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60"/>
  </p:notesMasterIdLst>
  <p:sldIdLst>
    <p:sldId id="683" r:id="rId6"/>
    <p:sldId id="615" r:id="rId7"/>
    <p:sldId id="265" r:id="rId8"/>
    <p:sldId id="857" r:id="rId9"/>
    <p:sldId id="866" r:id="rId10"/>
    <p:sldId id="867" r:id="rId11"/>
    <p:sldId id="755" r:id="rId12"/>
    <p:sldId id="860" r:id="rId13"/>
    <p:sldId id="859" r:id="rId14"/>
    <p:sldId id="858" r:id="rId15"/>
    <p:sldId id="862" r:id="rId16"/>
    <p:sldId id="819" r:id="rId17"/>
    <p:sldId id="822" r:id="rId18"/>
    <p:sldId id="823" r:id="rId19"/>
    <p:sldId id="820" r:id="rId20"/>
    <p:sldId id="824" r:id="rId21"/>
    <p:sldId id="825" r:id="rId22"/>
    <p:sldId id="821" r:id="rId23"/>
    <p:sldId id="818" r:id="rId24"/>
    <p:sldId id="851" r:id="rId25"/>
    <p:sldId id="790" r:id="rId26"/>
    <p:sldId id="791" r:id="rId27"/>
    <p:sldId id="792" r:id="rId28"/>
    <p:sldId id="793" r:id="rId29"/>
    <p:sldId id="794" r:id="rId30"/>
    <p:sldId id="799" r:id="rId31"/>
    <p:sldId id="872" r:id="rId32"/>
    <p:sldId id="873" r:id="rId33"/>
    <p:sldId id="756" r:id="rId34"/>
    <p:sldId id="767" r:id="rId35"/>
    <p:sldId id="768" r:id="rId36"/>
    <p:sldId id="865" r:id="rId37"/>
    <p:sldId id="770" r:id="rId38"/>
    <p:sldId id="876" r:id="rId39"/>
    <p:sldId id="868" r:id="rId40"/>
    <p:sldId id="777" r:id="rId41"/>
    <p:sldId id="258" r:id="rId42"/>
    <p:sldId id="853" r:id="rId43"/>
    <p:sldId id="855" r:id="rId44"/>
    <p:sldId id="864" r:id="rId45"/>
    <p:sldId id="832" r:id="rId46"/>
    <p:sldId id="869" r:id="rId47"/>
    <p:sldId id="847" r:id="rId48"/>
    <p:sldId id="827" r:id="rId49"/>
    <p:sldId id="870" r:id="rId50"/>
    <p:sldId id="835" r:id="rId51"/>
    <p:sldId id="837" r:id="rId52"/>
    <p:sldId id="877" r:id="rId53"/>
    <p:sldId id="878" r:id="rId54"/>
    <p:sldId id="758" r:id="rId55"/>
    <p:sldId id="811" r:id="rId56"/>
    <p:sldId id="879" r:id="rId57"/>
    <p:sldId id="880" r:id="rId58"/>
    <p:sldId id="863" r:id="rId5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Brooks" initials="DB" lastIdx="12" clrIdx="0">
    <p:extLst>
      <p:ext uri="{19B8F6BF-5375-455C-9EA6-DF929625EA0E}">
        <p15:presenceInfo xmlns:p15="http://schemas.microsoft.com/office/powerpoint/2012/main" userId="S::daniel@colour-profiling.com::ff9cde6f-c1b3-47fc-ac58-e71bedd0b91c" providerId="AD"/>
      </p:ext>
    </p:extLst>
  </p:cmAuthor>
  <p:cmAuthor id="2" name="Grace Golf" initials="GG" lastIdx="20" clrIdx="1">
    <p:extLst>
      <p:ext uri="{19B8F6BF-5375-455C-9EA6-DF929625EA0E}">
        <p15:presenceInfo xmlns:p15="http://schemas.microsoft.com/office/powerpoint/2012/main" userId="S::grace@colour-profiling.com::4dde5f68-09e9-4618-b964-3a36d85cd12f" providerId="AD"/>
      </p:ext>
    </p:extLst>
  </p:cmAuthor>
  <p:cmAuthor id="3" name="Mark Herbert" initials="MH" lastIdx="1" clrIdx="2">
    <p:extLst>
      <p:ext uri="{19B8F6BF-5375-455C-9EA6-DF929625EA0E}">
        <p15:presenceInfo xmlns:p15="http://schemas.microsoft.com/office/powerpoint/2012/main" userId="S::mark.herbert@lcbc.org.uk::2018b251-adfe-4d54-a02d-dfee7d4f90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3FAFF"/>
    <a:srgbClr val="CCE3E8"/>
    <a:srgbClr val="28265B"/>
    <a:srgbClr val="39AFEF"/>
    <a:srgbClr val="0D3E56"/>
    <a:srgbClr val="0F3D56"/>
    <a:srgbClr val="6CA5AF"/>
    <a:srgbClr val="4186A2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07661A-350F-46D8-926F-369543406757}" v="185" dt="2026-04-13T12:35:55.478"/>
  </p1510:revLst>
</p1510:revInfo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719" autoAdjust="0"/>
  </p:normalViewPr>
  <p:slideViewPr>
    <p:cSldViewPr snapToGrid="0">
      <p:cViewPr varScale="1">
        <p:scale>
          <a:sx n="55" d="100"/>
          <a:sy n="55" d="100"/>
        </p:scale>
        <p:origin x="16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ne Holloway" userId="acd824e0-849b-439c-b4c6-53770188c5fe" providerId="ADAL" clId="{CD0E95B6-C363-4778-B094-791E9F5E7082}"/>
    <pc:docChg chg="undo custSel addSld delSld modSld sldOrd">
      <pc:chgData name="Jayne Holloway" userId="acd824e0-849b-439c-b4c6-53770188c5fe" providerId="ADAL" clId="{CD0E95B6-C363-4778-B094-791E9F5E7082}" dt="2026-04-13T13:40:12.167" v="14820" actId="1076"/>
      <pc:docMkLst>
        <pc:docMk/>
      </pc:docMkLst>
      <pc:sldChg chg="modSp mod">
        <pc:chgData name="Jayne Holloway" userId="acd824e0-849b-439c-b4c6-53770188c5fe" providerId="ADAL" clId="{CD0E95B6-C363-4778-B094-791E9F5E7082}" dt="2026-04-13T13:40:12.167" v="14820" actId="1076"/>
        <pc:sldMkLst>
          <pc:docMk/>
          <pc:sldMk cId="3165426361" sldId="265"/>
        </pc:sldMkLst>
        <pc:spChg chg="mod">
          <ac:chgData name="Jayne Holloway" userId="acd824e0-849b-439c-b4c6-53770188c5fe" providerId="ADAL" clId="{CD0E95B6-C363-4778-B094-791E9F5E7082}" dt="2026-04-13T13:40:12.167" v="14820" actId="1076"/>
          <ac:spMkLst>
            <pc:docMk/>
            <pc:sldMk cId="3165426361" sldId="265"/>
            <ac:spMk id="4" creationId="{84462544-1AC8-98FA-BC0A-402297944B24}"/>
          </ac:spMkLst>
        </pc:spChg>
      </pc:sldChg>
      <pc:sldChg chg="modSp mod">
        <pc:chgData name="Jayne Holloway" userId="acd824e0-849b-439c-b4c6-53770188c5fe" providerId="ADAL" clId="{CD0E95B6-C363-4778-B094-791E9F5E7082}" dt="2026-03-25T15:37:43.836" v="14762" actId="1076"/>
        <pc:sldMkLst>
          <pc:docMk/>
          <pc:sldMk cId="301055831" sldId="794"/>
        </pc:sldMkLst>
        <pc:spChg chg="mod">
          <ac:chgData name="Jayne Holloway" userId="acd824e0-849b-439c-b4c6-53770188c5fe" providerId="ADAL" clId="{CD0E95B6-C363-4778-B094-791E9F5E7082}" dt="2026-03-25T15:37:43.836" v="14762" actId="1076"/>
          <ac:spMkLst>
            <pc:docMk/>
            <pc:sldMk cId="301055831" sldId="794"/>
            <ac:spMk id="33" creationId="{C5B0A497-8F87-0BA2-9CC1-3B4D846E78C1}"/>
          </ac:spMkLst>
        </pc:spChg>
      </pc:sldChg>
      <pc:sldChg chg="modSp mod">
        <pc:chgData name="Jayne Holloway" userId="acd824e0-849b-439c-b4c6-53770188c5fe" providerId="ADAL" clId="{CD0E95B6-C363-4778-B094-791E9F5E7082}" dt="2026-03-20T18:22:18.196" v="14396" actId="1076"/>
        <pc:sldMkLst>
          <pc:docMk/>
          <pc:sldMk cId="868696696" sldId="853"/>
        </pc:sldMkLst>
        <pc:spChg chg="mod">
          <ac:chgData name="Jayne Holloway" userId="acd824e0-849b-439c-b4c6-53770188c5fe" providerId="ADAL" clId="{CD0E95B6-C363-4778-B094-791E9F5E7082}" dt="2026-03-20T18:22:18.196" v="14396" actId="1076"/>
          <ac:spMkLst>
            <pc:docMk/>
            <pc:sldMk cId="868696696" sldId="853"/>
            <ac:spMk id="33" creationId="{3A18A2BA-6708-9C35-5E55-53929E93D56D}"/>
          </ac:spMkLst>
        </pc:spChg>
      </pc:sldChg>
      <pc:sldChg chg="addSp delSp modSp mod addAnim delAnim">
        <pc:chgData name="Jayne Holloway" userId="acd824e0-849b-439c-b4c6-53770188c5fe" providerId="ADAL" clId="{CD0E95B6-C363-4778-B094-791E9F5E7082}" dt="2026-04-13T12:35:58.064" v="14817" actId="167"/>
        <pc:sldMkLst>
          <pc:docMk/>
          <pc:sldMk cId="1867546516" sldId="855"/>
        </pc:sldMkLst>
        <pc:spChg chg="add del mod">
          <ac:chgData name="Jayne Holloway" userId="acd824e0-849b-439c-b4c6-53770188c5fe" providerId="ADAL" clId="{CD0E95B6-C363-4778-B094-791E9F5E7082}" dt="2026-04-13T12:34:49.474" v="14796" actId="20577"/>
          <ac:spMkLst>
            <pc:docMk/>
            <pc:sldMk cId="1867546516" sldId="855"/>
            <ac:spMk id="2" creationId="{B6DD556E-2E9D-EB99-D1FC-508067E3BDD0}"/>
          </ac:spMkLst>
        </pc:spChg>
        <pc:spChg chg="add del">
          <ac:chgData name="Jayne Holloway" userId="acd824e0-849b-439c-b4c6-53770188c5fe" providerId="ADAL" clId="{CD0E95B6-C363-4778-B094-791E9F5E7082}" dt="2026-04-13T12:35:21.886" v="14809" actId="478"/>
          <ac:spMkLst>
            <pc:docMk/>
            <pc:sldMk cId="1867546516" sldId="855"/>
            <ac:spMk id="5" creationId="{E298331E-88A8-F192-0481-081A811226E3}"/>
          </ac:spMkLst>
        </pc:spChg>
        <pc:spChg chg="add del mod">
          <ac:chgData name="Jayne Holloway" userId="acd824e0-849b-439c-b4c6-53770188c5fe" providerId="ADAL" clId="{CD0E95B6-C363-4778-B094-791E9F5E7082}" dt="2026-04-13T12:35:19.839" v="14806" actId="478"/>
          <ac:spMkLst>
            <pc:docMk/>
            <pc:sldMk cId="1867546516" sldId="855"/>
            <ac:spMk id="6" creationId="{B2600497-F2BE-C089-9778-FA85A4BADE96}"/>
          </ac:spMkLst>
        </pc:spChg>
        <pc:spChg chg="add del">
          <ac:chgData name="Jayne Holloway" userId="acd824e0-849b-439c-b4c6-53770188c5fe" providerId="ADAL" clId="{CD0E95B6-C363-4778-B094-791E9F5E7082}" dt="2026-04-13T12:35:21.148" v="14808" actId="478"/>
          <ac:spMkLst>
            <pc:docMk/>
            <pc:sldMk cId="1867546516" sldId="855"/>
            <ac:spMk id="7" creationId="{F85B154E-E3F4-4BC9-4E08-231ED76441BC}"/>
          </ac:spMkLst>
        </pc:spChg>
        <pc:spChg chg="mod">
          <ac:chgData name="Jayne Holloway" userId="acd824e0-849b-439c-b4c6-53770188c5fe" providerId="ADAL" clId="{CD0E95B6-C363-4778-B094-791E9F5E7082}" dt="2026-04-13T12:35:23.030" v="14811" actId="20577"/>
          <ac:spMkLst>
            <pc:docMk/>
            <pc:sldMk cId="1867546516" sldId="855"/>
            <ac:spMk id="8" creationId="{886A49F9-352F-A0E3-C50F-444C33A94DA3}"/>
          </ac:spMkLst>
        </pc:spChg>
        <pc:spChg chg="add del mod topLvl">
          <ac:chgData name="Jayne Holloway" userId="acd824e0-849b-439c-b4c6-53770188c5fe" providerId="ADAL" clId="{CD0E95B6-C363-4778-B094-791E9F5E7082}" dt="2026-04-13T12:35:22.264" v="14810" actId="20577"/>
          <ac:spMkLst>
            <pc:docMk/>
            <pc:sldMk cId="1867546516" sldId="855"/>
            <ac:spMk id="9" creationId="{C319C64E-CC4E-F2CE-10D4-D9DD3B1AE688}"/>
          </ac:spMkLst>
        </pc:spChg>
        <pc:spChg chg="add mod">
          <ac:chgData name="Jayne Holloway" userId="acd824e0-849b-439c-b4c6-53770188c5fe" providerId="ADAL" clId="{CD0E95B6-C363-4778-B094-791E9F5E7082}" dt="2026-04-13T12:35:47.622" v="14815" actId="20577"/>
          <ac:spMkLst>
            <pc:docMk/>
            <pc:sldMk cId="1867546516" sldId="855"/>
            <ac:spMk id="10" creationId="{19C43842-80A8-E0E8-47BE-F10070756DE9}"/>
          </ac:spMkLst>
        </pc:spChg>
        <pc:spChg chg="add del topLvl">
          <ac:chgData name="Jayne Holloway" userId="acd824e0-849b-439c-b4c6-53770188c5fe" providerId="ADAL" clId="{CD0E95B6-C363-4778-B094-791E9F5E7082}" dt="2026-04-13T11:56:58.392" v="14781" actId="478"/>
          <ac:spMkLst>
            <pc:docMk/>
            <pc:sldMk cId="1867546516" sldId="855"/>
            <ac:spMk id="17" creationId="{2E8AE024-6554-BE65-B13C-30032E9893C4}"/>
          </ac:spMkLst>
        </pc:spChg>
        <pc:spChg chg="add del mod">
          <ac:chgData name="Jayne Holloway" userId="acd824e0-849b-439c-b4c6-53770188c5fe" providerId="ADAL" clId="{CD0E95B6-C363-4778-B094-791E9F5E7082}" dt="2026-04-13T12:34:53.941" v="14798" actId="20577"/>
          <ac:spMkLst>
            <pc:docMk/>
            <pc:sldMk cId="1867546516" sldId="855"/>
            <ac:spMk id="18" creationId="{06114CF4-5605-772B-0B83-ECF74AC4D92D}"/>
          </ac:spMkLst>
        </pc:spChg>
        <pc:spChg chg="add mod ord">
          <ac:chgData name="Jayne Holloway" userId="acd824e0-849b-439c-b4c6-53770188c5fe" providerId="ADAL" clId="{CD0E95B6-C363-4778-B094-791E9F5E7082}" dt="2026-04-13T12:35:58.064" v="14817" actId="167"/>
          <ac:spMkLst>
            <pc:docMk/>
            <pc:sldMk cId="1867546516" sldId="855"/>
            <ac:spMk id="20" creationId="{E5582AF8-D9A4-F32B-D7D7-019282D56908}"/>
          </ac:spMkLst>
        </pc:spChg>
        <pc:spChg chg="add del mod">
          <ac:chgData name="Jayne Holloway" userId="acd824e0-849b-439c-b4c6-53770188c5fe" providerId="ADAL" clId="{CD0E95B6-C363-4778-B094-791E9F5E7082}" dt="2026-04-13T12:34:45.176" v="14795" actId="478"/>
          <ac:spMkLst>
            <pc:docMk/>
            <pc:sldMk cId="1867546516" sldId="855"/>
            <ac:spMk id="33" creationId="{6C58E398-13FF-EFCB-A093-2DFA329F40FB}"/>
          </ac:spMkLst>
        </pc:spChg>
        <pc:grpChg chg="add del">
          <ac:chgData name="Jayne Holloway" userId="acd824e0-849b-439c-b4c6-53770188c5fe" providerId="ADAL" clId="{CD0E95B6-C363-4778-B094-791E9F5E7082}" dt="2026-04-13T11:56:59.739" v="14784" actId="478"/>
          <ac:grpSpMkLst>
            <pc:docMk/>
            <pc:sldMk cId="1867546516" sldId="855"/>
            <ac:grpSpMk id="11" creationId="{A991F010-E6C8-26C0-7B81-BDA84DAA2582}"/>
          </ac:grpSpMkLst>
        </pc:grpChg>
        <pc:grpChg chg="add del">
          <ac:chgData name="Jayne Holloway" userId="acd824e0-849b-439c-b4c6-53770188c5fe" providerId="ADAL" clId="{CD0E95B6-C363-4778-B094-791E9F5E7082}" dt="2026-04-13T11:56:59.005" v="14782" actId="478"/>
          <ac:grpSpMkLst>
            <pc:docMk/>
            <pc:sldMk cId="1867546516" sldId="855"/>
            <ac:grpSpMk id="12" creationId="{893B5CAB-4D16-022B-B113-44CA2ECD7B60}"/>
          </ac:grpSpMkLst>
        </pc:grpChg>
        <pc:picChg chg="mod">
          <ac:chgData name="Jayne Holloway" userId="acd824e0-849b-439c-b4c6-53770188c5fe" providerId="ADAL" clId="{CD0E95B6-C363-4778-B094-791E9F5E7082}" dt="2026-04-13T12:35:20.320" v="14807" actId="1076"/>
          <ac:picMkLst>
            <pc:docMk/>
            <pc:sldMk cId="1867546516" sldId="855"/>
            <ac:picMk id="4" creationId="{DBB43432-3FBA-270F-0A74-8A5892CDDF7D}"/>
          </ac:picMkLst>
        </pc:picChg>
      </pc:sldChg>
      <pc:sldChg chg="modSp mod">
        <pc:chgData name="Jayne Holloway" userId="acd824e0-849b-439c-b4c6-53770188c5fe" providerId="ADAL" clId="{CD0E95B6-C363-4778-B094-791E9F5E7082}" dt="2026-03-25T15:44:54.326" v="14772" actId="1076"/>
        <pc:sldMkLst>
          <pc:docMk/>
          <pc:sldMk cId="1042177091" sldId="877"/>
        </pc:sldMkLst>
        <pc:spChg chg="mod">
          <ac:chgData name="Jayne Holloway" userId="acd824e0-849b-439c-b4c6-53770188c5fe" providerId="ADAL" clId="{CD0E95B6-C363-4778-B094-791E9F5E7082}" dt="2026-03-25T15:44:54.326" v="14772" actId="1076"/>
          <ac:spMkLst>
            <pc:docMk/>
            <pc:sldMk cId="1042177091" sldId="877"/>
            <ac:spMk id="33" creationId="{816755E3-ECB1-D775-7796-8F72E85253C0}"/>
          </ac:spMkLst>
        </pc:spChg>
      </pc:sldChg>
      <pc:sldChg chg="modSp mod">
        <pc:chgData name="Jayne Holloway" userId="acd824e0-849b-439c-b4c6-53770188c5fe" providerId="ADAL" clId="{CD0E95B6-C363-4778-B094-791E9F5E7082}" dt="2026-03-25T15:43:54.168" v="14769" actId="1076"/>
        <pc:sldMkLst>
          <pc:docMk/>
          <pc:sldMk cId="802174450" sldId="878"/>
        </pc:sldMkLst>
        <pc:spChg chg="mod">
          <ac:chgData name="Jayne Holloway" userId="acd824e0-849b-439c-b4c6-53770188c5fe" providerId="ADAL" clId="{CD0E95B6-C363-4778-B094-791E9F5E7082}" dt="2026-03-25T15:42:36.757" v="14766" actId="790"/>
          <ac:spMkLst>
            <pc:docMk/>
            <pc:sldMk cId="802174450" sldId="878"/>
            <ac:spMk id="23" creationId="{BCA1BE41-5E52-E46C-1FAA-D3D189C4EEDA}"/>
          </ac:spMkLst>
        </pc:spChg>
        <pc:spChg chg="mod">
          <ac:chgData name="Jayne Holloway" userId="acd824e0-849b-439c-b4c6-53770188c5fe" providerId="ADAL" clId="{CD0E95B6-C363-4778-B094-791E9F5E7082}" dt="2026-03-25T15:42:49.703" v="14767" actId="2"/>
          <ac:spMkLst>
            <pc:docMk/>
            <pc:sldMk cId="802174450" sldId="878"/>
            <ac:spMk id="26" creationId="{0EBE5B8B-B334-F4D6-5992-F876BB0D2FEE}"/>
          </ac:spMkLst>
        </pc:spChg>
        <pc:spChg chg="mod">
          <ac:chgData name="Jayne Holloway" userId="acd824e0-849b-439c-b4c6-53770188c5fe" providerId="ADAL" clId="{CD0E95B6-C363-4778-B094-791E9F5E7082}" dt="2026-03-25T15:43:54.168" v="14769" actId="1076"/>
          <ac:spMkLst>
            <pc:docMk/>
            <pc:sldMk cId="802174450" sldId="878"/>
            <ac:spMk id="33" creationId="{3683A217-1728-CE1B-38B5-1F4A5AAD234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E47C70-4C31-6282-3812-B0BAE0E1A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FB81F-1C70-421E-90B2-262B4229548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Notes Placeholder 3">
            <a:extLst>
              <a:ext uri="{FF2B5EF4-FFF2-40B4-BE49-F238E27FC236}">
                <a16:creationId xmlns:a16="http://schemas.microsoft.com/office/drawing/2014/main" id="{7100169B-BD8C-FA3F-1882-9F2D48403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C3914-C573-A853-7803-833AC5B525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4824A-727D-4923-B248-11DB2CCDADB7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21FDA1D6-CD19-BCE2-5E84-BA9065404C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0400ABFC-7B36-ED01-066E-8B12EDC720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CAA12A-E067-1E9B-71F6-B11967FE77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44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2AE378D4-73E8-E2B9-D69D-D5FE7CFC9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22923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F34D0-4A73-641A-CE76-3D9FF8BD5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BBA1E-594E-1330-1DAA-42691E8D0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F99943-3822-727E-38B5-D9808C085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solidFill>
                <a:srgbClr val="002060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200" b="0" dirty="0">
                <a:solidFill>
                  <a:srgbClr val="002060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Let's start with the </a:t>
            </a:r>
            <a:r>
              <a:rPr lang="en-US" sz="1200" b="1" dirty="0">
                <a:solidFill>
                  <a:srgbClr val="002060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foundations </a:t>
            </a:r>
            <a:r>
              <a:rPr lang="en-US" sz="1200" b="0" dirty="0">
                <a:solidFill>
                  <a:srgbClr val="002060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of C-me and the </a:t>
            </a:r>
            <a:r>
              <a:rPr lang="en-US" sz="1200" b="1" dirty="0">
                <a:solidFill>
                  <a:srgbClr val="002060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fundamental difference </a:t>
            </a:r>
            <a:r>
              <a:rPr lang="en-US" sz="1200" b="0" dirty="0">
                <a:solidFill>
                  <a:srgbClr val="002060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between C-me and other tools in this field:</a:t>
            </a:r>
            <a:endParaRPr lang="en-US" sz="1200" b="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Emphasize C-</a:t>
            </a:r>
            <a:r>
              <a:rPr lang="en-US" sz="1200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me’s</a:t>
            </a:r>
            <a:r>
              <a:rPr lang="en-U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focus on observable </a:t>
            </a:r>
            <a:r>
              <a:rPr lang="en-US" sz="1200" b="1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behaviours</a:t>
            </a:r>
            <a:r>
              <a:rPr lang="en-U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</a:t>
            </a:r>
            <a:r>
              <a:rPr lang="en-U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personality.</a:t>
            </a:r>
          </a:p>
          <a:p>
            <a:r>
              <a:rPr lang="en-U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Known as</a:t>
            </a:r>
            <a:r>
              <a:rPr lang="en-U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behavioural</a:t>
            </a:r>
            <a:r>
              <a:rPr lang="en-U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 </a:t>
            </a:r>
            <a:r>
              <a:rPr lang="en-US" sz="1200" b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profiling</a:t>
            </a:r>
            <a:r>
              <a:rPr lang="en-U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sz="1200" b="1" dirty="0">
              <a:solidFill>
                <a:srgbClr val="002060"/>
              </a:solidFill>
              <a:latin typeface="Poppins" panose="00000500000000000000" pitchFamily="2" charset="0"/>
              <a:ea typeface="Calibri" panose="020F0502020204030204"/>
              <a:cs typeface="Poppins" panose="00000500000000000000" pitchFamily="2" charset="0"/>
            </a:endParaRPr>
          </a:p>
          <a:p>
            <a:endParaRPr lang="en-US" sz="1200" dirty="0">
              <a:solidFill>
                <a:srgbClr val="002060"/>
              </a:solidFill>
              <a:latin typeface="Poppins" panose="00000500000000000000" pitchFamily="2" charset="0"/>
              <a:ea typeface="Calibri" panose="020F0502020204030204"/>
              <a:cs typeface="Poppins" panose="00000500000000000000" pitchFamily="2" charset="0"/>
            </a:endParaRPr>
          </a:p>
          <a:p>
            <a:r>
              <a:rPr lang="en-US" sz="1200" b="1" i="0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/>
                <a:cs typeface="Poppins" panose="00000500000000000000" pitchFamily="2" charset="0"/>
              </a:rPr>
              <a:t>Exercise: </a:t>
            </a:r>
            <a:r>
              <a:rPr lang="en-US" sz="1200" b="0" i="0" dirty="0">
                <a:solidFill>
                  <a:srgbClr val="002060"/>
                </a:solidFill>
                <a:latin typeface="Poppins" panose="00000500000000000000" pitchFamily="2" charset="0"/>
                <a:ea typeface="Calibri" panose="020F0502020204030204"/>
                <a:cs typeface="Poppins" panose="00000500000000000000" pitchFamily="2" charset="0"/>
              </a:rPr>
              <a:t>Can someone explain to me why this is important and what impact you think that might have for you?</a:t>
            </a:r>
          </a:p>
          <a:p>
            <a:endParaRPr lang="en-US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Our </a:t>
            </a:r>
            <a:r>
              <a:rPr lang="en-GB" sz="1200" b="1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usp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is that we’re looking at observable behaviours, we’re not challenging people’s inherent values but </a:t>
            </a: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instead looking at what behaviours someone is choosing to display and adapt in the context they find themselves in.</a:t>
            </a:r>
            <a:endParaRPr lang="en-US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 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acknowledge that individuals have a 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range of behaviours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they can choose from, but we seek to assess </a:t>
            </a: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their 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preferred ways of working, 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what they might naturally lead with, within this range.</a:t>
            </a:r>
            <a:endParaRPr lang="en-GB" sz="1200" dirty="0">
              <a:solidFill>
                <a:srgbClr val="002060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Our behaviours directly impact others and can be flexible to change - behaviour is 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easier to coach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and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adapt </a:t>
            </a: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than personality, which is often seen as fixed.</a:t>
            </a:r>
            <a:endParaRPr lang="en-GB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We’re helping to bring realisation around our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tendencies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- we’re speaking to behaviours that 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emerge from</a:t>
            </a:r>
          </a:p>
          <a:p>
            <a:pPr marL="0" indent="0">
              <a:buFont typeface="Arial"/>
              <a:buNone/>
            </a:pP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our core beliefs, values </a:t>
            </a:r>
            <a:r>
              <a:rPr lang="en-GB" sz="1200" b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and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 our personalities.</a:t>
            </a:r>
            <a:endParaRPr lang="en-GB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 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don’t label </a:t>
            </a:r>
            <a:r>
              <a:rPr lang="en-GB" sz="1200" b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any specific behaviour as 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'right' or 'wrong’, 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simply individuals 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choosing </a:t>
            </a:r>
            <a:r>
              <a:rPr lang="en-GB" sz="1200" b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feels </a:t>
            </a:r>
          </a:p>
          <a:p>
            <a:pPr marL="0" indent="0">
              <a:buFont typeface="Arial"/>
              <a:buNone/>
            </a:pP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'right' </a:t>
            </a:r>
            <a:r>
              <a:rPr lang="en-GB" sz="1200" b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them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Personality 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tests are looking to assess the underlying personality traits, which can be complex, often seem </a:t>
            </a: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vague and can leave individuals feeling 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boxed in</a:t>
            </a: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GB" sz="1200" dirty="0">
              <a:solidFill>
                <a:srgbClr val="002060"/>
              </a:solidFill>
              <a:latin typeface="Poppins" panose="00000500000000000000" pitchFamily="2" charset="0"/>
              <a:ea typeface="Calibri" panose="020F0502020204030204"/>
              <a:cs typeface="Poppins" panose="00000500000000000000" pitchFamily="2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Our bank of 1,000s of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 statements </a:t>
            </a:r>
            <a:r>
              <a:rPr lang="en-GB" sz="1200" b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are based on </a:t>
            </a:r>
            <a:r>
              <a:rPr lang="en-GB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behaviour.</a:t>
            </a:r>
            <a:endParaRPr lang="en-GB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35562-90E2-A97E-4A72-128EC80E8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478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00A0A-9E37-6AB2-14EB-A47D88D86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54BAD-DCF7-31E8-E95E-1CB921FCC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493B9-EEBA-8EAA-BB81-C86407B6A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dirty="0"/>
              <a:t>. Use the following slides </a:t>
            </a:r>
            <a:r>
              <a:rPr lang="en-GB" b="1" dirty="0"/>
              <a:t>only</a:t>
            </a:r>
            <a:r>
              <a:rPr lang="en-GB" dirty="0"/>
              <a:t> if delivering </a:t>
            </a:r>
            <a:r>
              <a:rPr lang="en-GB" b="1" dirty="0"/>
              <a:t>remotely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/>
              <a:t>On this slide you will see the cards you can use if delivering in person (available to purchase </a:t>
            </a:r>
          </a:p>
          <a:p>
            <a:r>
              <a:rPr lang="en-GB" dirty="0"/>
              <a:t>direct from C-me). </a:t>
            </a:r>
          </a:p>
          <a:p>
            <a:endParaRPr lang="en-GB" dirty="0"/>
          </a:p>
          <a:p>
            <a:r>
              <a:rPr lang="en-GB" dirty="0"/>
              <a:t>On one side of the cards are statements and on the other side are colours.</a:t>
            </a:r>
          </a:p>
          <a:p>
            <a:endParaRPr lang="en-GB" dirty="0"/>
          </a:p>
          <a:p>
            <a:r>
              <a:rPr lang="en-GB" dirty="0"/>
              <a:t>Foundational C-me activity.</a:t>
            </a:r>
            <a:endParaRPr lang="en-US" dirty="0">
              <a:cs typeface="Calibri"/>
            </a:endParaRPr>
          </a:p>
          <a:p>
            <a:endParaRPr lang="en-GB" dirty="0"/>
          </a:p>
          <a:p>
            <a:r>
              <a:rPr lang="en-GB" b="1" u="none" dirty="0"/>
              <a:t>Aim </a:t>
            </a:r>
            <a:r>
              <a:rPr lang="en-GB" b="0" u="none" dirty="0"/>
              <a:t>of the game</a:t>
            </a:r>
            <a:r>
              <a:rPr lang="en-GB" b="1" u="none" dirty="0"/>
              <a:t>: </a:t>
            </a:r>
            <a:r>
              <a:rPr lang="en-GB" dirty="0"/>
              <a:t>A hands-on, interactive introduction to the card statements, associated with the </a:t>
            </a:r>
          </a:p>
          <a:p>
            <a:r>
              <a:rPr lang="en-GB" dirty="0"/>
              <a:t>4 colour quadrants on our colour wheel.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When delivering </a:t>
            </a:r>
            <a:r>
              <a:rPr lang="en-GB" b="1" dirty="0"/>
              <a:t>workshops, group exercises </a:t>
            </a:r>
            <a:r>
              <a:rPr lang="en-GB" b="0" dirty="0"/>
              <a:t>and</a:t>
            </a:r>
            <a:r>
              <a:rPr lang="en-GB" dirty="0"/>
              <a:t> </a:t>
            </a:r>
            <a:r>
              <a:rPr lang="en-GB" b="1" dirty="0"/>
              <a:t>coaching</a:t>
            </a:r>
            <a:r>
              <a:rPr lang="en-GB" dirty="0"/>
              <a:t> we aim to keep things </a:t>
            </a:r>
            <a:r>
              <a:rPr lang="en-GB" b="1" dirty="0"/>
              <a:t>highly interactive, </a:t>
            </a:r>
          </a:p>
          <a:p>
            <a:r>
              <a:rPr lang="en-GB" dirty="0"/>
              <a:t>bringing </a:t>
            </a:r>
            <a:r>
              <a:rPr lang="en-GB" b="1" dirty="0"/>
              <a:t>tangible</a:t>
            </a:r>
            <a:r>
              <a:rPr lang="en-GB" dirty="0"/>
              <a:t> </a:t>
            </a:r>
            <a:r>
              <a:rPr lang="en-GB" b="1" dirty="0"/>
              <a:t>solutions, immediately</a:t>
            </a:r>
            <a:r>
              <a:rPr lang="en-GB" b="0" dirty="0"/>
              <a:t> transferrable to the lives of those taking part, both personally </a:t>
            </a:r>
          </a:p>
          <a:p>
            <a:r>
              <a:rPr lang="en-GB" b="0" dirty="0"/>
              <a:t>and in the context of their working environment.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dirty="0"/>
              <a:t>We want to teach them how to help people quickly put into practice what it is they’ve learnt.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  <a:p>
            <a:r>
              <a:rPr lang="en-GB" b="1" i="0" dirty="0"/>
              <a:t>Action - run the game …</a:t>
            </a:r>
            <a:r>
              <a:rPr lang="en-GB" i="0" dirty="0"/>
              <a:t> f</a:t>
            </a:r>
            <a:r>
              <a:rPr lang="en-GB" dirty="0"/>
              <a:t>or this exercise you’ll need a pen and paper...</a:t>
            </a:r>
          </a:p>
          <a:p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Refer to Accreditation Manual (Chapter 5) for more information on how to run the game, including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variations.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5DBBB-D5E9-BB29-520A-9A5F1776C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51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13B5-26DC-DBEC-1956-ECC440DA5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53FBA-66CB-7D16-FD0D-9865D5146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8EC25-58C3-3757-C73A-357446DF1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Action: </a:t>
            </a:r>
            <a:r>
              <a:rPr lang="en-GB" dirty="0"/>
              <a:t>recreate this grid on your paper, drawing three columns with the numbers 1-16 down </a:t>
            </a:r>
          </a:p>
          <a:p>
            <a:r>
              <a:rPr lang="en-GB" dirty="0"/>
              <a:t>the side in the first column.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/>
          </a:p>
          <a:p>
            <a:r>
              <a:rPr lang="en-GB" b="1" dirty="0"/>
              <a:t>Note</a:t>
            </a:r>
            <a:r>
              <a:rPr lang="en-GB" dirty="0"/>
              <a:t>. Whilst your clients are drawing the grid, it’s helpful for you to draw the grid at the same </a:t>
            </a:r>
          </a:p>
          <a:p>
            <a:r>
              <a:rPr lang="en-GB" dirty="0"/>
              <a:t>time in order to get your pace right.</a:t>
            </a:r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9716D-B3EB-A7D2-0A77-59C84AAE7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43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9E38-970F-89E2-CC37-DA9CC7708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C98261-E41C-FCB7-27D3-5300F8AA5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578717-B061-D260-C1FD-EFE0CC7A3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Read out each card statement (each one corresponds to number 1-16 in grid). </a:t>
            </a:r>
          </a:p>
          <a:p>
            <a:endParaRPr lang="en-US" dirty="0"/>
          </a:p>
          <a:p>
            <a:r>
              <a:rPr lang="en-US" dirty="0"/>
              <a:t>New card will be revealed on each </a:t>
            </a:r>
            <a:r>
              <a:rPr lang="en-US" b="1" dirty="0"/>
              <a:t>click.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/>
          </a:p>
          <a:p>
            <a:r>
              <a:rPr lang="en-US" b="1" dirty="0"/>
              <a:t>Action: </a:t>
            </a:r>
            <a:r>
              <a:rPr lang="en-US" dirty="0"/>
              <a:t>if the statement on the card describes you, insert a tick for ‘</a:t>
            </a:r>
            <a:r>
              <a:rPr lang="en-US" dirty="0" err="1"/>
              <a:t>yes’</a:t>
            </a:r>
            <a:r>
              <a:rPr lang="en-US" dirty="0"/>
              <a:t> in the 2</a:t>
            </a:r>
            <a:r>
              <a:rPr lang="en-US" baseline="30000" dirty="0"/>
              <a:t>nd</a:t>
            </a:r>
            <a:r>
              <a:rPr lang="en-US" dirty="0"/>
              <a:t> column on </a:t>
            </a:r>
          </a:p>
          <a:p>
            <a:r>
              <a:rPr lang="en-US" dirty="0"/>
              <a:t>your grids next to the corresponding card number, if not, insert a cross for ‘no’.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Try not to think too much about the statements - just go with your </a:t>
            </a:r>
            <a:r>
              <a:rPr lang="en-US" b="1" dirty="0"/>
              <a:t>initial or gut response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This is just a game to help </a:t>
            </a:r>
            <a:r>
              <a:rPr lang="en-US" b="1" dirty="0"/>
              <a:t>familiarize</a:t>
            </a:r>
            <a:r>
              <a:rPr lang="en-US" dirty="0"/>
              <a:t> you with the </a:t>
            </a:r>
            <a:r>
              <a:rPr lang="en-US" b="1" dirty="0"/>
              <a:t>statements</a:t>
            </a:r>
            <a:r>
              <a:rPr lang="en-US" dirty="0"/>
              <a:t> and help you to start to be </a:t>
            </a:r>
          </a:p>
          <a:p>
            <a:r>
              <a:rPr lang="en-US" dirty="0"/>
              <a:t>aware of what your </a:t>
            </a:r>
            <a:r>
              <a:rPr lang="en-US" b="1" dirty="0"/>
              <a:t>natural </a:t>
            </a:r>
            <a:r>
              <a:rPr lang="en-US" dirty="0"/>
              <a:t>preferences might be.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94875-9C61-D089-C931-839C5EE8C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836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38B1-D176-FC92-4B59-F754DC5A7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41E13-0309-08CC-B84F-FBF780322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4EFB21-68C6-80C3-C7C3-D7FDFF4B2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389B3-9D76-CFCA-2E50-80E4CE37E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725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D7C9A-D8B4-CC4F-5AE3-0FE5E2A2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18D18-90F1-3F80-1CC7-AB131C361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81591-ED71-D0E3-7FC3-5959107ED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That’s the first part complete and you should now have a table that looks something like this.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We’ll now go through each statement and their associated colours, filling in the final column so you </a:t>
            </a:r>
          </a:p>
          <a:p>
            <a:r>
              <a:rPr lang="en-GB" dirty="0"/>
              <a:t>can start to see the preferences you may have identified with as a first response.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E62AD-E163-0ADF-922C-F9B027331F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88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2666B-AEA4-7876-2368-7ABF7CAAB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7ECA1-91CA-08E0-7D67-249FDDC56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85989-AA1F-3E17-C2EE-B2DD17DDB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Reveal the </a:t>
            </a:r>
            <a:r>
              <a:rPr lang="en-US" dirty="0" err="1"/>
              <a:t>colour</a:t>
            </a:r>
            <a:r>
              <a:rPr lang="en-US" dirty="0"/>
              <a:t> preference of each card, one at a time, clicking through.</a:t>
            </a:r>
          </a:p>
          <a:p>
            <a:endParaRPr lang="en-US" dirty="0"/>
          </a:p>
          <a:p>
            <a:r>
              <a:rPr lang="en-US" b="1" dirty="0"/>
              <a:t>Action: </a:t>
            </a:r>
            <a:r>
              <a:rPr lang="en-US" dirty="0"/>
              <a:t>as the </a:t>
            </a:r>
            <a:r>
              <a:rPr lang="en-US" dirty="0" err="1"/>
              <a:t>colours</a:t>
            </a:r>
            <a:r>
              <a:rPr lang="en-US" dirty="0"/>
              <a:t> are revealed, write the first letter of each </a:t>
            </a:r>
            <a:r>
              <a:rPr lang="en-US" dirty="0" err="1"/>
              <a:t>colour</a:t>
            </a:r>
            <a:r>
              <a:rPr lang="en-US" dirty="0"/>
              <a:t> in the final column </a:t>
            </a:r>
          </a:p>
          <a:p>
            <a:r>
              <a:rPr lang="en-US" dirty="0"/>
              <a:t>on your grids, alongside the corresponding card number: R, Y, G, 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E4490-52B4-4836-9835-9C54B20CC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535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F6B75-12B3-9174-B965-6F232A82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0C2E7-2037-CE88-797C-DF07E8B37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07E4E-7872-23DF-4866-917E1DE88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D5BD8-E088-0153-EC8B-3BF8BC711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34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1BD5D-91ED-269F-26EF-3BB159026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1C1C5-9501-2437-F5D0-C1FCDA039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936BB-2326-A527-7CEB-47990FF79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b="1" dirty="0"/>
              <a:t>Action</a:t>
            </a:r>
            <a:r>
              <a:rPr lang="en-GB" dirty="0"/>
              <a:t>: add up the ticks, your ‘</a:t>
            </a:r>
            <a:r>
              <a:rPr lang="en-GB" b="1" dirty="0" err="1"/>
              <a:t>yes</a:t>
            </a:r>
            <a:r>
              <a:rPr lang="en-GB" dirty="0" err="1"/>
              <a:t>'</a:t>
            </a:r>
            <a:r>
              <a:rPr lang="en-GB" dirty="0"/>
              <a:t> cards for each colour and insert the totals in a box like this one, on </a:t>
            </a:r>
          </a:p>
          <a:p>
            <a:r>
              <a:rPr lang="en-GB" dirty="0"/>
              <a:t>the right.</a:t>
            </a:r>
            <a:endParaRPr lang="en-US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Note. </a:t>
            </a:r>
            <a:r>
              <a:rPr lang="en-GB" b="0" dirty="0"/>
              <a:t>T</a:t>
            </a:r>
            <a:r>
              <a:rPr lang="en-GB" dirty="0"/>
              <a:t>he great thing about the card game is that it engages people in an activity almost immediately, </a:t>
            </a:r>
          </a:p>
          <a:p>
            <a:r>
              <a:rPr lang="en-GB" dirty="0"/>
              <a:t>starting the session with energy and active learning.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14D9C-43C5-0578-AEDF-9ECB928BD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755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98397-CCF9-CD4E-A615-610173920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7906A-08F1-0B2D-DB53-F8703EB64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23C93-F3C2-8B25-5BA1-8A09BF372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Of the four colours, how many are represented in those you’ve ticked? ’click’ to reveal number options.</a:t>
            </a:r>
          </a:p>
          <a:p>
            <a:endParaRPr lang="en-GB" b="1" dirty="0"/>
          </a:p>
          <a:p>
            <a:r>
              <a:rPr lang="en-GB" b="1" dirty="0"/>
              <a:t>Action: </a:t>
            </a:r>
            <a:r>
              <a:rPr lang="en-GB" dirty="0"/>
              <a:t>in the chat, list how many colours you have? 1, 2, 3, or 4? </a:t>
            </a:r>
          </a:p>
          <a:p>
            <a:endParaRPr lang="en-GB" dirty="0"/>
          </a:p>
          <a:p>
            <a:r>
              <a:rPr lang="en-GB" dirty="0"/>
              <a:t>‘What might this tell us?’ – essentially that although there may be a preference or leaning </a:t>
            </a:r>
          </a:p>
          <a:p>
            <a:r>
              <a:rPr lang="en-GB" dirty="0"/>
              <a:t>towards one or two colours, that this isn’t binary, we are all actually a </a:t>
            </a:r>
            <a:r>
              <a:rPr lang="en-GB" b="1" dirty="0"/>
              <a:t>blend</a:t>
            </a:r>
            <a:r>
              <a:rPr lang="en-GB" dirty="0"/>
              <a:t> of each colour.</a:t>
            </a:r>
          </a:p>
          <a:p>
            <a:endParaRPr lang="en-GB" dirty="0"/>
          </a:p>
          <a:p>
            <a:r>
              <a:rPr lang="en-GB" dirty="0"/>
              <a:t>Action: include your top 2 colours in the chat.</a:t>
            </a:r>
          </a:p>
          <a:p>
            <a:endParaRPr lang="en-GB" dirty="0"/>
          </a:p>
          <a:p>
            <a:r>
              <a:rPr lang="en-GB" dirty="0"/>
              <a:t>We’ll come back to this again when looking at the team wheel which displays our position based </a:t>
            </a:r>
          </a:p>
          <a:p>
            <a:r>
              <a:rPr lang="en-GB" dirty="0"/>
              <a:t>on these top two colours, illustrating how the different positions on the wheel may interact.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B564-8083-49C9-B396-C16DFA566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88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9862" y="9428274"/>
            <a:ext cx="2946276" cy="498365"/>
          </a:xfrm>
          <a:prstGeom prst="rect">
            <a:avLst/>
          </a:prstGeom>
        </p:spPr>
        <p:txBody>
          <a:bodyPr/>
          <a:lstStyle/>
          <a:p>
            <a:fld id="{6D337A43-3954-4BA9-9BE3-818F1BA2279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2" name="Slide Image Placeholder 11">
            <a:extLst>
              <a:ext uri="{FF2B5EF4-FFF2-40B4-BE49-F238E27FC236}">
                <a16:creationId xmlns:a16="http://schemas.microsoft.com/office/drawing/2014/main" id="{2EE912F9-B5C9-4002-4BD2-DD9373D25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13" name="Notes Placeholder 12">
            <a:extLst>
              <a:ext uri="{FF2B5EF4-FFF2-40B4-BE49-F238E27FC236}">
                <a16:creationId xmlns:a16="http://schemas.microsoft.com/office/drawing/2014/main" id="{2C2931CA-75E4-7E02-0DF7-D3351559A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84" y="4776857"/>
            <a:ext cx="5436909" cy="390895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61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EEB4-8613-459B-511F-782CADE2D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EDA0B-06C1-8FB6-763A-E88ADD830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D50C3-666C-16A0-94E3-3BAF81242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  <a:p>
            <a:r>
              <a:rPr lang="en-GB" i="0" dirty="0"/>
              <a:t>For running the card game face-to-face.</a:t>
            </a:r>
            <a:endParaRPr lang="en-GB" i="0" dirty="0">
              <a:ea typeface="Calibri"/>
              <a:cs typeface="Calibri"/>
            </a:endParaRPr>
          </a:p>
          <a:p>
            <a:endParaRPr lang="en-GB" i="0" dirty="0">
              <a:ea typeface="Calibri"/>
              <a:cs typeface="Calibri"/>
            </a:endParaRPr>
          </a:p>
          <a:p>
            <a:r>
              <a:rPr lang="en-GB" i="0" dirty="0"/>
              <a:t>Explain that we sell packs of cards if they would like them. The cards have statements on one side </a:t>
            </a:r>
          </a:p>
          <a:p>
            <a:r>
              <a:rPr lang="en-GB" i="0" dirty="0"/>
              <a:t>and the colour associated with that preference on the other side.</a:t>
            </a:r>
            <a:endParaRPr lang="en-GB" dirty="0"/>
          </a:p>
          <a:p>
            <a:endParaRPr lang="en-GB" b="1" i="0" dirty="0"/>
          </a:p>
          <a:p>
            <a:r>
              <a:rPr lang="en-GB" b="1" i="0" dirty="0"/>
              <a:t>Game instructions:</a:t>
            </a:r>
            <a:endParaRPr lang="en-GB" b="1" i="0" dirty="0">
              <a:ea typeface="Calibri"/>
              <a:cs typeface="Calibri"/>
            </a:endParaRPr>
          </a:p>
          <a:p>
            <a:r>
              <a:rPr lang="en-GB" dirty="0"/>
              <a:t>Before individuals enter the room, create a selection of cards for each person that includes each of the </a:t>
            </a:r>
          </a:p>
          <a:p>
            <a:r>
              <a:rPr lang="en-GB" dirty="0"/>
              <a:t>4 colours e.g. 3 red, 3 yellow, 3 blue, 3 green (i.e. total = 12 cards per person).</a:t>
            </a: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r>
              <a:rPr lang="en-GB" b="0" dirty="0"/>
              <a:t>(</a:t>
            </a:r>
            <a:r>
              <a:rPr lang="en-GB" b="1" dirty="0"/>
              <a:t>208 </a:t>
            </a:r>
            <a:r>
              <a:rPr lang="en-GB" b="0" dirty="0"/>
              <a:t>cards in a pack so </a:t>
            </a:r>
            <a:r>
              <a:rPr lang="en-GB" b="1" dirty="0"/>
              <a:t>17 </a:t>
            </a:r>
            <a:r>
              <a:rPr lang="en-GB" b="0" dirty="0"/>
              <a:t>people can play the game with one pack).</a:t>
            </a:r>
          </a:p>
          <a:p>
            <a:endParaRPr lang="en-GB" dirty="0"/>
          </a:p>
          <a:p>
            <a:r>
              <a:rPr lang="en-GB" dirty="0"/>
              <a:t>Shuffle each pack of 12 and put them with statements face up underneath their chairs, for example.</a:t>
            </a:r>
          </a:p>
          <a:p>
            <a:endParaRPr lang="en-GB" dirty="0"/>
          </a:p>
          <a:p>
            <a:r>
              <a:rPr lang="en-GB" dirty="0"/>
              <a:t>Before the workshop begins delegate a corner of the room or similar for each of the 4 colours: yellow, </a:t>
            </a:r>
          </a:p>
          <a:p>
            <a:r>
              <a:rPr lang="en-GB" dirty="0"/>
              <a:t>green, blue, red (perhaps put a visual of each colour in each corner as a reminder).</a:t>
            </a:r>
          </a:p>
          <a:p>
            <a:endParaRPr lang="en-GB" dirty="0"/>
          </a:p>
          <a:p>
            <a:r>
              <a:rPr lang="en-GB" dirty="0"/>
              <a:t>Within 90 seconds of the start of your workshop, or as soon as you can, ask attendees to pick up their pack </a:t>
            </a:r>
          </a:p>
          <a:p>
            <a:r>
              <a:rPr lang="en-GB" dirty="0"/>
              <a:t>of cards and read the statements on the front.</a:t>
            </a:r>
          </a:p>
          <a:p>
            <a:endParaRPr lang="en-GB" dirty="0"/>
          </a:p>
          <a:p>
            <a:r>
              <a:rPr lang="en-GB" dirty="0"/>
              <a:t>Then to make a pile of the statement cards they feel describe them (yes pile) + a pile of the cards they don’t </a:t>
            </a:r>
          </a:p>
          <a:p>
            <a:r>
              <a:rPr lang="en-GB" dirty="0"/>
              <a:t>recognise or they aren’t sure of (no pile).</a:t>
            </a:r>
          </a:p>
          <a:p>
            <a:endParaRPr lang="en-GB" dirty="0"/>
          </a:p>
          <a:p>
            <a:r>
              <a:rPr lang="en-GB" dirty="0"/>
              <a:t>Give them 1 minute to sort the pack into two piles.</a:t>
            </a:r>
          </a:p>
          <a:p>
            <a:endParaRPr lang="en-GB" dirty="0"/>
          </a:p>
          <a:p>
            <a:r>
              <a:rPr lang="en-GB" dirty="0"/>
              <a:t>Ask them to leave the pile of ‘</a:t>
            </a:r>
            <a:r>
              <a:rPr lang="en-GB" dirty="0" err="1"/>
              <a:t>yes’</a:t>
            </a:r>
            <a:r>
              <a:rPr lang="en-GB" dirty="0"/>
              <a:t> cards where they are but to pick up those they don’t recognise, the ‘no' cards</a:t>
            </a:r>
          </a:p>
          <a:p>
            <a:r>
              <a:rPr lang="en-GB" dirty="0"/>
              <a:t>and on their feet again, interact with the other delegates to give away their ‘no’ cards to those that do resonate </a:t>
            </a:r>
          </a:p>
          <a:p>
            <a:r>
              <a:rPr lang="en-GB" dirty="0"/>
              <a:t>with those statements. Give them 3 minutes to do this.</a:t>
            </a:r>
          </a:p>
          <a:p>
            <a:endParaRPr lang="en-GB" dirty="0"/>
          </a:p>
          <a:p>
            <a:r>
              <a:rPr lang="en-GB" dirty="0"/>
              <a:t>Next ask delegates to combine their initial ‘</a:t>
            </a:r>
            <a:r>
              <a:rPr lang="en-GB" b="1" dirty="0" err="1"/>
              <a:t>yes</a:t>
            </a:r>
            <a:r>
              <a:rPr lang="en-GB" dirty="0" err="1"/>
              <a:t>’</a:t>
            </a:r>
            <a:r>
              <a:rPr lang="en-GB" dirty="0"/>
              <a:t> cards with those they have accepted in the swap.</a:t>
            </a:r>
          </a:p>
          <a:p>
            <a:endParaRPr lang="en-GB" dirty="0"/>
          </a:p>
          <a:p>
            <a:r>
              <a:rPr lang="en-GB" dirty="0"/>
              <a:t>Instruct them to turn their cards over and count how many of each colour they have.</a:t>
            </a:r>
          </a:p>
          <a:p>
            <a:r>
              <a:rPr lang="en-GB" dirty="0"/>
              <a:t> </a:t>
            </a:r>
            <a:endParaRPr lang="en-GB" dirty="0">
              <a:cs typeface="Calibri"/>
            </a:endParaRPr>
          </a:p>
          <a:p>
            <a:r>
              <a:rPr lang="en-GB" dirty="0"/>
              <a:t>Asking them which they have the most of, to then go and stand in the corner of the room associated with that </a:t>
            </a:r>
          </a:p>
          <a:p>
            <a:r>
              <a:rPr lang="en-GB" dirty="0"/>
              <a:t>colour.</a:t>
            </a:r>
          </a:p>
          <a:p>
            <a:endParaRPr lang="en-GB" dirty="0"/>
          </a:p>
          <a:p>
            <a:r>
              <a:rPr lang="en-GB" dirty="0"/>
              <a:t>Starting with the yellow corner ask each group at a time to read their ‘</a:t>
            </a:r>
            <a:r>
              <a:rPr lang="en-GB" b="1" dirty="0" err="1"/>
              <a:t>yes</a:t>
            </a:r>
            <a:r>
              <a:rPr lang="en-GB" dirty="0" err="1"/>
              <a:t>’</a:t>
            </a:r>
            <a:r>
              <a:rPr lang="en-GB" dirty="0"/>
              <a:t> cards, corresponding to their highest </a:t>
            </a:r>
          </a:p>
          <a:p>
            <a:r>
              <a:rPr lang="en-GB" dirty="0"/>
              <a:t>colour, aloud to the rest of the group.</a:t>
            </a:r>
          </a:p>
          <a:p>
            <a:endParaRPr lang="en-GB" dirty="0"/>
          </a:p>
          <a:p>
            <a:r>
              <a:rPr lang="en-GB" dirty="0"/>
              <a:t>Ask the rest of the group to feed back what they are hearing about that colour preference – on a good day and</a:t>
            </a:r>
          </a:p>
          <a:p>
            <a:r>
              <a:rPr lang="en-GB" dirty="0"/>
              <a:t>what that might look like on a bad day.</a:t>
            </a:r>
          </a:p>
          <a:p>
            <a:endParaRPr lang="en-GB" dirty="0"/>
          </a:p>
          <a:p>
            <a:r>
              <a:rPr lang="en-GB" dirty="0"/>
              <a:t>Go round the room.</a:t>
            </a:r>
          </a:p>
          <a:p>
            <a:endParaRPr lang="en-GB" b="1" dirty="0"/>
          </a:p>
          <a:p>
            <a:r>
              <a:rPr lang="en-GB" b="1" dirty="0"/>
              <a:t>Typical questions at this point:</a:t>
            </a:r>
          </a:p>
          <a:p>
            <a:r>
              <a:rPr lang="en-GB" dirty="0"/>
              <a:t>What if people have even numbers of two colours? Ask them to go to the corner with the least number of </a:t>
            </a:r>
          </a:p>
          <a:p>
            <a:r>
              <a:rPr lang="en-GB" dirty="0"/>
              <a:t>people in, for the purpose of the game.</a:t>
            </a:r>
          </a:p>
          <a:p>
            <a:r>
              <a:rPr lang="en-GB" dirty="0"/>
              <a:t>Why yellow first? often most willing to contribute, high energy group.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CB92B-05D4-6D7F-6FFD-1283F19B5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251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2A322-7D59-C887-EE95-A49D36B6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9FA470-A774-4B10-1037-437D4A53D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8B856-DA9B-3A45-33D9-016954E05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At this point, your attendees are starting to personally identify with statements.</a:t>
            </a:r>
            <a:endParaRPr lang="en-US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We’re now going to explore what behaviours might be grouped in each colour.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  <a:p>
            <a:r>
              <a:rPr lang="en-GB" dirty="0"/>
              <a:t>So again here we have the C-me colour wheel: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dirty="0">
                <a:cs typeface="Calibri" panose="020F0502020204030204"/>
              </a:rPr>
              <a:t>Key points to be communicated …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b="1" dirty="0"/>
              <a:t>Blended colour wheel </a:t>
            </a:r>
            <a:r>
              <a:rPr lang="en-GB" dirty="0"/>
              <a:t>– </a:t>
            </a:r>
            <a:r>
              <a:rPr lang="en-GB" b="1" dirty="0"/>
              <a:t>colours blend </a:t>
            </a:r>
            <a:r>
              <a:rPr lang="en-GB" dirty="0"/>
              <a:t>where numbers don’t </a:t>
            </a:r>
            <a:r>
              <a:rPr lang="en-GB" b="1" dirty="0"/>
              <a:t>visually illustrating </a:t>
            </a:r>
            <a:r>
              <a:rPr lang="en-GB" dirty="0"/>
              <a:t>that we’re </a:t>
            </a:r>
          </a:p>
          <a:p>
            <a:r>
              <a:rPr lang="en-GB" b="1" dirty="0"/>
              <a:t>all a blend </a:t>
            </a:r>
            <a:r>
              <a:rPr lang="en-GB" dirty="0"/>
              <a:t>of each.</a:t>
            </a:r>
          </a:p>
          <a:p>
            <a:r>
              <a:rPr lang="en-GB" dirty="0"/>
              <a:t>We </a:t>
            </a:r>
            <a:r>
              <a:rPr lang="en-GB" b="1" dirty="0"/>
              <a:t>flex our behaviour </a:t>
            </a:r>
            <a:r>
              <a:rPr lang="en-GB" dirty="0"/>
              <a:t>as we move around the wheel.</a:t>
            </a:r>
          </a:p>
          <a:p>
            <a:r>
              <a:rPr lang="en-GB" dirty="0"/>
              <a:t>This is a </a:t>
            </a:r>
            <a:r>
              <a:rPr lang="en-GB" b="1" dirty="0"/>
              <a:t>non-binary</a:t>
            </a:r>
            <a:r>
              <a:rPr lang="en-GB" dirty="0"/>
              <a:t> approach and </a:t>
            </a:r>
            <a:r>
              <a:rPr lang="en-GB" b="1" dirty="0"/>
              <a:t>not meant to box you in</a:t>
            </a:r>
            <a:r>
              <a:rPr lang="en-GB" dirty="0"/>
              <a:t> but instead to recognise what we have in </a:t>
            </a:r>
          </a:p>
          <a:p>
            <a:r>
              <a:rPr lang="en-GB" dirty="0"/>
              <a:t>common and what we may find more difficult, </a:t>
            </a:r>
            <a:r>
              <a:rPr lang="en-GB" b="1" dirty="0"/>
              <a:t>unlocking group dynamics </a:t>
            </a:r>
            <a:r>
              <a:rPr lang="en-GB" b="0" dirty="0"/>
              <a:t>by understanding</a:t>
            </a:r>
            <a:r>
              <a:rPr lang="en-GB" dirty="0"/>
              <a:t> style and</a:t>
            </a:r>
          </a:p>
          <a:p>
            <a:r>
              <a:rPr lang="en-GB" dirty="0"/>
              <a:t>preference.</a:t>
            </a:r>
          </a:p>
          <a:p>
            <a:endParaRPr lang="en-GB" dirty="0"/>
          </a:p>
          <a:p>
            <a:r>
              <a:rPr lang="en-GB" dirty="0"/>
              <a:t>We have grouped similar behaviours by colour and mapped these onto the colour wheel.</a:t>
            </a:r>
          </a:p>
          <a:p>
            <a:endParaRPr lang="en-GB" dirty="0"/>
          </a:p>
          <a:p>
            <a:r>
              <a:rPr lang="en-GB" b="1" dirty="0"/>
              <a:t>Note. </a:t>
            </a:r>
            <a:r>
              <a:rPr lang="en-GB" b="0" dirty="0"/>
              <a:t>Th</a:t>
            </a:r>
            <a:r>
              <a:rPr lang="en-GB" dirty="0"/>
              <a:t>e closer your position is to colleagues, the more behaviours you’re likely to have in common.</a:t>
            </a:r>
          </a:p>
          <a:p>
            <a:r>
              <a:rPr lang="en-GB" b="1" dirty="0"/>
              <a:t>Note. </a:t>
            </a:r>
            <a:r>
              <a:rPr lang="en-GB" b="0" dirty="0"/>
              <a:t>T</a:t>
            </a:r>
            <a:r>
              <a:rPr lang="en-GB" dirty="0"/>
              <a:t>he further you are from a colleague, the more you may differ in your perception of the "right" </a:t>
            </a:r>
          </a:p>
          <a:p>
            <a:r>
              <a:rPr lang="en-GB" dirty="0"/>
              <a:t>way to do things.   </a:t>
            </a:r>
          </a:p>
          <a:p>
            <a:r>
              <a:rPr lang="en-GB" b="1" dirty="0"/>
              <a:t>Note. </a:t>
            </a:r>
            <a:r>
              <a:rPr lang="en-GB" b="0" dirty="0"/>
              <a:t>You may find it harder to understand those on the opposite side of the wheel.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74D65-D997-B45C-FF4E-8E174C7E5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29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BA36-C682-B9EE-2A72-693D9D094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18F21E-1AF2-D665-0CD5-181951637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C015D-DD44-FA0E-15D4-A19C632A8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So let's first explore each colour group and its associated behaviours in more detail.</a:t>
            </a:r>
          </a:p>
          <a:p>
            <a:endParaRPr lang="en-GB" dirty="0">
              <a:cs typeface="Calibri" panose="020F0502020204030204"/>
            </a:endParaRPr>
          </a:p>
          <a:p>
            <a:r>
              <a:rPr lang="en-GB" b="0" dirty="0">
                <a:cs typeface="Calibri" panose="020F0502020204030204"/>
              </a:rPr>
              <a:t>Our aim is to check everyone is on the same page.</a:t>
            </a:r>
          </a:p>
          <a:p>
            <a:endParaRPr lang="en-GB" dirty="0"/>
          </a:p>
          <a:p>
            <a:r>
              <a:rPr lang="en-GB" i="0" dirty="0"/>
              <a:t>Read out the card statements.</a:t>
            </a:r>
            <a:endParaRPr lang="en-GB" i="0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reveal: “good day/resilient strengths” - define what a resilient strength is: </a:t>
            </a:r>
            <a:r>
              <a:rPr lang="en-GB" b="1" dirty="0"/>
              <a:t>less </a:t>
            </a:r>
            <a:r>
              <a:rPr lang="en-GB" b="0" dirty="0"/>
              <a:t>about</a:t>
            </a:r>
            <a:r>
              <a:rPr lang="en-GB" b="1" dirty="0"/>
              <a:t> competence </a:t>
            </a:r>
          </a:p>
          <a:p>
            <a:r>
              <a:rPr lang="en-GB" b="0" dirty="0"/>
              <a:t>and</a:t>
            </a:r>
            <a:r>
              <a:rPr lang="en-GB" b="1" dirty="0"/>
              <a:t> more </a:t>
            </a:r>
            <a:r>
              <a:rPr lang="en-GB" b="0" dirty="0"/>
              <a:t>about a person’s </a:t>
            </a:r>
            <a:r>
              <a:rPr lang="en-GB" b="1" dirty="0"/>
              <a:t>“happy space” </a:t>
            </a:r>
            <a:r>
              <a:rPr lang="en-GB" b="0" dirty="0"/>
              <a:t>where they will </a:t>
            </a:r>
            <a:r>
              <a:rPr lang="en-GB" b="1" dirty="0"/>
              <a:t>perform best, </a:t>
            </a:r>
            <a:r>
              <a:rPr lang="en-GB" b="0" dirty="0"/>
              <a:t>for</a:t>
            </a:r>
            <a:r>
              <a:rPr lang="en-GB" b="1" dirty="0"/>
              <a:t> longest.</a:t>
            </a:r>
            <a:endParaRPr lang="en-GB" b="1" dirty="0">
              <a:cs typeface="Calibri"/>
            </a:endParaRPr>
          </a:p>
          <a:p>
            <a:endParaRPr lang="en-GB" dirty="0"/>
          </a:p>
          <a:p>
            <a:r>
              <a:rPr lang="en-GB" b="1" i="0" dirty="0"/>
              <a:t>Exercise:</a:t>
            </a:r>
            <a:r>
              <a:rPr lang="en-GB" i="0" dirty="0"/>
              <a:t> </a:t>
            </a:r>
            <a:r>
              <a:rPr lang="en-GB" b="0" i="0" dirty="0"/>
              <a:t>please put in the chat some other words you might use to </a:t>
            </a:r>
            <a:r>
              <a:rPr lang="en-GB" b="1" i="0" dirty="0"/>
              <a:t>describe yellow preference </a:t>
            </a:r>
          </a:p>
          <a:p>
            <a:r>
              <a:rPr lang="en-GB" b="0" i="0" dirty="0"/>
              <a:t>behaviour on a </a:t>
            </a:r>
            <a:r>
              <a:rPr lang="en-GB" b="1" i="0" dirty="0"/>
              <a:t>good day</a:t>
            </a:r>
            <a:r>
              <a:rPr lang="en-GB" b="0" i="0" dirty="0"/>
              <a:t>.</a:t>
            </a:r>
            <a:endParaRPr lang="en-GB" b="0" i="0" dirty="0">
              <a:cs typeface="Calibri"/>
            </a:endParaRPr>
          </a:p>
          <a:p>
            <a:endParaRPr lang="en-GB" i="1" dirty="0"/>
          </a:p>
          <a:p>
            <a:r>
              <a:rPr lang="en-GB" b="1" i="0" dirty="0"/>
              <a:t>Note</a:t>
            </a:r>
            <a:r>
              <a:rPr lang="en-GB" i="0" dirty="0"/>
              <a:t>. when acknowledging their response, focus on the positive things people have written (this is a time </a:t>
            </a:r>
          </a:p>
          <a:p>
            <a:r>
              <a:rPr lang="en-GB" i="0" dirty="0"/>
              <a:t>to celebrate this colour energy).</a:t>
            </a:r>
          </a:p>
          <a:p>
            <a:endParaRPr lang="en-GB" i="0" dirty="0"/>
          </a:p>
          <a:p>
            <a:r>
              <a:rPr lang="en-GB" i="0" dirty="0"/>
              <a:t>Once you've acknowledged their response, click to reveal the list on the slide : 2</a:t>
            </a:r>
            <a:r>
              <a:rPr lang="en-GB" i="0" baseline="30000" dirty="0"/>
              <a:t>nd</a:t>
            </a:r>
            <a:r>
              <a:rPr lang="en-GB" i="0" dirty="0"/>
              <a:t> reveal.</a:t>
            </a:r>
            <a:endParaRPr lang="en-GB" i="0" dirty="0">
              <a:cs typeface="Calibri" panose="020F0502020204030204"/>
            </a:endParaRPr>
          </a:p>
          <a:p>
            <a:endParaRPr lang="en-GB" dirty="0"/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reveal: we also all have “</a:t>
            </a:r>
            <a:r>
              <a:rPr lang="en-GB" b="1" dirty="0"/>
              <a:t>bad day behaviours</a:t>
            </a:r>
            <a:r>
              <a:rPr lang="en-GB" dirty="0"/>
              <a:t>” again describe what we are talking about here. This </a:t>
            </a:r>
          </a:p>
          <a:p>
            <a:r>
              <a:rPr lang="en-GB" dirty="0"/>
              <a:t>what you might see from this colour preference when things aren’t going well or they are under stress/</a:t>
            </a:r>
          </a:p>
          <a:p>
            <a:r>
              <a:rPr lang="en-GB" dirty="0"/>
              <a:t>feeling overwhelmed.</a:t>
            </a:r>
          </a:p>
          <a:p>
            <a:endParaRPr lang="en-GB" dirty="0">
              <a:cs typeface="Calibri"/>
            </a:endParaRPr>
          </a:p>
          <a:p>
            <a:r>
              <a:rPr lang="en-GB" b="1" i="0" dirty="0"/>
              <a:t>Exercise:</a:t>
            </a:r>
            <a:r>
              <a:rPr lang="en-GB" i="0" dirty="0"/>
              <a:t> </a:t>
            </a:r>
            <a:r>
              <a:rPr lang="en-GB" b="0" i="0" dirty="0"/>
              <a:t>again, in the chat, please list behaviours those with a yellow preference might display when </a:t>
            </a:r>
            <a:r>
              <a:rPr lang="en-GB" b="1" i="0" dirty="0"/>
              <a:t>not </a:t>
            </a:r>
          </a:p>
          <a:p>
            <a:r>
              <a:rPr lang="en-GB" b="1" i="0" dirty="0"/>
              <a:t>having such a great day</a:t>
            </a:r>
            <a:r>
              <a:rPr lang="en-GB" b="0" i="0" dirty="0"/>
              <a:t>.</a:t>
            </a:r>
            <a:endParaRPr lang="en-GB" b="0" i="0" dirty="0">
              <a:cs typeface="Calibri"/>
            </a:endParaRPr>
          </a:p>
          <a:p>
            <a:endParaRPr lang="en-GB" dirty="0"/>
          </a:p>
          <a:p>
            <a:r>
              <a:rPr lang="en-GB" b="1" i="0" dirty="0"/>
              <a:t>Note. </a:t>
            </a:r>
            <a:r>
              <a:rPr lang="en-GB" b="0" i="0" dirty="0"/>
              <a:t>K</a:t>
            </a:r>
            <a:r>
              <a:rPr lang="en-GB" i="0" dirty="0"/>
              <a:t>eep an eye out for people writing 'leader’ at any point, associated with a specific colour. </a:t>
            </a:r>
          </a:p>
          <a:p>
            <a:endParaRPr lang="en-GB" i="0" dirty="0"/>
          </a:p>
          <a:p>
            <a:r>
              <a:rPr lang="en-GB" i="0" dirty="0"/>
              <a:t>Take the opportunity to flag this acknowledging "that's an interesting observation, we’ll come back to address </a:t>
            </a:r>
          </a:p>
          <a:p>
            <a:r>
              <a:rPr lang="en-GB" i="0" dirty="0"/>
              <a:t>this shortly“. Later make the point that you can lead from any position on the wheel.</a:t>
            </a:r>
            <a:endParaRPr lang="en-GB" i="0" dirty="0">
              <a:cs typeface="Calibri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133C6-78D7-53F3-B2A8-64C5E51E0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49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0492D-C547-DF63-4B9A-4CB3D45BF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C76B6-067A-AFB1-253A-0232CA685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6F923E-1250-2C7C-4135-EF55F5188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Repeat exercise for </a:t>
            </a:r>
            <a:r>
              <a:rPr lang="en-GB" b="1" dirty="0"/>
              <a:t>green </a:t>
            </a:r>
            <a:r>
              <a:rPr lang="en-GB" dirty="0"/>
              <a:t>preference behaviour: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  <a:p>
            <a:r>
              <a:rPr lang="en-GB" i="0" dirty="0"/>
              <a:t>Read out the statements on the cards.</a:t>
            </a:r>
            <a:endParaRPr lang="en-GB" i="0" dirty="0">
              <a:cs typeface="Calibri"/>
            </a:endParaRPr>
          </a:p>
          <a:p>
            <a:endParaRPr lang="en-GB" dirty="0"/>
          </a:p>
          <a:p>
            <a:r>
              <a:rPr lang="en-GB" b="1" i="0" dirty="0"/>
              <a:t>1</a:t>
            </a:r>
            <a:r>
              <a:rPr lang="en-GB" b="1" i="0" baseline="30000" dirty="0"/>
              <a:t>st</a:t>
            </a:r>
            <a:r>
              <a:rPr lang="en-GB" b="1" i="0" dirty="0"/>
              <a:t> exercise:</a:t>
            </a:r>
            <a:r>
              <a:rPr lang="en-GB" i="0" dirty="0"/>
              <a:t> </a:t>
            </a:r>
            <a:r>
              <a:rPr lang="en-GB" b="0" i="0" dirty="0"/>
              <a:t>please put in the chat some other words you’d use to </a:t>
            </a:r>
            <a:r>
              <a:rPr lang="en-GB" b="1" i="0" dirty="0"/>
              <a:t>describe green preference </a:t>
            </a:r>
          </a:p>
          <a:p>
            <a:r>
              <a:rPr lang="en-GB" b="0" i="0" dirty="0"/>
              <a:t>behaviour.</a:t>
            </a:r>
            <a:endParaRPr lang="en-GB" b="0" i="0" dirty="0">
              <a:cs typeface="Calibri"/>
            </a:endParaRPr>
          </a:p>
          <a:p>
            <a:endParaRPr lang="en-GB" i="0" dirty="0"/>
          </a:p>
          <a:p>
            <a:r>
              <a:rPr lang="en-GB" b="1" i="0" dirty="0"/>
              <a:t>2</a:t>
            </a:r>
            <a:r>
              <a:rPr lang="en-GB" b="1" i="0" baseline="30000" dirty="0"/>
              <a:t>nd</a:t>
            </a:r>
            <a:r>
              <a:rPr lang="en-GB" b="1" i="0" dirty="0"/>
              <a:t> exercise: </a:t>
            </a:r>
            <a:r>
              <a:rPr lang="en-GB" b="0" i="0" dirty="0"/>
              <a:t>and on a </a:t>
            </a:r>
            <a:r>
              <a:rPr lang="en-GB" b="1" i="0" dirty="0"/>
              <a:t>bad day </a:t>
            </a:r>
            <a:r>
              <a:rPr lang="en-GB" b="0" i="0" dirty="0"/>
              <a:t>what might green preference behaviour display?</a:t>
            </a:r>
            <a:endParaRPr lang="en-GB" b="0" i="0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2790E-5FE5-1FE1-88B8-648F41998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77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B58D4-9863-E335-A32A-64B3453F5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A6253-EFC4-51C4-7524-5DB8490EF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DD4C9D-7ED6-EAC0-4E38-3B2F63CDD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Repeat exercise for </a:t>
            </a:r>
            <a:r>
              <a:rPr lang="en-GB" b="1" dirty="0"/>
              <a:t>blue </a:t>
            </a:r>
            <a:r>
              <a:rPr lang="en-GB" dirty="0"/>
              <a:t>preference behaviour:</a:t>
            </a:r>
          </a:p>
          <a:p>
            <a:endParaRPr lang="en-GB" dirty="0"/>
          </a:p>
          <a:p>
            <a:r>
              <a:rPr lang="en-GB" i="0" dirty="0"/>
              <a:t>Read out the statements on the cards.</a:t>
            </a:r>
            <a:endParaRPr lang="en-GB" i="0" dirty="0">
              <a:cs typeface="Calibri"/>
            </a:endParaRPr>
          </a:p>
          <a:p>
            <a:endParaRPr lang="en-GB" i="0" dirty="0"/>
          </a:p>
          <a:p>
            <a:r>
              <a:rPr lang="en-GB" b="1" i="0" dirty="0"/>
              <a:t>1</a:t>
            </a:r>
            <a:r>
              <a:rPr lang="en-GB" b="1" i="0" baseline="30000" dirty="0"/>
              <a:t>st</a:t>
            </a:r>
            <a:r>
              <a:rPr lang="en-GB" b="1" i="0" dirty="0"/>
              <a:t> exercise:</a:t>
            </a:r>
            <a:r>
              <a:rPr lang="en-GB" i="0" dirty="0"/>
              <a:t> </a:t>
            </a:r>
            <a:r>
              <a:rPr lang="en-GB" b="0" i="0" dirty="0"/>
              <a:t>please put in the chat some other words you’d use to </a:t>
            </a:r>
            <a:r>
              <a:rPr lang="en-GB" b="1" i="0" dirty="0"/>
              <a:t>describe blue preference </a:t>
            </a:r>
          </a:p>
          <a:p>
            <a:r>
              <a:rPr lang="en-GB" b="0" i="0" dirty="0"/>
              <a:t>behaviour.</a:t>
            </a:r>
          </a:p>
          <a:p>
            <a:endParaRPr lang="en-GB" i="0" dirty="0"/>
          </a:p>
          <a:p>
            <a:r>
              <a:rPr lang="en-GB" b="1" i="0" dirty="0"/>
              <a:t>2</a:t>
            </a:r>
            <a:r>
              <a:rPr lang="en-GB" b="1" i="0" baseline="30000" dirty="0"/>
              <a:t>nd</a:t>
            </a:r>
            <a:r>
              <a:rPr lang="en-GB" b="1" i="0" dirty="0"/>
              <a:t> exercise: </a:t>
            </a:r>
            <a:r>
              <a:rPr lang="en-GB" b="0" i="0" dirty="0"/>
              <a:t>and on a </a:t>
            </a:r>
            <a:r>
              <a:rPr lang="en-GB" b="1" i="0" dirty="0"/>
              <a:t>bad day </a:t>
            </a:r>
            <a:r>
              <a:rPr lang="en-GB" b="0" i="0" dirty="0"/>
              <a:t>what might blue preference behaviour display?</a:t>
            </a:r>
            <a:endParaRPr lang="en-GB" b="0" i="0" dirty="0">
              <a:cs typeface="Calibri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32973-BA8C-2E2C-50BB-843229212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27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B23F1-EEB5-7765-880C-A76DF46BB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2E5FE-0623-67E3-8358-F66266662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083838-FCDB-9941-0ADB-640E0FC12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  <a:p>
            <a:r>
              <a:rPr lang="en-GB" dirty="0"/>
              <a:t>Repeat exercise for </a:t>
            </a:r>
            <a:r>
              <a:rPr lang="en-GB" b="1" dirty="0"/>
              <a:t>red</a:t>
            </a:r>
            <a:r>
              <a:rPr lang="en-GB" dirty="0"/>
              <a:t> preference behaviour: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i="0" dirty="0"/>
              <a:t>Read out the statements on the cards.</a:t>
            </a:r>
            <a:endParaRPr lang="en-GB" i="0" dirty="0">
              <a:cs typeface="Calibri"/>
            </a:endParaRPr>
          </a:p>
          <a:p>
            <a:endParaRPr lang="en-GB" i="0" dirty="0"/>
          </a:p>
          <a:p>
            <a:r>
              <a:rPr lang="en-GB" b="1" i="0" dirty="0"/>
              <a:t>1</a:t>
            </a:r>
            <a:r>
              <a:rPr lang="en-GB" b="1" i="0" baseline="30000" dirty="0"/>
              <a:t>st</a:t>
            </a:r>
            <a:r>
              <a:rPr lang="en-GB" b="1" i="0" dirty="0"/>
              <a:t> exercise:</a:t>
            </a:r>
            <a:r>
              <a:rPr lang="en-GB" i="0" dirty="0"/>
              <a:t> p</a:t>
            </a:r>
            <a:r>
              <a:rPr lang="en-GB" b="0" i="0" dirty="0"/>
              <a:t>lease put in the chat some other words you’d use to </a:t>
            </a:r>
            <a:r>
              <a:rPr lang="en-GB" b="1" i="0" dirty="0"/>
              <a:t>describe red preference </a:t>
            </a:r>
          </a:p>
          <a:p>
            <a:r>
              <a:rPr lang="en-GB" b="0" i="0" dirty="0"/>
              <a:t>behaviour.</a:t>
            </a:r>
            <a:endParaRPr lang="en-GB" b="0" i="0" dirty="0">
              <a:cs typeface="Calibri"/>
            </a:endParaRPr>
          </a:p>
          <a:p>
            <a:endParaRPr lang="en-GB" i="0" dirty="0"/>
          </a:p>
          <a:p>
            <a:r>
              <a:rPr lang="en-GB" b="1" i="0" dirty="0"/>
              <a:t>2</a:t>
            </a:r>
            <a:r>
              <a:rPr lang="en-GB" b="1" i="0" baseline="30000" dirty="0"/>
              <a:t>nd</a:t>
            </a:r>
            <a:r>
              <a:rPr lang="en-GB" b="1" i="0" dirty="0"/>
              <a:t> exercise:</a:t>
            </a:r>
            <a:r>
              <a:rPr lang="en-GB" i="0" dirty="0"/>
              <a:t> and </a:t>
            </a:r>
            <a:r>
              <a:rPr lang="en-GB" b="0" i="0" dirty="0"/>
              <a:t>on a </a:t>
            </a:r>
            <a:r>
              <a:rPr lang="en-GB" b="1" i="0" dirty="0"/>
              <a:t>bad day </a:t>
            </a:r>
            <a:r>
              <a:rPr lang="en-GB" b="0" i="0" dirty="0"/>
              <a:t>what might red preference behaviour display?</a:t>
            </a:r>
            <a:endParaRPr lang="en-GB" b="0" i="0" dirty="0">
              <a:cs typeface="Calibri"/>
            </a:endParaRPr>
          </a:p>
          <a:p>
            <a:endParaRPr lang="en-GB" i="0" dirty="0">
              <a:cs typeface="Calibri"/>
            </a:endParaRPr>
          </a:p>
          <a:p>
            <a:r>
              <a:rPr lang="en-GB" i="0" dirty="0">
                <a:cs typeface="Calibri"/>
              </a:rPr>
              <a:t>Reflect on this exercise – any questions?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F00D4-8A6C-823B-D95C-153A1B53C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22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86418-4D91-335E-D6D1-0AED15A19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D0E29A-299C-AD87-801C-6B9AD5B00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58C45-7AD0-4F81-B2C4-C92B9F75D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Time to address our</a:t>
            </a:r>
            <a:r>
              <a:rPr lang="en-GB" b="1" dirty="0"/>
              <a:t> judgements </a:t>
            </a:r>
            <a:r>
              <a:rPr lang="en-GB" dirty="0"/>
              <a:t>around </a:t>
            </a:r>
            <a:r>
              <a:rPr lang="en-GB" b="1" dirty="0"/>
              <a:t>leadership </a:t>
            </a:r>
            <a:r>
              <a:rPr lang="en-GB" b="0" dirty="0"/>
              <a:t>and</a:t>
            </a:r>
            <a:r>
              <a:rPr lang="en-GB" b="1" dirty="0"/>
              <a:t> management.</a:t>
            </a:r>
            <a:endParaRPr lang="en-GB" b="1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Often people make the assumption that red preference makes for the best leaders or even that this is </a:t>
            </a:r>
          </a:p>
          <a:p>
            <a:r>
              <a:rPr lang="en-GB" dirty="0"/>
              <a:t>what is needed to lead: red = leadership.</a:t>
            </a:r>
            <a:endParaRPr lang="en-GB" dirty="0">
              <a:cs typeface="Calibri"/>
            </a:endParaRPr>
          </a:p>
          <a:p>
            <a:r>
              <a:rPr lang="en-GB" dirty="0"/>
              <a:t>This is </a:t>
            </a:r>
            <a:r>
              <a:rPr lang="en-GB" b="1" dirty="0"/>
              <a:t>incorrect</a:t>
            </a:r>
            <a:r>
              <a:rPr lang="en-GB" dirty="0"/>
              <a:t> - in reality </a:t>
            </a:r>
            <a:r>
              <a:rPr lang="en-GB" b="1" dirty="0"/>
              <a:t>every colour preference </a:t>
            </a:r>
            <a:r>
              <a:rPr lang="en-GB" dirty="0"/>
              <a:t>brings </a:t>
            </a:r>
            <a:r>
              <a:rPr lang="en-GB" b="1" dirty="0"/>
              <a:t>unique strengths</a:t>
            </a:r>
            <a:r>
              <a:rPr lang="en-GB" dirty="0"/>
              <a:t> to leadership </a:t>
            </a:r>
          </a:p>
          <a:p>
            <a:r>
              <a:rPr lang="en-GB" dirty="0"/>
              <a:t>and management.</a:t>
            </a:r>
            <a:endParaRPr lang="en-GB" dirty="0">
              <a:cs typeface="Calibri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is </a:t>
            </a:r>
            <a:r>
              <a:rPr lang="en-GB" b="1" dirty="0"/>
              <a:t>no one ‘right’ way </a:t>
            </a:r>
            <a:r>
              <a:rPr lang="en-GB" dirty="0"/>
              <a:t>when it comes to leadership.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It looks </a:t>
            </a:r>
            <a:r>
              <a:rPr lang="en-GB" b="1" dirty="0"/>
              <a:t>different</a:t>
            </a:r>
            <a:r>
              <a:rPr lang="en-GB" dirty="0"/>
              <a:t> with every colour lens.</a:t>
            </a:r>
            <a:endParaRPr lang="en-GB" dirty="0">
              <a:cs typeface="Calibri" panose="020F0502020204030204"/>
            </a:endParaRPr>
          </a:p>
          <a:p>
            <a:endParaRPr lang="en-GB" dirty="0"/>
          </a:p>
          <a:p>
            <a:r>
              <a:rPr lang="en-GB" dirty="0"/>
              <a:t>By this point in a workshop, delegates are starting to appreciate good and bad days for each colour </a:t>
            </a:r>
          </a:p>
          <a:p>
            <a:r>
              <a:rPr lang="en-GB" dirty="0"/>
              <a:t>preference – we want to take that further, so that people leave with </a:t>
            </a:r>
            <a:r>
              <a:rPr lang="en-GB" b="1" dirty="0"/>
              <a:t>greater behavioural intelligence</a:t>
            </a:r>
            <a:r>
              <a:rPr lang="en-GB" dirty="0"/>
              <a:t>. 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Note. </a:t>
            </a:r>
            <a:r>
              <a:rPr lang="en-GB" b="0" dirty="0"/>
              <a:t>No</a:t>
            </a:r>
            <a:r>
              <a:rPr lang="en-GB" dirty="0"/>
              <a:t> matter what organisation it is, if leadership only reflects a certain specific style or preference then </a:t>
            </a:r>
          </a:p>
          <a:p>
            <a:r>
              <a:rPr lang="en-GB" dirty="0"/>
              <a:t>this runs the risk of becoming the </a:t>
            </a:r>
            <a:r>
              <a:rPr lang="en-GB" b="1" dirty="0"/>
              <a:t>hallmark of what constitutes leadership,</a:t>
            </a:r>
            <a:r>
              <a:rPr lang="en-GB" dirty="0"/>
              <a:t> becoming one dimensional and </a:t>
            </a:r>
          </a:p>
          <a:p>
            <a:r>
              <a:rPr lang="en-GB" dirty="0"/>
              <a:t>shutting the door to opportunity and innovation.</a:t>
            </a:r>
          </a:p>
          <a:p>
            <a:endParaRPr lang="en-GB" dirty="0"/>
          </a:p>
          <a:p>
            <a:r>
              <a:rPr lang="en-GB" dirty="0"/>
              <a:t>We want organisations to flourish drawing on diversity and inclusivity to harness the full spectrum of what its people </a:t>
            </a:r>
          </a:p>
          <a:p>
            <a:r>
              <a:rPr lang="en-GB" dirty="0"/>
              <a:t>have to offer, </a:t>
            </a:r>
            <a:r>
              <a:rPr lang="en-GB" b="1" dirty="0"/>
              <a:t>growing in diverse styles </a:t>
            </a:r>
            <a:r>
              <a:rPr lang="en-GB" b="0" dirty="0"/>
              <a:t>of leadership</a:t>
            </a:r>
            <a:r>
              <a:rPr lang="en-GB" b="1" dirty="0"/>
              <a:t>, drawing on different </a:t>
            </a:r>
            <a:r>
              <a:rPr lang="en-GB" b="0" dirty="0"/>
              <a:t>behavioural preferences</a:t>
            </a:r>
            <a:r>
              <a:rPr lang="en-GB" b="1" dirty="0"/>
              <a:t>, maximising </a:t>
            </a:r>
          </a:p>
          <a:p>
            <a:r>
              <a:rPr lang="en-GB" b="1" dirty="0"/>
              <a:t>engagement </a:t>
            </a:r>
            <a:r>
              <a:rPr lang="en-GB" b="0" dirty="0"/>
              <a:t>and</a:t>
            </a:r>
            <a:r>
              <a:rPr lang="en-GB" b="1" dirty="0"/>
              <a:t> productivity </a:t>
            </a:r>
            <a:r>
              <a:rPr lang="en-GB" b="0" dirty="0"/>
              <a:t>across the organisation</a:t>
            </a:r>
            <a:r>
              <a:rPr lang="en-GB" b="1" dirty="0"/>
              <a:t>.</a:t>
            </a:r>
            <a:endParaRPr lang="en-GB" dirty="0">
              <a:cs typeface="Calibri"/>
            </a:endParaRPr>
          </a:p>
          <a:p>
            <a:endParaRPr lang="en-GB" i="1" dirty="0">
              <a:cs typeface="Calibri"/>
            </a:endParaRPr>
          </a:p>
          <a:p>
            <a:r>
              <a:rPr lang="en-GB" b="1" i="0" dirty="0"/>
              <a:t>Exercise: </a:t>
            </a:r>
            <a:r>
              <a:rPr lang="en-GB" b="0" dirty="0"/>
              <a:t>what are the </a:t>
            </a:r>
            <a:r>
              <a:rPr lang="en-GB" b="1" dirty="0"/>
              <a:t>strengths of each </a:t>
            </a:r>
            <a:r>
              <a:rPr lang="en-GB" b="0" dirty="0"/>
              <a:t>leadership style around the wheel? chat </a:t>
            </a:r>
            <a:r>
              <a:rPr lang="en-GB" dirty="0"/>
              <a:t>box/discussion.</a:t>
            </a:r>
            <a:endParaRPr lang="en-US" dirty="0"/>
          </a:p>
          <a:p>
            <a:endParaRPr lang="en-GB" b="1" dirty="0">
              <a:cs typeface="Calibri"/>
            </a:endParaRPr>
          </a:p>
          <a:p>
            <a:r>
              <a:rPr lang="en-GB" b="1" dirty="0"/>
              <a:t>Red</a:t>
            </a:r>
            <a:r>
              <a:rPr lang="en-GB" dirty="0"/>
              <a:t> – good day: visionary, quick decisive action, clarity of purpose, bold strategies – bad day: may feel controlling </a:t>
            </a:r>
          </a:p>
          <a:p>
            <a:r>
              <a:rPr lang="en-GB" dirty="0"/>
              <a:t>and impatient, total focus on task, with little consideration for ensuring people are following.</a:t>
            </a:r>
            <a:endParaRPr lang="en-GB" dirty="0">
              <a:cs typeface="Calibri"/>
            </a:endParaRPr>
          </a:p>
          <a:p>
            <a:r>
              <a:rPr lang="en-GB" b="1" dirty="0"/>
              <a:t>Yellow</a:t>
            </a:r>
            <a:r>
              <a:rPr lang="en-GB" dirty="0"/>
              <a:t> – motivational, empowering individuals, inspiring innovation – bad day: unfocused, overwhelmed by amount </a:t>
            </a:r>
          </a:p>
          <a:p>
            <a:r>
              <a:rPr lang="en-GB" dirty="0"/>
              <a:t>of possibilities, juggling too many things with no set timelines.</a:t>
            </a:r>
            <a:endParaRPr lang="en-GB" dirty="0">
              <a:cs typeface="Calibri"/>
            </a:endParaRPr>
          </a:p>
          <a:p>
            <a:r>
              <a:rPr lang="en-GB" b="1" dirty="0"/>
              <a:t>Green</a:t>
            </a:r>
            <a:r>
              <a:rPr lang="en-GB" dirty="0"/>
              <a:t> – nurturing, make sure whole team involved, collaboration, focus on values, purpose and quality – bad day: </a:t>
            </a:r>
          </a:p>
          <a:p>
            <a:r>
              <a:rPr lang="en-GB" dirty="0"/>
              <a:t>procrastination, prolonged decision making in an effort to involve and gain agreement from everyone.</a:t>
            </a:r>
            <a:endParaRPr lang="en-GB" dirty="0">
              <a:cs typeface="Calibri"/>
            </a:endParaRPr>
          </a:p>
          <a:p>
            <a:r>
              <a:rPr lang="en-GB" b="1" dirty="0"/>
              <a:t>Blue </a:t>
            </a:r>
            <a:r>
              <a:rPr lang="en-GB" dirty="0"/>
              <a:t>– organised, clear timelines, realistic, ensures follow through, grounded, high standards – bad day: over analysis </a:t>
            </a:r>
          </a:p>
          <a:p>
            <a:r>
              <a:rPr lang="en-GB" dirty="0"/>
              <a:t>creating a bottle neck, tension between timelines and needing to explore options, micromanagement, potentially slow </a:t>
            </a:r>
          </a:p>
          <a:p>
            <a:r>
              <a:rPr lang="en-GB" dirty="0"/>
              <a:t>to delegate, lack of communication creating issue with buy-in.</a:t>
            </a:r>
            <a:endParaRPr lang="en-GB" dirty="0">
              <a:cs typeface="Calibri" panose="020F0502020204030204"/>
            </a:endParaRPr>
          </a:p>
          <a:p>
            <a:pPr marL="0" indent="0">
              <a:buFont typeface="Arial"/>
              <a:buNone/>
            </a:pPr>
            <a:endParaRPr lang="en-GB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5D650-126D-E24D-FBFB-B012F9BC0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339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CF4C6-6731-9EAC-C4AC-DFBECF089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5FF1C-6E50-E63D-88A1-6373CC5BA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F2E6E-510F-FB90-79FB-56E3B82C3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This is a particularly important slide to dwell on if there is a </a:t>
            </a:r>
            <a:r>
              <a:rPr lang="en-GB" b="1" dirty="0"/>
              <a:t>value judgement </a:t>
            </a:r>
            <a:r>
              <a:rPr lang="en-GB" dirty="0"/>
              <a:t>being made in an </a:t>
            </a:r>
          </a:p>
          <a:p>
            <a:r>
              <a:rPr lang="en-GB" dirty="0"/>
              <a:t>organisation, against one/some of the colours.</a:t>
            </a:r>
          </a:p>
          <a:p>
            <a:endParaRPr lang="en-GB" dirty="0"/>
          </a:p>
          <a:p>
            <a:r>
              <a:rPr lang="en-GB" b="1" dirty="0"/>
              <a:t>Example</a:t>
            </a:r>
            <a:r>
              <a:rPr lang="en-GB" dirty="0"/>
              <a:t>: A heavily dominant engineering orientated company that naturally values behaviour standardly </a:t>
            </a:r>
          </a:p>
          <a:p>
            <a:r>
              <a:rPr lang="en-GB" dirty="0"/>
              <a:t>associated with blue preference and potentially places </a:t>
            </a:r>
            <a:r>
              <a:rPr lang="en-GB" b="1" dirty="0"/>
              <a:t>less value </a:t>
            </a:r>
            <a:r>
              <a:rPr lang="en-GB" dirty="0"/>
              <a:t>on behaviours normally associated with </a:t>
            </a:r>
          </a:p>
          <a:p>
            <a:r>
              <a:rPr lang="en-GB" b="1" dirty="0"/>
              <a:t>yellow</a:t>
            </a:r>
            <a:r>
              <a:rPr lang="en-GB" dirty="0"/>
              <a:t> preference.</a:t>
            </a:r>
          </a:p>
          <a:p>
            <a:endParaRPr lang="en-GB" dirty="0"/>
          </a:p>
          <a:p>
            <a:r>
              <a:rPr lang="en-GB" b="1" dirty="0"/>
              <a:t>Key Question</a:t>
            </a:r>
            <a:r>
              <a:rPr lang="en-GB" dirty="0"/>
              <a:t>: What might happen if yellow preference behaviours weren’t present in this space?</a:t>
            </a:r>
          </a:p>
          <a:p>
            <a:endParaRPr lang="en-GB" dirty="0"/>
          </a:p>
          <a:p>
            <a:r>
              <a:rPr lang="en-GB" dirty="0"/>
              <a:t>Let them do the thinking: perhaps there might be </a:t>
            </a:r>
            <a:r>
              <a:rPr lang="en-GB" b="1" dirty="0"/>
              <a:t>no innovation </a:t>
            </a:r>
            <a:r>
              <a:rPr lang="en-GB" dirty="0"/>
              <a:t>… which might </a:t>
            </a:r>
            <a:r>
              <a:rPr lang="en-GB" b="1" dirty="0"/>
              <a:t>affect growth</a:t>
            </a:r>
            <a:r>
              <a:rPr lang="en-GB" dirty="0"/>
              <a:t>? … a </a:t>
            </a:r>
            <a:r>
              <a:rPr lang="en-GB" b="1" dirty="0"/>
              <a:t>lack </a:t>
            </a:r>
          </a:p>
          <a:p>
            <a:r>
              <a:rPr lang="en-GB" b="1" dirty="0"/>
              <a:t>of creative solutions </a:t>
            </a:r>
            <a:r>
              <a:rPr lang="en-GB" dirty="0"/>
              <a:t>when faced with challenges or problems?</a:t>
            </a:r>
          </a:p>
          <a:p>
            <a:endParaRPr lang="en-GB" dirty="0"/>
          </a:p>
          <a:p>
            <a:r>
              <a:rPr lang="en-GB" dirty="0"/>
              <a:t>Let’s take a moment to look at the resilient strengths and development areas of each colour – remember </a:t>
            </a:r>
          </a:p>
          <a:p>
            <a:r>
              <a:rPr lang="en-GB" dirty="0"/>
              <a:t>we’re looking at </a:t>
            </a:r>
            <a:r>
              <a:rPr lang="en-GB" b="1" dirty="0"/>
              <a:t>resilience not competence</a:t>
            </a:r>
            <a:r>
              <a:rPr lang="en-GB" dirty="0"/>
              <a:t>. </a:t>
            </a:r>
          </a:p>
          <a:p>
            <a:endParaRPr lang="en-GB" dirty="0"/>
          </a:p>
          <a:p>
            <a:r>
              <a:rPr lang="en-GB" b="1" dirty="0"/>
              <a:t>Resilience</a:t>
            </a:r>
            <a:r>
              <a:rPr lang="en-GB" dirty="0"/>
              <a:t> = where we </a:t>
            </a:r>
            <a:r>
              <a:rPr lang="en-GB" b="1" dirty="0"/>
              <a:t>perform</a:t>
            </a:r>
            <a:r>
              <a:rPr lang="en-GB" dirty="0"/>
              <a:t> at our </a:t>
            </a:r>
            <a:r>
              <a:rPr lang="en-GB" b="1" dirty="0"/>
              <a:t>best</a:t>
            </a:r>
            <a:r>
              <a:rPr lang="en-GB" dirty="0"/>
              <a:t> and for the </a:t>
            </a:r>
            <a:r>
              <a:rPr lang="en-GB" b="1" dirty="0"/>
              <a:t>longest</a:t>
            </a:r>
            <a:r>
              <a:rPr lang="en-GB" dirty="0"/>
              <a:t> time given any task. </a:t>
            </a:r>
          </a:p>
          <a:p>
            <a:r>
              <a:rPr lang="en-GB" dirty="0"/>
              <a:t>Not about what we’re good at but about </a:t>
            </a:r>
            <a:r>
              <a:rPr lang="en-GB" b="1" dirty="0"/>
              <a:t>what gives us life and energy</a:t>
            </a:r>
            <a:r>
              <a:rPr lang="en-GB" dirty="0"/>
              <a:t>. </a:t>
            </a:r>
          </a:p>
          <a:p>
            <a:r>
              <a:rPr lang="en-GB" dirty="0"/>
              <a:t>You may be very good at things that are normally associated with your lowest colour preference </a:t>
            </a:r>
          </a:p>
          <a:p>
            <a:r>
              <a:rPr lang="en-GB" dirty="0"/>
              <a:t>but it may be draining for you to do this. </a:t>
            </a:r>
          </a:p>
          <a:p>
            <a:endParaRPr lang="en-GB" dirty="0"/>
          </a:p>
          <a:p>
            <a:r>
              <a:rPr lang="en-GB" b="1" dirty="0"/>
              <a:t>Example</a:t>
            </a:r>
            <a:r>
              <a:rPr lang="en-GB" dirty="0"/>
              <a:t>: Someone who is good at detailed, systematic administrative tasks but when their energy is low, </a:t>
            </a:r>
          </a:p>
          <a:p>
            <a:r>
              <a:rPr lang="en-GB" dirty="0"/>
              <a:t>planning goes out the window, details are missed and balls are dropped. </a:t>
            </a:r>
            <a:r>
              <a:rPr lang="en-GB" b="1" dirty="0"/>
              <a:t>Competence is high </a:t>
            </a:r>
            <a:r>
              <a:rPr lang="en-GB" dirty="0"/>
              <a:t>but </a:t>
            </a:r>
            <a:r>
              <a:rPr lang="en-GB" b="1" dirty="0"/>
              <a:t>resilience is </a:t>
            </a:r>
          </a:p>
          <a:p>
            <a:r>
              <a:rPr lang="en-GB" b="1" dirty="0"/>
              <a:t>low</a:t>
            </a:r>
            <a:r>
              <a:rPr lang="en-GB" dirty="0"/>
              <a:t>. </a:t>
            </a:r>
          </a:p>
          <a:p>
            <a:endParaRPr lang="en-GB" dirty="0"/>
          </a:p>
          <a:p>
            <a:r>
              <a:rPr lang="en-GB" dirty="0"/>
              <a:t>Colour does give us </a:t>
            </a:r>
            <a:r>
              <a:rPr lang="en-GB" b="1" dirty="0"/>
              <a:t>clues</a:t>
            </a:r>
            <a:r>
              <a:rPr lang="en-GB" dirty="0"/>
              <a:t> as to where we </a:t>
            </a:r>
            <a:r>
              <a:rPr lang="en-GB" b="1" dirty="0"/>
              <a:t>gather energy</a:t>
            </a:r>
            <a:r>
              <a:rPr lang="en-GB" dirty="0"/>
              <a:t>, so if we’re in a role that demands our lowest colour we need </a:t>
            </a:r>
          </a:p>
          <a:p>
            <a:r>
              <a:rPr lang="en-GB" dirty="0"/>
              <a:t>to look at how to structure our day in </a:t>
            </a:r>
            <a:r>
              <a:rPr lang="en-GB" b="1" dirty="0"/>
              <a:t>practical ways </a:t>
            </a:r>
            <a:r>
              <a:rPr lang="en-GB" dirty="0"/>
              <a:t>to </a:t>
            </a:r>
            <a:r>
              <a:rPr lang="en-GB" b="1" dirty="0"/>
              <a:t>work effectively </a:t>
            </a:r>
            <a:r>
              <a:rPr lang="en-GB" dirty="0"/>
              <a:t>for longer.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4CC8E-D160-265C-E105-14AB40E32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24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7BD16-D9B2-99EF-4EAF-873720B64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7FCA00-81EF-149E-D7AC-838119DB8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116E9-3FDE-08AA-879F-F7BD0BF16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Good slide if you're looking to </a:t>
            </a:r>
            <a:r>
              <a:rPr lang="en-GB" b="1" dirty="0"/>
              <a:t>coach observable behaviours</a:t>
            </a:r>
            <a:r>
              <a:rPr lang="en-GB" dirty="0"/>
              <a:t> in order to </a:t>
            </a:r>
            <a:r>
              <a:rPr lang="en-GB" b="1" dirty="0"/>
              <a:t>help individuals and teams </a:t>
            </a:r>
          </a:p>
          <a:p>
            <a:r>
              <a:rPr lang="en-GB" b="1" dirty="0"/>
              <a:t>grow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These are the bad day behaviours where colour preference may be naturally weaker.</a:t>
            </a:r>
          </a:p>
          <a:p>
            <a:r>
              <a:rPr lang="en-GB" dirty="0"/>
              <a:t>Think of it </a:t>
            </a:r>
            <a:r>
              <a:rPr lang="en-GB" b="1" dirty="0"/>
              <a:t>like weight-lifting</a:t>
            </a:r>
            <a:r>
              <a:rPr lang="en-GB" dirty="0"/>
              <a:t>, some muscles take some working out to </a:t>
            </a:r>
            <a:r>
              <a:rPr lang="en-GB" b="1" dirty="0"/>
              <a:t>strengthen and build </a:t>
            </a:r>
          </a:p>
          <a:p>
            <a:r>
              <a:rPr lang="en-GB" b="1" dirty="0"/>
              <a:t>resilience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It’s not that you can’t operate out of all colour strengths but simply that it may require training for it </a:t>
            </a:r>
          </a:p>
          <a:p>
            <a:r>
              <a:rPr lang="en-GB" dirty="0"/>
              <a:t>to come more naturally.</a:t>
            </a:r>
          </a:p>
          <a:p>
            <a:endParaRPr lang="en-GB" dirty="0"/>
          </a:p>
          <a:p>
            <a:r>
              <a:rPr lang="en-GB" dirty="0"/>
              <a:t>C-</a:t>
            </a:r>
            <a:r>
              <a:rPr lang="en-GB" dirty="0" err="1"/>
              <a:t>me’s</a:t>
            </a:r>
            <a:r>
              <a:rPr lang="en-GB" dirty="0"/>
              <a:t> selling point is that it looks at observable behaviours. It’s not challenging people’s core values or </a:t>
            </a:r>
          </a:p>
          <a:p>
            <a:r>
              <a:rPr lang="en-GB" dirty="0"/>
              <a:t>beliefs but the behaviours they are choosing to operate out of at any given time. It’s easier much easier to </a:t>
            </a:r>
          </a:p>
          <a:p>
            <a:r>
              <a:rPr lang="en-GB" dirty="0"/>
              <a:t>coach or adapt behaviour than it is personality.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50AB0-D842-B0F6-A693-41B6BA0D1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882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 fun game designed to </a:t>
            </a:r>
            <a:r>
              <a:rPr lang="en-GB" b="1" dirty="0"/>
              <a:t>recap and apply learning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We have come up with our own ideas on </a:t>
            </a:r>
            <a:r>
              <a:rPr lang="en-GB" b="1" dirty="0"/>
              <a:t>celebrities and their potential colour preferences</a:t>
            </a:r>
            <a:r>
              <a:rPr lang="en-GB" dirty="0"/>
              <a:t>, hopefully we </a:t>
            </a:r>
          </a:p>
          <a:p>
            <a:r>
              <a:rPr lang="en-GB" dirty="0"/>
              <a:t>have chosen those that are well known.</a:t>
            </a:r>
          </a:p>
          <a:p>
            <a:endParaRPr lang="en-GB" dirty="0"/>
          </a:p>
          <a:p>
            <a:r>
              <a:rPr lang="en-GB" dirty="0"/>
              <a:t>We encourage you to replace these with any others you think might work well.</a:t>
            </a:r>
          </a:p>
          <a:p>
            <a:endParaRPr lang="en-GB" dirty="0"/>
          </a:p>
          <a:p>
            <a:r>
              <a:rPr lang="en-GB" dirty="0"/>
              <a:t>You could choose fictional characters, celebrities or even car brands.</a:t>
            </a:r>
          </a:p>
          <a:p>
            <a:r>
              <a:rPr lang="en-GB" dirty="0"/>
              <a:t>They could also be industry specific for bespoke sessions.</a:t>
            </a:r>
          </a:p>
          <a:p>
            <a:endParaRPr lang="en-GB" dirty="0"/>
          </a:p>
          <a:p>
            <a:r>
              <a:rPr lang="en-GB" b="1" dirty="0"/>
              <a:t>Action</a:t>
            </a:r>
            <a:r>
              <a:rPr lang="en-GB" dirty="0"/>
              <a:t>: using the chat box let us know what </a:t>
            </a:r>
            <a:r>
              <a:rPr lang="en-GB" b="1" dirty="0"/>
              <a:t>top 2 colours </a:t>
            </a:r>
            <a:r>
              <a:rPr lang="en-GB" dirty="0"/>
              <a:t>you recognise for each celebrity</a:t>
            </a:r>
          </a:p>
          <a:p>
            <a:r>
              <a:rPr lang="en-GB" dirty="0"/>
              <a:t>if you’ve never heard of the celebrity then have a guess </a:t>
            </a:r>
            <a:r>
              <a:rPr lang="en-GB" b="1" dirty="0"/>
              <a:t>from the descriptions given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377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If delivering remotely: </a:t>
            </a:r>
          </a:p>
          <a:p>
            <a:r>
              <a:rPr lang="en-GB" b="1" dirty="0"/>
              <a:t>Welcome</a:t>
            </a:r>
            <a:r>
              <a:rPr lang="en-GB" dirty="0"/>
              <a:t> everyone on grid view (share slides later).</a:t>
            </a:r>
          </a:p>
          <a:p>
            <a:endParaRPr lang="en-GB" dirty="0"/>
          </a:p>
          <a:p>
            <a:r>
              <a:rPr lang="en-GB" dirty="0"/>
              <a:t>Give a very brief personal introduction</a:t>
            </a:r>
          </a:p>
          <a:p>
            <a:r>
              <a:rPr lang="en-GB" b="1" dirty="0"/>
              <a:t>Purpose</a:t>
            </a:r>
            <a:r>
              <a:rPr lang="en-GB" dirty="0"/>
              <a:t>: The purpose of this workshop is ……</a:t>
            </a:r>
          </a:p>
          <a:p>
            <a:r>
              <a:rPr lang="en-GB" b="1" dirty="0"/>
              <a:t>Programme</a:t>
            </a:r>
            <a:r>
              <a:rPr lang="en-GB" dirty="0"/>
              <a:t>: The timeline for today is ….</a:t>
            </a:r>
          </a:p>
          <a:p>
            <a:endParaRPr lang="en-GB" dirty="0"/>
          </a:p>
          <a:p>
            <a:r>
              <a:rPr lang="en-GB" dirty="0"/>
              <a:t>If </a:t>
            </a:r>
            <a:r>
              <a:rPr lang="en-GB" b="1" dirty="0"/>
              <a:t>recording session</a:t>
            </a:r>
            <a:r>
              <a:rPr lang="en-GB" dirty="0"/>
              <a:t>: Let the clients know at the start.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B81F-1C70-421E-90B2-262B4229548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392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F9BF0-954F-D3A4-996F-3FBC7D7CD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40284-8CE9-FE21-6C7C-C245AB09A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E3EC4-5BB4-79E9-699A-18889A2B1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Kier Starmer, British Prime Minister.</a:t>
            </a:r>
          </a:p>
          <a:p>
            <a:r>
              <a:rPr lang="en-US" dirty="0"/>
              <a:t>Detailed, values integrity, strong moral compass and sense of duty, hidden depths, will take as long as needed </a:t>
            </a:r>
          </a:p>
          <a:p>
            <a:r>
              <a:rPr lang="en-US" dirty="0"/>
              <a:t>to get things right.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B66E3-85F7-2C53-BDE5-7368F2143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541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CFCC8-564C-A1E4-FEA0-A5164D80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7BAD0-A573-78B8-F396-D32307CDA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C3229-2AD2-E6B8-A65B-33EBB440C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Mary Berry, Cook and TV personality.</a:t>
            </a:r>
          </a:p>
          <a:p>
            <a:r>
              <a:rPr lang="en-US" dirty="0"/>
              <a:t>Easygoing, humble, calm in a crisis, practical, methodical.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6746B-2C6F-85B1-7ED8-CBF84E9E2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680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E66F9-AB42-BA35-6336-33AB61DAB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25C4F-1F99-C82D-C653-10424A791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744A4-3A86-280C-B3EC-95E48FA1B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Gordon Ramsay, Chef and TV personality.</a:t>
            </a:r>
          </a:p>
          <a:p>
            <a:r>
              <a:rPr lang="en-US" dirty="0"/>
              <a:t>Straight talking, direct, passionate about food, likes to take the lead, fast paced – doesn’t like wasting time.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BC58-8EE0-C24F-31C3-018B7C36B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6980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54A03-A148-72C3-0244-94C2FB32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55F800-0829-ECB8-F024-FC00180DB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16B666-5CBB-25A2-FFCD-BB5898F5B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Michelle Obama, Former First Lady to Barak Obama.</a:t>
            </a:r>
          </a:p>
          <a:p>
            <a:r>
              <a:rPr lang="en-US" dirty="0"/>
              <a:t>Confident, driven, thinks big, compassionate, advocate for social justice.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1C2A9-8E44-6FC5-0D4F-D4A6F0369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368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80CF0-0AEC-F6D5-179C-92828953D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E2BD9-DC2C-C2AA-A77D-2D38FB442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706CE-737E-71EC-652F-00E6A0704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Summary slide</a:t>
            </a:r>
            <a:r>
              <a:rPr lang="en-GB" dirty="0"/>
              <a:t>: to</a:t>
            </a:r>
            <a:r>
              <a:rPr lang="en-GB" b="1" dirty="0"/>
              <a:t> contextualise </a:t>
            </a:r>
            <a:r>
              <a:rPr lang="en-GB" dirty="0"/>
              <a:t>where C-me fits into the background of psychometric testing.</a:t>
            </a:r>
            <a:endParaRPr lang="en-US" dirty="0"/>
          </a:p>
          <a:p>
            <a:endParaRPr lang="en-GB" dirty="0"/>
          </a:p>
          <a:p>
            <a:r>
              <a:rPr lang="en-GB" dirty="0"/>
              <a:t>Throughout history it’s been observed that there are differences between us, as people and how we </a:t>
            </a:r>
          </a:p>
          <a:p>
            <a:r>
              <a:rPr lang="en-GB" dirty="0"/>
              <a:t>behave. Much work has gone into interpreting those differences.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In particular, the work of Swiss psychiatrist, </a:t>
            </a:r>
            <a:r>
              <a:rPr lang="en-GB" b="1" dirty="0"/>
              <a:t>Carl Jung</a:t>
            </a:r>
            <a:r>
              <a:rPr lang="en-GB" dirty="0"/>
              <a:t>, has had a significant influence on the field of </a:t>
            </a:r>
          </a:p>
          <a:p>
            <a:r>
              <a:rPr lang="en-GB" dirty="0"/>
              <a:t>psychometric testing. Specifically his work on </a:t>
            </a:r>
            <a:r>
              <a:rPr lang="en-GB" b="1" dirty="0"/>
              <a:t>rational functions</a:t>
            </a:r>
            <a:r>
              <a:rPr lang="en-GB" dirty="0"/>
              <a:t>, </a:t>
            </a:r>
            <a:r>
              <a:rPr lang="en-GB" b="1" dirty="0"/>
              <a:t>thinking</a:t>
            </a:r>
            <a:r>
              <a:rPr lang="en-GB" dirty="0"/>
              <a:t> and </a:t>
            </a:r>
            <a:r>
              <a:rPr lang="en-GB" b="1" dirty="0"/>
              <a:t>feeling</a:t>
            </a:r>
            <a:r>
              <a:rPr lang="en-GB" dirty="0"/>
              <a:t> and </a:t>
            </a:r>
            <a:r>
              <a:rPr lang="en-GB" b="1" dirty="0"/>
              <a:t>attitudes</a:t>
            </a:r>
            <a:r>
              <a:rPr lang="en-GB" dirty="0"/>
              <a:t>: </a:t>
            </a:r>
          </a:p>
          <a:p>
            <a:r>
              <a:rPr lang="en-GB" b="1" dirty="0"/>
              <a:t>introversion </a:t>
            </a:r>
            <a:r>
              <a:rPr lang="en-GB" b="0" dirty="0"/>
              <a:t>or</a:t>
            </a:r>
            <a:r>
              <a:rPr lang="en-GB" b="1" dirty="0"/>
              <a:t> reflection </a:t>
            </a:r>
            <a:r>
              <a:rPr lang="en-GB" b="0" dirty="0"/>
              <a:t>and </a:t>
            </a:r>
            <a:r>
              <a:rPr lang="en-GB" b="1" dirty="0"/>
              <a:t>extraversion </a:t>
            </a:r>
            <a:r>
              <a:rPr lang="en-GB" b="0" dirty="0"/>
              <a:t>or</a:t>
            </a:r>
            <a:r>
              <a:rPr lang="en-GB" b="1" dirty="0"/>
              <a:t> expression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This </a:t>
            </a:r>
            <a:r>
              <a:rPr lang="en-GB" b="1" dirty="0"/>
              <a:t>Jungian axes</a:t>
            </a:r>
            <a:r>
              <a:rPr lang="en-GB" dirty="0"/>
              <a:t>, displaying </a:t>
            </a:r>
            <a:r>
              <a:rPr lang="en-GB" b="1" dirty="0"/>
              <a:t>behaviour as a scale</a:t>
            </a:r>
            <a:r>
              <a:rPr lang="en-GB" dirty="0"/>
              <a:t> rather than absolutes underpins the C-me colour wheel. </a:t>
            </a:r>
          </a:p>
          <a:p>
            <a:r>
              <a:rPr lang="en-GB" dirty="0"/>
              <a:t>We’ll go on to unpack how these axes can be mapped onto our wheel, giving another layer of interpretation.</a:t>
            </a:r>
          </a:p>
          <a:p>
            <a:endParaRPr lang="en-GB" dirty="0"/>
          </a:p>
          <a:p>
            <a:r>
              <a:rPr lang="en-GB" b="1" dirty="0"/>
              <a:t>C-me</a:t>
            </a:r>
            <a:r>
              <a:rPr lang="en-GB" dirty="0"/>
              <a:t> was founded in </a:t>
            </a:r>
            <a:r>
              <a:rPr lang="en-GB" b="1" dirty="0"/>
              <a:t>2013</a:t>
            </a:r>
          </a:p>
          <a:p>
            <a:r>
              <a:rPr lang="en-GB" dirty="0"/>
              <a:t>	- Developing our </a:t>
            </a:r>
            <a:r>
              <a:rPr lang="en-GB" b="1" dirty="0"/>
              <a:t>own algorithms </a:t>
            </a:r>
            <a:r>
              <a:rPr lang="en-GB" dirty="0"/>
              <a:t>(drawing on a database of </a:t>
            </a:r>
          </a:p>
          <a:p>
            <a:r>
              <a:rPr lang="en-GB" dirty="0"/>
              <a:t>                           thousands of statements).</a:t>
            </a:r>
          </a:p>
          <a:p>
            <a:r>
              <a:rPr lang="en-GB" dirty="0"/>
              <a:t>	- We </a:t>
            </a:r>
            <a:r>
              <a:rPr lang="en-GB" b="1" dirty="0"/>
              <a:t>removed labelling </a:t>
            </a:r>
            <a:r>
              <a:rPr lang="en-GB" dirty="0"/>
              <a:t>to echo our core values, preferring to talk about </a:t>
            </a:r>
            <a:r>
              <a:rPr lang="en-GB" b="1" dirty="0"/>
              <a:t>blends</a:t>
            </a:r>
            <a:r>
              <a:rPr lang="en-GB" dirty="0"/>
              <a:t> of colour </a:t>
            </a:r>
          </a:p>
          <a:p>
            <a:r>
              <a:rPr lang="en-GB" dirty="0"/>
              <a:t>	energies rather than pigeonholing into specific types. </a:t>
            </a:r>
            <a:r>
              <a:rPr lang="en-GB" b="1" dirty="0"/>
              <a:t>Concentrating on colour </a:t>
            </a:r>
            <a:r>
              <a:rPr lang="en-GB" dirty="0"/>
              <a:t>over labels </a:t>
            </a:r>
          </a:p>
          <a:p>
            <a:r>
              <a:rPr lang="en-GB" dirty="0"/>
              <a:t>	or titles helps to move away from this idea.</a:t>
            </a:r>
          </a:p>
          <a:p>
            <a:r>
              <a:rPr lang="en-GB" dirty="0"/>
              <a:t>	- Developing profiles that speak to </a:t>
            </a:r>
            <a:r>
              <a:rPr lang="en-GB" b="1" dirty="0"/>
              <a:t>observable behaviours </a:t>
            </a:r>
            <a:r>
              <a:rPr lang="en-GB" dirty="0"/>
              <a:t>that can </a:t>
            </a:r>
            <a:r>
              <a:rPr lang="en-GB" b="1" dirty="0"/>
              <a:t>flex </a:t>
            </a:r>
            <a:r>
              <a:rPr lang="en-GB" dirty="0"/>
              <a:t>and be shaped rather </a:t>
            </a:r>
          </a:p>
          <a:p>
            <a:r>
              <a:rPr lang="en-GB" dirty="0"/>
              <a:t>	than definitive outcomes.</a:t>
            </a:r>
          </a:p>
          <a:p>
            <a:r>
              <a:rPr lang="en-GB" dirty="0"/>
              <a:t>	- Assessing both </a:t>
            </a:r>
            <a:r>
              <a:rPr lang="en-GB" b="1" dirty="0"/>
              <a:t>conscious</a:t>
            </a:r>
            <a:r>
              <a:rPr lang="en-GB" dirty="0"/>
              <a:t> and </a:t>
            </a:r>
            <a:r>
              <a:rPr lang="en-GB" b="1" dirty="0"/>
              <a:t>unconscious</a:t>
            </a:r>
            <a:r>
              <a:rPr lang="en-GB" dirty="0"/>
              <a:t> preferences.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4F50-711A-5524-44D5-8B81B1859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497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AC5F-69B7-160E-596B-977CC556C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4BB28-F427-04FA-A4C8-75B4D2805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8A2DA-D8C4-7044-8390-10538E76C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Let's look at the</a:t>
            </a:r>
            <a:r>
              <a:rPr lang="en-GB" b="1" dirty="0"/>
              <a:t> axes </a:t>
            </a:r>
            <a:r>
              <a:rPr lang="en-GB" b="0" dirty="0"/>
              <a:t>C-</a:t>
            </a:r>
            <a:r>
              <a:rPr lang="en-GB" dirty="0"/>
              <a:t>me uses to </a:t>
            </a:r>
            <a:r>
              <a:rPr lang="en-GB" b="1" dirty="0"/>
              <a:t>echo </a:t>
            </a:r>
            <a:r>
              <a:rPr lang="en-GB" b="1" dirty="0" err="1"/>
              <a:t>jungian</a:t>
            </a:r>
            <a:r>
              <a:rPr lang="en-GB" b="1" dirty="0"/>
              <a:t> psychology </a:t>
            </a:r>
            <a:r>
              <a:rPr lang="en-GB" b="0" dirty="0"/>
              <a:t>mapped onto the </a:t>
            </a:r>
            <a:r>
              <a:rPr lang="en-GB" dirty="0"/>
              <a:t>colour wheel - helping </a:t>
            </a:r>
          </a:p>
          <a:p>
            <a:r>
              <a:rPr lang="en-GB" dirty="0"/>
              <a:t>to introduce another layer to interpreting the colour wheel.</a:t>
            </a:r>
          </a:p>
          <a:p>
            <a:endParaRPr lang="en-GB" dirty="0"/>
          </a:p>
          <a:p>
            <a:r>
              <a:rPr lang="en-GB" dirty="0"/>
              <a:t>(</a:t>
            </a:r>
            <a:r>
              <a:rPr lang="en-GB" b="1" dirty="0"/>
              <a:t>Note</a:t>
            </a:r>
            <a:r>
              <a:rPr lang="en-GB" dirty="0"/>
              <a:t>. the accreditation manual provides further notes on the Jungian underpinnings of C-me).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b="1" i="0" dirty="0">
                <a:cs typeface="Calibri"/>
              </a:rPr>
              <a:t>Exercise: </a:t>
            </a:r>
            <a:r>
              <a:rPr lang="en-GB" b="0" i="0" dirty="0">
                <a:cs typeface="Calibri"/>
              </a:rPr>
              <a:t>can someone explain the difference between the </a:t>
            </a:r>
            <a:r>
              <a:rPr lang="en-GB" b="1" i="0" dirty="0">
                <a:cs typeface="Calibri"/>
              </a:rPr>
              <a:t>thinking </a:t>
            </a:r>
            <a:r>
              <a:rPr lang="en-GB" b="0" i="0" dirty="0">
                <a:cs typeface="Calibri"/>
              </a:rPr>
              <a:t>and</a:t>
            </a:r>
            <a:r>
              <a:rPr lang="en-GB" b="1" i="0" dirty="0">
                <a:cs typeface="Calibri"/>
              </a:rPr>
              <a:t> feeling </a:t>
            </a:r>
            <a:r>
              <a:rPr lang="en-GB" b="0" i="0" dirty="0">
                <a:cs typeface="Calibri"/>
              </a:rPr>
              <a:t>preference</a:t>
            </a:r>
            <a:r>
              <a:rPr lang="en-GB" b="1" i="0" dirty="0">
                <a:cs typeface="Calibri"/>
              </a:rPr>
              <a:t>.</a:t>
            </a:r>
          </a:p>
          <a:p>
            <a:endParaRPr lang="en-GB" i="1" dirty="0">
              <a:cs typeface="Calibri"/>
            </a:endParaRPr>
          </a:p>
          <a:p>
            <a:r>
              <a:rPr lang="en-GB" b="1" i="0" dirty="0">
                <a:cs typeface="Calibri"/>
              </a:rPr>
              <a:t>Action</a:t>
            </a:r>
            <a:r>
              <a:rPr lang="en-GB" i="0" dirty="0">
                <a:cs typeface="Calibri"/>
              </a:rPr>
              <a:t>: reveal explanations.</a:t>
            </a:r>
          </a:p>
          <a:p>
            <a:endParaRPr lang="en-GB" dirty="0"/>
          </a:p>
          <a:p>
            <a:r>
              <a:rPr lang="en-GB" b="1" dirty="0"/>
              <a:t>Horizontal axis</a:t>
            </a:r>
            <a:r>
              <a:rPr lang="en-GB" dirty="0"/>
              <a:t>: looks at </a:t>
            </a:r>
            <a:r>
              <a:rPr lang="en-GB" b="1" dirty="0"/>
              <a:t>how </a:t>
            </a:r>
            <a:r>
              <a:rPr lang="en-GB" b="0" dirty="0"/>
              <a:t>we’re making our </a:t>
            </a:r>
            <a:r>
              <a:rPr lang="en-GB" b="1" dirty="0"/>
              <a:t>decisions </a:t>
            </a:r>
            <a:r>
              <a:rPr lang="en-GB" dirty="0"/>
              <a:t>and </a:t>
            </a:r>
            <a:r>
              <a:rPr lang="en-GB" b="1" dirty="0"/>
              <a:t>how we relate </a:t>
            </a:r>
            <a:r>
              <a:rPr lang="en-GB" b="0" dirty="0"/>
              <a:t>to different situations </a:t>
            </a:r>
          </a:p>
          <a:p>
            <a:r>
              <a:rPr lang="en-GB" b="0" dirty="0"/>
              <a:t>in life</a:t>
            </a:r>
            <a:r>
              <a:rPr lang="en-GB" b="1" dirty="0"/>
              <a:t>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Explain the slide</a:t>
            </a:r>
            <a:r>
              <a:rPr lang="en-GB" dirty="0"/>
              <a:t>:</a:t>
            </a:r>
            <a:endParaRPr lang="en-GB" dirty="0">
              <a:cs typeface="Calibri"/>
            </a:endParaRPr>
          </a:p>
          <a:p>
            <a:r>
              <a:rPr lang="en-GB" dirty="0"/>
              <a:t>Top of wheel = </a:t>
            </a:r>
            <a:r>
              <a:rPr lang="en-GB" b="1" dirty="0"/>
              <a:t>thinking</a:t>
            </a:r>
            <a:r>
              <a:rPr lang="en-GB" dirty="0"/>
              <a:t> preference  – ‘</a:t>
            </a:r>
            <a:r>
              <a:rPr lang="en-GB" b="1" dirty="0"/>
              <a:t>head</a:t>
            </a:r>
            <a:r>
              <a:rPr lang="en-GB" dirty="0"/>
              <a:t>’.</a:t>
            </a:r>
            <a:endParaRPr lang="en-GB" dirty="0">
              <a:cs typeface="Calibri"/>
            </a:endParaRPr>
          </a:p>
          <a:p>
            <a:r>
              <a:rPr lang="en-GB" dirty="0"/>
              <a:t>Bottom of wheel = </a:t>
            </a:r>
            <a:r>
              <a:rPr lang="en-GB" b="1" dirty="0"/>
              <a:t>feeling</a:t>
            </a:r>
            <a:r>
              <a:rPr lang="en-GB" dirty="0"/>
              <a:t> preference  – ‘</a:t>
            </a:r>
            <a:r>
              <a:rPr lang="en-GB" b="1" dirty="0"/>
              <a:t>heart</a:t>
            </a:r>
            <a:r>
              <a:rPr lang="en-GB" dirty="0"/>
              <a:t>’.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It's not that you can't do both but rather which one is likely to be your starting point.</a:t>
            </a:r>
          </a:p>
          <a:p>
            <a:endParaRPr lang="en-GB" dirty="0">
              <a:cs typeface="Calibri"/>
            </a:endParaRPr>
          </a:p>
          <a:p>
            <a:r>
              <a:rPr lang="en-GB" b="1" i="0" dirty="0">
                <a:cs typeface="Calibri"/>
              </a:rPr>
              <a:t>Exercise: </a:t>
            </a:r>
            <a:r>
              <a:rPr lang="en-GB" b="0" i="0" dirty="0">
                <a:cs typeface="Calibri"/>
              </a:rPr>
              <a:t>what </a:t>
            </a:r>
            <a:r>
              <a:rPr lang="en-GB" b="0" dirty="0">
                <a:cs typeface="Calibri"/>
              </a:rPr>
              <a:t>are you likely to see if someone’s </a:t>
            </a:r>
            <a:r>
              <a:rPr lang="en-GB" b="1" dirty="0">
                <a:cs typeface="Calibri"/>
              </a:rPr>
              <a:t>top two colours </a:t>
            </a:r>
            <a:r>
              <a:rPr lang="en-GB" b="0" dirty="0">
                <a:cs typeface="Calibri"/>
              </a:rPr>
              <a:t>are both </a:t>
            </a:r>
            <a:r>
              <a:rPr lang="en-GB" b="1" dirty="0">
                <a:cs typeface="Calibri"/>
              </a:rPr>
              <a:t>in one half </a:t>
            </a:r>
            <a:r>
              <a:rPr lang="en-GB" b="0" dirty="0">
                <a:cs typeface="Calibri"/>
              </a:rPr>
              <a:t>of the </a:t>
            </a:r>
          </a:p>
          <a:p>
            <a:r>
              <a:rPr lang="en-GB" b="0" dirty="0">
                <a:cs typeface="Calibri"/>
              </a:rPr>
              <a:t>wheel?</a:t>
            </a:r>
            <a:r>
              <a:rPr lang="en-GB" b="0" i="1" dirty="0">
                <a:cs typeface="Calibri"/>
              </a:rPr>
              <a:t> </a:t>
            </a:r>
            <a:r>
              <a:rPr lang="en-GB" i="0" dirty="0">
                <a:cs typeface="Calibri"/>
              </a:rPr>
              <a:t>(more obvious or exaggerated leaning to one side).</a:t>
            </a:r>
          </a:p>
          <a:p>
            <a:endParaRPr lang="en-GB" i="1" dirty="0">
              <a:cs typeface="Calibri"/>
            </a:endParaRPr>
          </a:p>
          <a:p>
            <a:r>
              <a:rPr lang="en-GB" b="0" dirty="0">
                <a:cs typeface="Calibri"/>
              </a:rPr>
              <a:t>What about if their </a:t>
            </a:r>
            <a:r>
              <a:rPr lang="en-GB" b="1" dirty="0">
                <a:cs typeface="Calibri"/>
              </a:rPr>
              <a:t>two top colours straddle both sides?</a:t>
            </a:r>
            <a:r>
              <a:rPr lang="en-GB" b="1" i="1" dirty="0">
                <a:cs typeface="Calibri"/>
              </a:rPr>
              <a:t> </a:t>
            </a:r>
            <a:r>
              <a:rPr lang="en-GB" i="0" dirty="0">
                <a:cs typeface="Calibri"/>
              </a:rPr>
              <a:t>(will be more balanced, may not so easily be able </a:t>
            </a:r>
          </a:p>
          <a:p>
            <a:r>
              <a:rPr lang="en-GB" i="0" dirty="0">
                <a:cs typeface="Calibri"/>
              </a:rPr>
              <a:t>to tell what they might lead with).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 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012FE-0610-F6D0-132E-D4FBC7558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504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92B1F-B137-3043-2764-82680125A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A32E26-BD9A-9309-4E35-E5C050146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7EC10-0E2F-5C4B-C738-21AB77662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  <a:p>
            <a:r>
              <a:rPr lang="en-GB" b="1" i="0" dirty="0"/>
              <a:t>Vertical axis</a:t>
            </a:r>
            <a:r>
              <a:rPr lang="en-GB" i="0" dirty="0"/>
              <a:t>:</a:t>
            </a:r>
          </a:p>
          <a:p>
            <a:endParaRPr lang="en-GB" i="0" dirty="0"/>
          </a:p>
          <a:p>
            <a:r>
              <a:rPr lang="en-GB" i="0" dirty="0"/>
              <a:t>1</a:t>
            </a:r>
            <a:r>
              <a:rPr lang="en-GB" i="0" baseline="30000" dirty="0"/>
              <a:t>st</a:t>
            </a:r>
            <a:r>
              <a:rPr lang="en-GB" i="0" dirty="0"/>
              <a:t> reveal:</a:t>
            </a:r>
          </a:p>
          <a:p>
            <a:r>
              <a:rPr lang="en-GB" i="0" dirty="0"/>
              <a:t>Right side  of wheel = </a:t>
            </a:r>
            <a:r>
              <a:rPr lang="en-GB" b="1" i="0" dirty="0"/>
              <a:t>expressive</a:t>
            </a:r>
            <a:r>
              <a:rPr lang="en-GB" i="0" dirty="0"/>
              <a:t> preference.</a:t>
            </a:r>
            <a:endParaRPr lang="en-GB" i="0" dirty="0">
              <a:cs typeface="Calibri"/>
            </a:endParaRPr>
          </a:p>
          <a:p>
            <a:r>
              <a:rPr lang="en-GB" i="0" dirty="0"/>
              <a:t>Left side of wheel = </a:t>
            </a:r>
            <a:r>
              <a:rPr lang="en-GB" b="1" i="0" dirty="0"/>
              <a:t>reflective</a:t>
            </a:r>
            <a:r>
              <a:rPr lang="en-GB" i="0" dirty="0"/>
              <a:t> preference.</a:t>
            </a:r>
            <a:endParaRPr lang="en-GB" i="0" dirty="0">
              <a:cs typeface="Calibri"/>
            </a:endParaRPr>
          </a:p>
          <a:p>
            <a:endParaRPr lang="en-GB" i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Language changes and the meanings of words change in time. We have found that there aren’t as many negative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associations with the word ‘reflective’ as there are with the word ‘introverted’ in our culture today, the same goes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expressive being less ‘loaded’ with negative baggage than extrovert can might sometimes seem. </a:t>
            </a:r>
          </a:p>
          <a:p>
            <a:endParaRPr lang="en-GB" i="0" dirty="0">
              <a:cs typeface="Calibri"/>
            </a:endParaRPr>
          </a:p>
          <a:p>
            <a:r>
              <a:rPr lang="en-GB" b="0" i="0" dirty="0"/>
              <a:t>2</a:t>
            </a:r>
            <a:r>
              <a:rPr lang="en-GB" b="0" i="0" baseline="30000" dirty="0"/>
              <a:t>nd</a:t>
            </a:r>
            <a:r>
              <a:rPr lang="en-GB" b="0" i="0" dirty="0"/>
              <a:t> reveal</a:t>
            </a:r>
          </a:p>
          <a:p>
            <a:r>
              <a:rPr lang="en-GB" b="0" i="0" dirty="0"/>
              <a:t>Action: reveal explanations.</a:t>
            </a:r>
          </a:p>
          <a:p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</a:t>
            </a:r>
            <a:r>
              <a:rPr lang="en-GB" b="0" dirty="0"/>
              <a:t>. Sometimes </a:t>
            </a:r>
            <a:r>
              <a:rPr lang="en-GB" dirty="0"/>
              <a:t>top &amp; bottom/left &amp; right are more obvious to spot than someone’s colour </a:t>
            </a:r>
            <a:r>
              <a:rPr lang="en-GB" dirty="0" err="1"/>
              <a:t>prefence</a:t>
            </a:r>
            <a:r>
              <a:rPr lang="en-GB" dirty="0"/>
              <a:t>, before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you’ve seen their profile.</a:t>
            </a:r>
          </a:p>
          <a:p>
            <a:endParaRPr lang="en-GB" b="0" i="0" dirty="0"/>
          </a:p>
          <a:p>
            <a:endParaRPr lang="en-GB" i="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3AE04-16A1-6301-839E-3A96428B6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7566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This is how the graphs will be displayed in the platform, in the profile tab, when logging in, very similar to the </a:t>
            </a:r>
          </a:p>
          <a:p>
            <a:r>
              <a:rPr lang="en-US" dirty="0">
                <a:cs typeface="Calibri"/>
              </a:rPr>
              <a:t>pdf profile, where you have this.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Below each graph is a short explanation to give context: </a:t>
            </a:r>
            <a:r>
              <a:rPr lang="en-US" i="0" dirty="0">
                <a:cs typeface="Calibri"/>
              </a:rPr>
              <a:t>read them out.</a:t>
            </a:r>
          </a:p>
          <a:p>
            <a:endParaRPr lang="en-US" i="1" dirty="0">
              <a:cs typeface="Calibri"/>
            </a:endParaRPr>
          </a:p>
          <a:p>
            <a:r>
              <a:rPr lang="en-US" i="0" dirty="0">
                <a:cs typeface="Calibri"/>
              </a:rPr>
              <a:t>Often easier to think of more </a:t>
            </a:r>
            <a:r>
              <a:rPr lang="en-US" b="1" i="0" dirty="0">
                <a:cs typeface="Calibri"/>
              </a:rPr>
              <a:t>conscious</a:t>
            </a:r>
            <a:r>
              <a:rPr lang="en-US" i="0" dirty="0">
                <a:cs typeface="Calibri"/>
              </a:rPr>
              <a:t> and </a:t>
            </a:r>
            <a:r>
              <a:rPr lang="en-US" b="1" i="0" dirty="0">
                <a:cs typeface="Calibri"/>
              </a:rPr>
              <a:t>less conscious …</a:t>
            </a:r>
          </a:p>
          <a:p>
            <a:r>
              <a:rPr lang="en-US" b="0" i="0" dirty="0">
                <a:cs typeface="Calibri"/>
              </a:rPr>
              <a:t>or </a:t>
            </a:r>
            <a:r>
              <a:rPr lang="en-US" b="1" i="0" dirty="0">
                <a:cs typeface="Calibri"/>
              </a:rPr>
              <a:t>modified </a:t>
            </a:r>
            <a:r>
              <a:rPr lang="en-US" b="0" i="0" dirty="0">
                <a:cs typeface="Calibri"/>
              </a:rPr>
              <a:t>and</a:t>
            </a:r>
            <a:r>
              <a:rPr lang="en-US" b="1" i="0" dirty="0">
                <a:cs typeface="Calibri"/>
              </a:rPr>
              <a:t> instinctive.</a:t>
            </a:r>
          </a:p>
          <a:p>
            <a:endParaRPr lang="en-US" i="0" dirty="0">
              <a:cs typeface="Calibri"/>
            </a:endParaRPr>
          </a:p>
          <a:p>
            <a:r>
              <a:rPr lang="en-US" i="0" dirty="0">
                <a:cs typeface="Calibri"/>
              </a:rPr>
              <a:t>On the platform: you’ll also find your </a:t>
            </a:r>
            <a:r>
              <a:rPr lang="en-US" b="1" i="0" dirty="0" err="1">
                <a:cs typeface="Calibri"/>
              </a:rPr>
              <a:t>personalised</a:t>
            </a:r>
            <a:r>
              <a:rPr lang="en-US" b="1" i="0" dirty="0">
                <a:cs typeface="Calibri"/>
              </a:rPr>
              <a:t> c</a:t>
            </a:r>
            <a:r>
              <a:rPr lang="en-US" i="0" dirty="0">
                <a:cs typeface="Calibri"/>
              </a:rPr>
              <a:t> which you can upload a profile pic to and also</a:t>
            </a:r>
          </a:p>
          <a:p>
            <a:r>
              <a:rPr lang="en-US" i="0" dirty="0">
                <a:cs typeface="Calibri"/>
              </a:rPr>
              <a:t>download. </a:t>
            </a:r>
          </a:p>
          <a:p>
            <a:endParaRPr lang="en-US" i="0" dirty="0"/>
          </a:p>
          <a:p>
            <a:r>
              <a:rPr lang="en-US" b="1" i="0" dirty="0"/>
              <a:t>Reiterate</a:t>
            </a:r>
            <a:r>
              <a:rPr lang="en-US" i="0" dirty="0"/>
              <a:t>: the graphs </a:t>
            </a:r>
            <a:r>
              <a:rPr lang="en-US" b="1" i="0" dirty="0" err="1"/>
              <a:t>summarise</a:t>
            </a:r>
            <a:r>
              <a:rPr lang="en-US" i="0" dirty="0"/>
              <a:t> your profile - they are the </a:t>
            </a:r>
            <a:r>
              <a:rPr lang="en-US" b="1" i="0" dirty="0"/>
              <a:t>prescription/the lens, </a:t>
            </a:r>
            <a:r>
              <a:rPr lang="en-US" i="0" dirty="0"/>
              <a:t>through which </a:t>
            </a:r>
          </a:p>
          <a:p>
            <a:r>
              <a:rPr lang="en-US" i="0" dirty="0"/>
              <a:t>we view the </a:t>
            </a:r>
            <a:r>
              <a:rPr lang="en-US" i="0" dirty="0" err="1"/>
              <a:t>behaviours</a:t>
            </a:r>
            <a:r>
              <a:rPr lang="en-US" i="0" dirty="0"/>
              <a:t> represented by the statements in your profile.</a:t>
            </a:r>
            <a:endParaRPr lang="en-US" i="0" dirty="0">
              <a:cs typeface="Calibri" panose="020F0502020204030204"/>
            </a:endParaRPr>
          </a:p>
          <a:p>
            <a:endParaRPr lang="en-US" b="1" i="0" dirty="0">
              <a:cs typeface="Calibri"/>
            </a:endParaRPr>
          </a:p>
          <a:p>
            <a:r>
              <a:rPr lang="en-US" i="0" dirty="0"/>
              <a:t>Briefly </a:t>
            </a:r>
            <a:r>
              <a:rPr lang="en-US" i="0" dirty="0" err="1"/>
              <a:t>summarise</a:t>
            </a:r>
            <a:r>
              <a:rPr lang="en-US" i="0" dirty="0"/>
              <a:t> what the graphs and wheel represent:</a:t>
            </a:r>
            <a:endParaRPr lang="en-US" i="0" dirty="0">
              <a:cs typeface="Calibri"/>
            </a:endParaRPr>
          </a:p>
          <a:p>
            <a:endParaRPr lang="en-US" i="0" dirty="0"/>
          </a:p>
          <a:p>
            <a:r>
              <a:rPr lang="en-US" b="1" i="0" u="none" dirty="0"/>
              <a:t>Adapted </a:t>
            </a:r>
            <a:r>
              <a:rPr lang="en-US" b="1" i="0" u="none" dirty="0" err="1"/>
              <a:t>behaviour</a:t>
            </a:r>
            <a:endParaRPr lang="en-US" b="1" i="0" u="none" dirty="0"/>
          </a:p>
          <a:p>
            <a:pPr marL="171450" indent="-171450">
              <a:buFont typeface="Arial"/>
              <a:buChar char="•"/>
            </a:pPr>
            <a:r>
              <a:rPr lang="en-US" b="1" i="0" dirty="0"/>
              <a:t>Conscious</a:t>
            </a:r>
            <a:r>
              <a:rPr lang="en-US" i="0" dirty="0"/>
              <a:t>, more modified graph.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How </a:t>
            </a:r>
            <a:r>
              <a:rPr lang="en-US" i="0" dirty="0" err="1"/>
              <a:t>behaviours</a:t>
            </a:r>
            <a:r>
              <a:rPr lang="en-US" i="0" dirty="0"/>
              <a:t> are </a:t>
            </a:r>
            <a:r>
              <a:rPr lang="en-US" b="1" i="0" dirty="0"/>
              <a:t>adapted</a:t>
            </a:r>
            <a:r>
              <a:rPr lang="en-US" i="0" dirty="0"/>
              <a:t> or </a:t>
            </a:r>
            <a:r>
              <a:rPr lang="en-US" b="1" i="0" dirty="0"/>
              <a:t>modified</a:t>
            </a:r>
            <a:r>
              <a:rPr lang="en-US" i="0" dirty="0"/>
              <a:t> in particular circumstances to </a:t>
            </a:r>
            <a:r>
              <a:rPr lang="en-US" b="1" i="0" dirty="0"/>
              <a:t>do well </a:t>
            </a:r>
            <a:r>
              <a:rPr lang="en-US" i="0" dirty="0"/>
              <a:t>in the role/world.</a:t>
            </a:r>
            <a:endParaRPr lang="en-US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i="0" dirty="0"/>
              <a:t>Metaphor</a:t>
            </a:r>
            <a:r>
              <a:rPr lang="en-US" i="0" dirty="0"/>
              <a:t>: like preparing yourself for a photo that the world will see #selfie, maybe using filters.</a:t>
            </a:r>
            <a:endParaRPr lang="en-US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Individual statements in profiles, </a:t>
            </a:r>
            <a:r>
              <a:rPr lang="en-US" i="0" dirty="0" err="1"/>
              <a:t>colour</a:t>
            </a:r>
            <a:r>
              <a:rPr lang="en-US" i="0" dirty="0"/>
              <a:t> wheel position and </a:t>
            </a:r>
            <a:r>
              <a:rPr lang="en-US" i="0" dirty="0" err="1"/>
              <a:t>personalised</a:t>
            </a:r>
            <a:r>
              <a:rPr lang="en-US" i="0" dirty="0"/>
              <a:t> C drawn from the adapted graph.</a:t>
            </a:r>
            <a:endParaRPr lang="en-US" i="0" dirty="0">
              <a:cs typeface="Calibri"/>
            </a:endParaRPr>
          </a:p>
          <a:p>
            <a:endParaRPr lang="en-US" i="0" dirty="0"/>
          </a:p>
          <a:p>
            <a:r>
              <a:rPr lang="en-US" b="1" i="0" u="none" dirty="0"/>
              <a:t>Natural </a:t>
            </a:r>
            <a:r>
              <a:rPr lang="en-US" b="1" i="0" u="none" dirty="0" err="1"/>
              <a:t>behaviour</a:t>
            </a:r>
            <a:endParaRPr lang="en-US" b="1" i="0" u="none" dirty="0"/>
          </a:p>
          <a:p>
            <a:pPr marL="171450" indent="-171450">
              <a:buFont typeface="Arial"/>
              <a:buChar char="•"/>
            </a:pPr>
            <a:r>
              <a:rPr lang="en-US" b="1" i="0" dirty="0"/>
              <a:t>Less conscious </a:t>
            </a:r>
            <a:r>
              <a:rPr lang="en-US" i="0" dirty="0"/>
              <a:t>graph.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Illustrating </a:t>
            </a:r>
            <a:r>
              <a:rPr lang="en-US" i="0" dirty="0" err="1"/>
              <a:t>behaviours</a:t>
            </a:r>
            <a:r>
              <a:rPr lang="en-US" i="0" dirty="0"/>
              <a:t> in situations of rest but also under pressure or stress - less filtered, more </a:t>
            </a:r>
            <a:r>
              <a:rPr lang="en-US" b="1" i="0" dirty="0"/>
              <a:t>instinctive </a:t>
            </a:r>
          </a:p>
          <a:p>
            <a:pPr marL="0" indent="0">
              <a:buFont typeface="Arial"/>
              <a:buNone/>
            </a:pPr>
            <a:r>
              <a:rPr lang="en-US" i="0" dirty="0" err="1"/>
              <a:t>behaviour</a:t>
            </a:r>
            <a:r>
              <a:rPr lang="en-US" i="0" dirty="0"/>
              <a:t>.</a:t>
            </a:r>
            <a:endParaRPr lang="en-US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i="0" dirty="0"/>
              <a:t>Revert to type </a:t>
            </a:r>
            <a:r>
              <a:rPr lang="en-US" i="0" dirty="0" err="1"/>
              <a:t>behaviour</a:t>
            </a:r>
            <a:r>
              <a:rPr lang="en-US" i="0" dirty="0"/>
              <a:t>.</a:t>
            </a:r>
            <a:endParaRPr lang="en-US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i="0" dirty="0"/>
              <a:t>Metaphor</a:t>
            </a:r>
            <a:r>
              <a:rPr lang="en-US" i="0" dirty="0"/>
              <a:t>: like having a candid photo taken of you, from across the room #nofilter.</a:t>
            </a:r>
            <a:endParaRPr lang="en-US" i="0" dirty="0">
              <a:cs typeface="Calibri"/>
            </a:endParaRPr>
          </a:p>
          <a:p>
            <a:endParaRPr lang="en-US" i="0" u="sng" dirty="0"/>
          </a:p>
          <a:p>
            <a:r>
              <a:rPr lang="en-US" b="1" i="0" u="none" dirty="0"/>
              <a:t>Wheel position</a:t>
            </a:r>
            <a:endParaRPr lang="en-US" i="0" u="none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Not boxing you in but </a:t>
            </a:r>
            <a:r>
              <a:rPr lang="en-US" b="1" i="0" dirty="0"/>
              <a:t>highlighting </a:t>
            </a:r>
            <a:r>
              <a:rPr lang="en-US" b="1" i="0" dirty="0" err="1"/>
              <a:t>colour</a:t>
            </a:r>
            <a:r>
              <a:rPr lang="en-US" b="1" i="0" dirty="0"/>
              <a:t> balance and resilient </a:t>
            </a:r>
            <a:r>
              <a:rPr lang="en-US" b="1" i="0" dirty="0" err="1"/>
              <a:t>behavioural</a:t>
            </a:r>
            <a:r>
              <a:rPr lang="en-US" b="1" i="0" dirty="0"/>
              <a:t> preference</a:t>
            </a:r>
            <a:r>
              <a:rPr lang="en-US" i="0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Based on </a:t>
            </a:r>
            <a:r>
              <a:rPr lang="en-US" b="1" i="0" dirty="0"/>
              <a:t>adapted </a:t>
            </a:r>
            <a:r>
              <a:rPr lang="en-US" i="0" dirty="0"/>
              <a:t>graph.</a:t>
            </a:r>
            <a:endParaRPr lang="en-US" i="0" dirty="0">
              <a:cs typeface="Calibri"/>
            </a:endParaRPr>
          </a:p>
          <a:p>
            <a:endParaRPr lang="en-US" i="0" u="sng" dirty="0"/>
          </a:p>
          <a:p>
            <a:r>
              <a:rPr lang="en-US" b="1" i="0" u="none" dirty="0"/>
              <a:t>The scale we use:</a:t>
            </a:r>
            <a:endParaRPr lang="en-US" b="1" i="0" u="none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0-65 is the number scale we use to plot your graph.</a:t>
            </a:r>
            <a:endParaRPr lang="en-US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Anything </a:t>
            </a:r>
            <a:r>
              <a:rPr lang="en-US" b="1" i="0" dirty="0"/>
              <a:t>above 25 </a:t>
            </a:r>
            <a:r>
              <a:rPr lang="en-US" i="0" dirty="0"/>
              <a:t>(approx.) we consider to be </a:t>
            </a:r>
            <a:r>
              <a:rPr lang="en-US" b="1" i="0" dirty="0"/>
              <a:t>resilient</a:t>
            </a:r>
            <a:r>
              <a:rPr lang="en-US" i="0" dirty="0"/>
              <a:t> and therefore more pronounced in terms </a:t>
            </a:r>
          </a:p>
          <a:p>
            <a:pPr marL="0" indent="0">
              <a:buFont typeface="Arial"/>
              <a:buNone/>
            </a:pPr>
            <a:r>
              <a:rPr lang="en-US" i="0" dirty="0"/>
              <a:t>of associated preference .</a:t>
            </a:r>
            <a:endParaRPr lang="en-US" i="0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</a:t>
            </a:r>
            <a:r>
              <a:rPr lang="en-US" i="0" u="none" dirty="0"/>
              <a:t>order of the </a:t>
            </a:r>
            <a:r>
              <a:rPr lang="en-US" i="0" u="none" dirty="0" err="1"/>
              <a:t>colours</a:t>
            </a:r>
            <a:r>
              <a:rPr lang="en-US" i="0" u="none" dirty="0"/>
              <a:t> is probably more significant than the exact number on the scale for each.</a:t>
            </a:r>
          </a:p>
          <a:p>
            <a:pPr marL="0" indent="0">
              <a:buFont typeface="Arial"/>
              <a:buNone/>
            </a:pPr>
            <a:endParaRPr lang="en-US" i="0" u="sng" dirty="0"/>
          </a:p>
          <a:p>
            <a:r>
              <a:rPr lang="en-US" b="0" i="0" u="none" dirty="0"/>
              <a:t>There are </a:t>
            </a:r>
            <a:r>
              <a:rPr lang="en-US" b="1" i="0" u="none" dirty="0"/>
              <a:t>two different algorithms </a:t>
            </a:r>
            <a:r>
              <a:rPr lang="en-US" b="0" i="0" u="none" dirty="0"/>
              <a:t>working as you answer the questionnaire:</a:t>
            </a:r>
            <a:endParaRPr lang="en-US" b="0" i="0" u="none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u="none" dirty="0"/>
              <a:t>One is looking at your </a:t>
            </a:r>
            <a:r>
              <a:rPr lang="en-US" b="1" i="0" u="none" dirty="0"/>
              <a:t>conscious</a:t>
            </a:r>
            <a:r>
              <a:rPr lang="en-US" i="0" u="none" dirty="0"/>
              <a:t> answers, those you most identified with. </a:t>
            </a:r>
            <a:endParaRPr lang="en-US" i="0" u="none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other is looking at your </a:t>
            </a:r>
            <a:r>
              <a:rPr lang="en-US" b="1" i="0" dirty="0"/>
              <a:t>less-conscious</a:t>
            </a:r>
            <a:r>
              <a:rPr lang="en-US" i="0" dirty="0"/>
              <a:t> answers, the order of the ranked statements.</a:t>
            </a:r>
          </a:p>
          <a:p>
            <a:pPr marL="0" indent="0">
              <a:buFont typeface="Arial"/>
              <a:buNone/>
            </a:pPr>
            <a:endParaRPr lang="en-US" i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/>
              <a:t>Whilst it may be possible to manipulate the adapted graph by answering based on what might be expected,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/>
              <a:t>it’s less likely to skew the outcome of the natural graph as the algorithm takes a more complex path through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/>
              <a:t>the questionnaire answers.</a:t>
            </a:r>
          </a:p>
          <a:p>
            <a:pPr marL="0" indent="0">
              <a:buFont typeface="Arial"/>
              <a:buNone/>
            </a:pPr>
            <a:endParaRPr lang="en-US" i="0" dirty="0">
              <a:cs typeface="Calibri"/>
            </a:endParaRPr>
          </a:p>
          <a:p>
            <a:r>
              <a:rPr lang="en-US" b="1" i="0" u="none" dirty="0"/>
              <a:t>Key language to use:</a:t>
            </a:r>
            <a:endParaRPr lang="en-US" b="1" i="0" u="none" dirty="0">
              <a:cs typeface="Calibri"/>
            </a:endParaRPr>
          </a:p>
          <a:p>
            <a:r>
              <a:rPr lang="en-US" i="0" dirty="0"/>
              <a:t>“It seems this is your preferred choice“.</a:t>
            </a:r>
            <a:endParaRPr lang="en-US" i="0" dirty="0">
              <a:cs typeface="Calibri"/>
            </a:endParaRPr>
          </a:p>
          <a:p>
            <a:r>
              <a:rPr lang="en-US" i="0" dirty="0"/>
              <a:t>“From the answers you gave your graphs show“.</a:t>
            </a:r>
            <a:endParaRPr lang="en-US" i="0" dirty="0">
              <a:cs typeface="Calibri"/>
            </a:endParaRPr>
          </a:p>
          <a:p>
            <a:r>
              <a:rPr lang="en-US" i="0" dirty="0"/>
              <a:t>“According to the choices you made“.</a:t>
            </a:r>
            <a:endParaRPr lang="en-US" i="0" dirty="0">
              <a:cs typeface="Calibri"/>
            </a:endParaRPr>
          </a:p>
          <a:p>
            <a:endParaRPr lang="en-US" i="0" dirty="0"/>
          </a:p>
          <a:p>
            <a:r>
              <a:rPr lang="en-US" b="1" i="0" u="none" dirty="0"/>
              <a:t>When to use the graphs</a:t>
            </a:r>
            <a:endParaRPr lang="en-US" b="1" i="0" u="none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graphs are good for </a:t>
            </a:r>
            <a:r>
              <a:rPr lang="en-US" b="1" i="0" dirty="0"/>
              <a:t>coaching </a:t>
            </a:r>
            <a:r>
              <a:rPr lang="en-US" b="0" i="0" dirty="0"/>
              <a:t>+ </a:t>
            </a:r>
            <a:r>
              <a:rPr lang="en-US" i="0" dirty="0"/>
              <a:t>reviewing staff wellbeing.</a:t>
            </a:r>
            <a:endParaRPr lang="en-US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i="0" dirty="0"/>
              <a:t>In recruitment</a:t>
            </a:r>
            <a:r>
              <a:rPr lang="en-US" i="0" dirty="0"/>
              <a:t> - where it may give clues to </a:t>
            </a:r>
            <a:r>
              <a:rPr lang="en-US" i="0" dirty="0" err="1"/>
              <a:t>behaviour</a:t>
            </a:r>
            <a:r>
              <a:rPr lang="en-US" i="0" dirty="0"/>
              <a:t> you might expect to see expressed more as </a:t>
            </a:r>
          </a:p>
          <a:p>
            <a:pPr marL="0" indent="0">
              <a:buFont typeface="Arial"/>
              <a:buNone/>
            </a:pPr>
            <a:r>
              <a:rPr lang="en-US" i="0" dirty="0"/>
              <a:t>Someone starts to settle into their role, what it may be helpful to plan for.</a:t>
            </a:r>
            <a:endParaRPr lang="en-US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In a </a:t>
            </a:r>
            <a:r>
              <a:rPr lang="en-US" b="1" i="0" dirty="0"/>
              <a:t>workshop</a:t>
            </a:r>
            <a:r>
              <a:rPr lang="en-US" i="0" dirty="0"/>
              <a:t> - it’s usually enough to spend only a few minutes on this to explain that adapted is </a:t>
            </a:r>
          </a:p>
          <a:p>
            <a:pPr marL="0" indent="0">
              <a:buFont typeface="Arial"/>
              <a:buNone/>
            </a:pPr>
            <a:r>
              <a:rPr lang="en-US" i="0" dirty="0"/>
              <a:t>more </a:t>
            </a:r>
            <a:r>
              <a:rPr lang="en-US" i="0" u="none" dirty="0"/>
              <a:t>filtered to do well in whatever intended context and the natural is less conscious, potentially when </a:t>
            </a:r>
          </a:p>
          <a:p>
            <a:pPr marL="0" indent="0">
              <a:buFont typeface="Arial"/>
              <a:buNone/>
            </a:pPr>
            <a:r>
              <a:rPr lang="en-US" i="0" u="none" dirty="0"/>
              <a:t>we’re under stress or similarly when relaxed, in a familiar environment.</a:t>
            </a:r>
            <a:endParaRPr lang="en-US" i="0" u="none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i="0" u="none" dirty="0">
                <a:cs typeface="Calibri"/>
              </a:rPr>
              <a:t>Identifying when a colleague </a:t>
            </a:r>
            <a:r>
              <a:rPr lang="en-US" i="0" u="none" dirty="0">
                <a:cs typeface="Calibri"/>
              </a:rPr>
              <a:t>is operating more from their natural graph + could potentially be </a:t>
            </a:r>
          </a:p>
          <a:p>
            <a:pPr marL="0" indent="0">
              <a:buFont typeface="Arial"/>
              <a:buNone/>
            </a:pPr>
            <a:r>
              <a:rPr lang="en-US" i="0" u="none" dirty="0">
                <a:cs typeface="Calibri"/>
              </a:rPr>
              <a:t>experiencing stress – enabling you to flex to give them space or necessary support. </a:t>
            </a:r>
          </a:p>
          <a:p>
            <a:endParaRPr lang="en-US" i="0" u="none" dirty="0"/>
          </a:p>
          <a:p>
            <a:r>
              <a:rPr lang="en-GB" b="0" i="0" u="none" dirty="0"/>
              <a:t>In your </a:t>
            </a:r>
            <a:r>
              <a:rPr lang="en-GB" b="1" i="0" u="none" dirty="0"/>
              <a:t>accreditation manual:</a:t>
            </a:r>
            <a:endParaRPr lang="en-GB" b="1" i="0" u="none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There are </a:t>
            </a:r>
            <a:r>
              <a:rPr lang="en-GB" b="1" i="0" dirty="0"/>
              <a:t>24 possible graph combinations </a:t>
            </a:r>
            <a:r>
              <a:rPr lang="en-GB" i="0" dirty="0"/>
              <a:t>when looking at the order of the colours.</a:t>
            </a:r>
            <a:endParaRPr lang="en-GB" i="0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When the strength of each colour is taken into account there is an </a:t>
            </a:r>
            <a:r>
              <a:rPr lang="en-GB" b="1" i="0" dirty="0"/>
              <a:t>infinite variety of graphs </a:t>
            </a:r>
            <a:r>
              <a:rPr lang="en-GB" i="0" dirty="0"/>
              <a:t>– the </a:t>
            </a:r>
          </a:p>
          <a:p>
            <a:pPr marL="0" indent="0">
              <a:buFont typeface="Arial"/>
              <a:buNone/>
            </a:pPr>
            <a:r>
              <a:rPr lang="en-GB" i="0" dirty="0"/>
              <a:t>manual gives a useful summary of the types of graph you might see rather than a definitive description </a:t>
            </a:r>
          </a:p>
          <a:p>
            <a:pPr marL="0" indent="0">
              <a:buFont typeface="Arial"/>
              <a:buNone/>
            </a:pPr>
            <a:r>
              <a:rPr lang="en-GB" i="0" dirty="0"/>
              <a:t>of all possibilities.</a:t>
            </a:r>
            <a:endParaRPr lang="en-GB" i="0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The </a:t>
            </a:r>
            <a:r>
              <a:rPr lang="en-GB" b="1" i="0" dirty="0"/>
              <a:t>16 standard </a:t>
            </a:r>
            <a:r>
              <a:rPr lang="en-GB" i="0" dirty="0"/>
              <a:t>graphs make up </a:t>
            </a:r>
            <a:r>
              <a:rPr lang="en-GB" b="1" i="0" dirty="0"/>
              <a:t>95% </a:t>
            </a:r>
            <a:r>
              <a:rPr lang="en-GB" i="0" dirty="0"/>
              <a:t>of all profiles.</a:t>
            </a:r>
            <a:endParaRPr lang="en-GB" i="0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There are </a:t>
            </a:r>
            <a:r>
              <a:rPr lang="en-GB" b="1" i="0" dirty="0"/>
              <a:t>8 further cross types </a:t>
            </a:r>
            <a:r>
              <a:rPr lang="en-GB" i="0" dirty="0"/>
              <a:t>possible – which we’ll look at further shortly.</a:t>
            </a:r>
            <a:endParaRPr lang="en-GB" i="0" dirty="0">
              <a:cs typeface="Calibri" panose="020F0502020204030204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303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FCF4D-7091-A2F7-60F6-F6A7D2420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04DBF-11DF-BDDF-0E3C-21B91F4258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86E20-0A40-1EC2-2543-A1A296F61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Let's look at how the position on the wheel reflects the</a:t>
            </a:r>
            <a:r>
              <a:rPr lang="en-US" b="1" dirty="0"/>
              <a:t> adapted graph</a:t>
            </a:r>
            <a:r>
              <a:rPr lang="en-US" dirty="0"/>
              <a:t> and our </a:t>
            </a:r>
            <a:r>
              <a:rPr lang="en-US" b="1" dirty="0"/>
              <a:t>personal </a:t>
            </a:r>
            <a:r>
              <a:rPr lang="en-US" b="1" dirty="0" err="1"/>
              <a:t>colour</a:t>
            </a:r>
            <a:r>
              <a:rPr lang="en-US" b="1" dirty="0"/>
              <a:t> blend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Our profiles are a </a:t>
            </a:r>
            <a:r>
              <a:rPr lang="en-US" b="1" dirty="0"/>
              <a:t>blend</a:t>
            </a:r>
            <a:r>
              <a:rPr lang="en-US" dirty="0"/>
              <a:t> of all 4 </a:t>
            </a:r>
            <a:r>
              <a:rPr lang="en-US" dirty="0" err="1"/>
              <a:t>colours</a:t>
            </a:r>
            <a:r>
              <a:rPr lang="en-US" dirty="0"/>
              <a:t>, illustrated by </a:t>
            </a:r>
            <a:r>
              <a:rPr lang="en-US" dirty="0">
                <a:cs typeface="Calibri"/>
              </a:rPr>
              <a:t>4 wheel positions in each quadrant for the 4 possible </a:t>
            </a:r>
          </a:p>
          <a:p>
            <a:r>
              <a:rPr lang="en-US" dirty="0">
                <a:cs typeface="Calibri"/>
              </a:rPr>
              <a:t>combinations.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</a:t>
            </a:r>
            <a:r>
              <a:rPr lang="en-US" b="1" dirty="0"/>
              <a:t> second </a:t>
            </a:r>
            <a:r>
              <a:rPr lang="en-US" b="1" dirty="0" err="1"/>
              <a:t>colour</a:t>
            </a:r>
            <a:r>
              <a:rPr lang="en-US" dirty="0"/>
              <a:t> is the most important </a:t>
            </a:r>
            <a:r>
              <a:rPr lang="en-US" b="1" dirty="0"/>
              <a:t>modifier </a:t>
            </a:r>
            <a:r>
              <a:rPr lang="en-US" b="0" dirty="0"/>
              <a:t>which is why we often talk about the top two </a:t>
            </a:r>
            <a:r>
              <a:rPr lang="en-US" b="0" dirty="0" err="1"/>
              <a:t>colours</a:t>
            </a:r>
            <a:r>
              <a:rPr lang="en-US" b="0" dirty="0"/>
              <a:t>.</a:t>
            </a:r>
            <a:endParaRPr lang="en-US" dirty="0"/>
          </a:p>
          <a:p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Position 1 and 2 –  </a:t>
            </a:r>
            <a:r>
              <a:rPr lang="en-US" b="1" i="0" dirty="0"/>
              <a:t>yellow/red </a:t>
            </a:r>
            <a:r>
              <a:rPr lang="en-US" b="0" i="0" dirty="0"/>
              <a:t>b</a:t>
            </a:r>
            <a:r>
              <a:rPr lang="en-US" i="0" dirty="0"/>
              <a:t>oth these positions represent yellow as top </a:t>
            </a:r>
            <a:r>
              <a:rPr lang="en-US" i="0" dirty="0" err="1"/>
              <a:t>colour</a:t>
            </a:r>
            <a:r>
              <a:rPr lang="en-US" i="0" dirty="0"/>
              <a:t> + red as 2</a:t>
            </a:r>
            <a:r>
              <a:rPr lang="en-US" i="0" baseline="30000" dirty="0"/>
              <a:t>nd</a:t>
            </a:r>
            <a:r>
              <a:rPr lang="en-US" i="0" dirty="0"/>
              <a:t> (the only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 dirty="0"/>
              <a:t>difference between them will be the positions of their 3</a:t>
            </a:r>
            <a:r>
              <a:rPr lang="en-US" i="0" baseline="30000" dirty="0"/>
              <a:t>rd</a:t>
            </a:r>
            <a:r>
              <a:rPr lang="en-US" i="0" dirty="0"/>
              <a:t> and 4</a:t>
            </a:r>
            <a:r>
              <a:rPr lang="en-US" i="0" baseline="30000" dirty="0"/>
              <a:t>th</a:t>
            </a:r>
            <a:r>
              <a:rPr lang="en-US" i="0" dirty="0"/>
              <a:t> </a:t>
            </a:r>
            <a:r>
              <a:rPr lang="en-US" i="0" dirty="0" err="1"/>
              <a:t>colour</a:t>
            </a:r>
            <a:r>
              <a:rPr lang="en-US" i="0" dirty="0"/>
              <a:t>) </a:t>
            </a:r>
            <a:r>
              <a:rPr lang="en-US" b="1" i="0" dirty="0"/>
              <a:t>how might this influence </a:t>
            </a:r>
            <a:r>
              <a:rPr lang="en-US" b="1" i="0" dirty="0" err="1"/>
              <a:t>behaviour</a:t>
            </a:r>
            <a:r>
              <a:rPr lang="en-US" b="1" i="0" dirty="0"/>
              <a:t>?</a:t>
            </a:r>
            <a:endParaRPr lang="en-US" b="1" i="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Position 3 and 4 - </a:t>
            </a:r>
            <a:r>
              <a:rPr lang="en-US" b="1" i="0" dirty="0"/>
              <a:t>yellow/green -</a:t>
            </a:r>
            <a:r>
              <a:rPr lang="en-US" i="0" dirty="0"/>
              <a:t> </a:t>
            </a:r>
            <a:r>
              <a:rPr lang="en-US" b="1" i="0" dirty="0"/>
              <a:t>how might this be reflected in </a:t>
            </a:r>
            <a:r>
              <a:rPr lang="en-US" b="1" i="0" dirty="0" err="1"/>
              <a:t>behaviour</a:t>
            </a:r>
            <a:r>
              <a:rPr lang="en-US" b="1" i="0" dirty="0"/>
              <a:t>?</a:t>
            </a:r>
            <a:endParaRPr lang="en-US" b="1" i="0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D520B-6530-E35C-86F5-2A27332EB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552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2633-174F-BA30-7767-EF8090B44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F333E5-4C9E-5DE4-8735-9ECE3F8F0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8096DA-4F48-713A-DCDF-012D4FD15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Within a </a:t>
            </a:r>
            <a:r>
              <a:rPr lang="en-US" dirty="0" err="1"/>
              <a:t>colour</a:t>
            </a:r>
            <a:r>
              <a:rPr lang="en-US" dirty="0"/>
              <a:t> quadrant, the position of your dot relative to the </a:t>
            </a:r>
            <a:r>
              <a:rPr lang="en-US" dirty="0" err="1"/>
              <a:t>centre</a:t>
            </a:r>
            <a:r>
              <a:rPr lang="en-US" dirty="0"/>
              <a:t> of the </a:t>
            </a:r>
            <a:r>
              <a:rPr lang="en-US" dirty="0" err="1"/>
              <a:t>colour</a:t>
            </a:r>
            <a:r>
              <a:rPr lang="en-US" dirty="0"/>
              <a:t> wheel (outside to inside) denotes </a:t>
            </a:r>
          </a:p>
          <a:p>
            <a:r>
              <a:rPr lang="en-US" dirty="0"/>
              <a:t>how many </a:t>
            </a:r>
            <a:r>
              <a:rPr lang="en-US" dirty="0" err="1"/>
              <a:t>colours</a:t>
            </a:r>
            <a:r>
              <a:rPr lang="en-US" dirty="0"/>
              <a:t> are particularly ‘strong’ or resilient on your adapted graph.</a:t>
            </a:r>
          </a:p>
          <a:p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Position 1 (outside of </a:t>
            </a:r>
            <a:r>
              <a:rPr lang="en-US" dirty="0" err="1"/>
              <a:t>colour</a:t>
            </a:r>
            <a:r>
              <a:rPr lang="en-US" dirty="0"/>
              <a:t> wheel) = 1 </a:t>
            </a:r>
            <a:r>
              <a:rPr lang="en-US" dirty="0" err="1"/>
              <a:t>colour</a:t>
            </a:r>
            <a:r>
              <a:rPr lang="en-US" dirty="0"/>
              <a:t> high (high referring to over 25 on the graph).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Position 2 (middle of </a:t>
            </a:r>
            <a:r>
              <a:rPr lang="en-US" dirty="0" err="1"/>
              <a:t>colour</a:t>
            </a:r>
            <a:r>
              <a:rPr lang="en-US" dirty="0"/>
              <a:t> wheel) = 2 </a:t>
            </a:r>
            <a:r>
              <a:rPr lang="en-US" dirty="0" err="1"/>
              <a:t>colour</a:t>
            </a:r>
            <a:r>
              <a:rPr lang="en-US" dirty="0"/>
              <a:t> high.</a:t>
            </a:r>
            <a:endParaRPr lang="en-US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Position 3 (inside of </a:t>
            </a:r>
            <a:r>
              <a:rPr lang="en-US" dirty="0" err="1"/>
              <a:t>colour</a:t>
            </a:r>
            <a:r>
              <a:rPr lang="en-US" dirty="0"/>
              <a:t> wheel) = 3 </a:t>
            </a:r>
            <a:r>
              <a:rPr lang="en-US" dirty="0" err="1"/>
              <a:t>colour</a:t>
            </a:r>
            <a:r>
              <a:rPr lang="en-US" dirty="0"/>
              <a:t> high.</a:t>
            </a:r>
            <a:endParaRPr lang="en-US" dirty="0">
              <a:cs typeface="Calibri"/>
            </a:endParaRPr>
          </a:p>
          <a:p>
            <a:endParaRPr lang="en-US" b="1" i="1" dirty="0">
              <a:cs typeface="Calibri"/>
            </a:endParaRPr>
          </a:p>
          <a:p>
            <a:r>
              <a:rPr lang="en-US" b="1" i="0" u="none" dirty="0">
                <a:cs typeface="Calibri"/>
              </a:rPr>
              <a:t>Cross types</a:t>
            </a:r>
            <a:endParaRPr lang="en-US" i="0" u="none" dirty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Position 4 red-green cross type – dot placed next to the most dominant </a:t>
            </a:r>
            <a:r>
              <a:rPr lang="en-US" i="0" dirty="0" err="1"/>
              <a:t>colour</a:t>
            </a:r>
            <a:r>
              <a:rPr lang="en-US" i="0" dirty="0"/>
              <a:t> to show which is the 1</a:t>
            </a:r>
            <a:r>
              <a:rPr lang="en-US" i="0" baseline="30000" dirty="0"/>
              <a:t>st</a:t>
            </a:r>
            <a:r>
              <a:rPr lang="en-US" i="0" dirty="0"/>
              <a:t> + the 2</a:t>
            </a:r>
            <a:r>
              <a:rPr lang="en-US" i="0" baseline="30000" dirty="0"/>
              <a:t>nd</a:t>
            </a:r>
            <a:r>
              <a:rPr lang="en-US" i="0" dirty="0"/>
              <a:t> </a:t>
            </a:r>
            <a:r>
              <a:rPr lang="en-US" i="0" dirty="0" err="1"/>
              <a:t>colour</a:t>
            </a:r>
            <a:r>
              <a:rPr lang="en-US" i="0" dirty="0"/>
              <a:t>.</a:t>
            </a:r>
            <a:endParaRPr lang="en-US" i="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Position 5 green-red cross type (green 1</a:t>
            </a:r>
            <a:r>
              <a:rPr lang="en-US" i="0" baseline="30000" dirty="0"/>
              <a:t>st</a:t>
            </a:r>
            <a:r>
              <a:rPr lang="en-US" i="0" dirty="0"/>
              <a:t> red 2</a:t>
            </a:r>
            <a:r>
              <a:rPr lang="en-US" i="0" baseline="30000" dirty="0"/>
              <a:t>nd</a:t>
            </a:r>
            <a:r>
              <a:rPr lang="en-US" i="0" dirty="0"/>
              <a:t>).</a:t>
            </a:r>
            <a:endParaRPr lang="en-US" i="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Position 6 blue-yellow cross type (blue 1</a:t>
            </a:r>
            <a:r>
              <a:rPr lang="en-US" i="0" baseline="30000" dirty="0"/>
              <a:t>st</a:t>
            </a:r>
            <a:r>
              <a:rPr lang="en-US" i="0" dirty="0"/>
              <a:t> yellow 2</a:t>
            </a:r>
            <a:r>
              <a:rPr lang="en-US" i="0" baseline="30000" dirty="0"/>
              <a:t>nd</a:t>
            </a:r>
            <a:r>
              <a:rPr lang="en-US" i="0" dirty="0"/>
              <a:t>).</a:t>
            </a:r>
            <a:endParaRPr lang="en-US" i="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Position 7 yellow-blue cross type (yellow 1</a:t>
            </a:r>
            <a:r>
              <a:rPr lang="en-US" i="0" baseline="30000" dirty="0"/>
              <a:t>st</a:t>
            </a:r>
            <a:r>
              <a:rPr lang="en-US" i="0" dirty="0"/>
              <a:t> blue 2</a:t>
            </a:r>
            <a:r>
              <a:rPr lang="en-US" i="0" baseline="30000" dirty="0"/>
              <a:t>nd</a:t>
            </a:r>
            <a:r>
              <a:rPr lang="en-US" i="0" dirty="0"/>
              <a:t>).</a:t>
            </a:r>
            <a:endParaRPr lang="en-US" i="0" dirty="0">
              <a:cs typeface="Calibri"/>
            </a:endParaRPr>
          </a:p>
          <a:p>
            <a:endParaRPr lang="en-US" i="0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With a cross type their top two </a:t>
            </a:r>
            <a:r>
              <a:rPr lang="en-US" dirty="0" err="1"/>
              <a:t>colours</a:t>
            </a:r>
            <a:r>
              <a:rPr lang="en-US" dirty="0"/>
              <a:t> are technically </a:t>
            </a:r>
            <a:r>
              <a:rPr lang="en-US" b="1" dirty="0"/>
              <a:t>psychological opposites.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Normally, a person’s top 2 </a:t>
            </a:r>
            <a:r>
              <a:rPr lang="en-US" dirty="0" err="1"/>
              <a:t>colours</a:t>
            </a:r>
            <a:r>
              <a:rPr lang="en-US" dirty="0"/>
              <a:t> will be 2 adjacent </a:t>
            </a:r>
            <a:r>
              <a:rPr lang="en-US" dirty="0" err="1"/>
              <a:t>colour</a:t>
            </a:r>
            <a:r>
              <a:rPr lang="en-US" dirty="0"/>
              <a:t> quadrants on the </a:t>
            </a:r>
            <a:r>
              <a:rPr lang="en-US" dirty="0" err="1"/>
              <a:t>colour</a:t>
            </a:r>
            <a:r>
              <a:rPr lang="en-US" dirty="0"/>
              <a:t> wheel e.g. red/blue or green/blue.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For around </a:t>
            </a:r>
            <a:r>
              <a:rPr lang="en-US" b="1" dirty="0"/>
              <a:t>8% of the population</a:t>
            </a:r>
            <a:r>
              <a:rPr lang="en-US" dirty="0"/>
              <a:t>, their top two </a:t>
            </a:r>
            <a:r>
              <a:rPr lang="en-US" dirty="0" err="1"/>
              <a:t>colours</a:t>
            </a:r>
            <a:r>
              <a:rPr lang="en-US" dirty="0"/>
              <a:t> are on opposite sides of the </a:t>
            </a:r>
            <a:r>
              <a:rPr lang="en-US" dirty="0" err="1"/>
              <a:t>colour</a:t>
            </a:r>
            <a:r>
              <a:rPr lang="en-US" dirty="0"/>
              <a:t> wheel e.g. red/green or </a:t>
            </a:r>
          </a:p>
          <a:p>
            <a:pPr marL="0" indent="0">
              <a:buFont typeface="Arial"/>
              <a:buNone/>
            </a:pPr>
            <a:r>
              <a:rPr lang="en-US" dirty="0"/>
              <a:t>blue/yellow.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/>
              <a:t>Interestingly this number rose to </a:t>
            </a:r>
            <a:r>
              <a:rPr lang="en-US" b="1" dirty="0"/>
              <a:t>10% during covid 19 lockdowns.</a:t>
            </a:r>
          </a:p>
          <a:p>
            <a:pPr marL="171450" indent="-171450">
              <a:buFont typeface="Arial"/>
              <a:buChar char="•"/>
            </a:pPr>
            <a:endParaRPr lang="en-US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i="0" dirty="0">
                <a:cs typeface="Calibri"/>
              </a:rPr>
              <a:t>One benefit of having a cross type profile? or having someone in your team who has a cross type profile? </a:t>
            </a:r>
            <a:r>
              <a:rPr lang="en-US" i="0" dirty="0">
                <a:cs typeface="Calibri" panose="020F0502020204030204"/>
              </a:rPr>
              <a:t>(</a:t>
            </a:r>
            <a:r>
              <a:rPr lang="en-US" i="0" dirty="0"/>
              <a:t>those with </a:t>
            </a:r>
          </a:p>
          <a:p>
            <a:pPr marL="0" indent="0">
              <a:buFont typeface="Arial"/>
              <a:buNone/>
            </a:pPr>
            <a:r>
              <a:rPr lang="en-US" i="0" dirty="0"/>
              <a:t>a cross type have the ability to switch between opposite </a:t>
            </a:r>
            <a:r>
              <a:rPr lang="en-US" i="0" dirty="0" err="1"/>
              <a:t>colours</a:t>
            </a:r>
            <a:r>
              <a:rPr lang="en-US" i="0" dirty="0"/>
              <a:t> with greater ease, often referred to as a 'bridging' profile).</a:t>
            </a:r>
            <a:endParaRPr lang="en-US" b="1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 i="0" dirty="0">
                <a:cs typeface="Calibri"/>
              </a:rPr>
              <a:t>One challenge </a:t>
            </a:r>
            <a:r>
              <a:rPr lang="en-US" i="0" dirty="0">
                <a:cs typeface="Calibri"/>
              </a:rPr>
              <a:t>(people don't always know which version of their colleagues they will meet leading people who are unaware of </a:t>
            </a:r>
          </a:p>
          <a:p>
            <a:pPr marL="0" indent="0">
              <a:buFont typeface="Arial"/>
              <a:buNone/>
            </a:pPr>
            <a:r>
              <a:rPr lang="en-US" i="0" dirty="0">
                <a:cs typeface="Calibri"/>
              </a:rPr>
              <a:t>their cross type preference to often feel misunderstood).</a:t>
            </a:r>
          </a:p>
          <a:p>
            <a:endParaRPr lang="en-US" dirty="0">
              <a:cs typeface="Calibri"/>
            </a:endParaRPr>
          </a:p>
          <a:p>
            <a:r>
              <a:rPr lang="en-GB" i="0" dirty="0"/>
              <a:t>More information can be found in the accreditation manual, section 4.</a:t>
            </a:r>
            <a:endParaRPr lang="en-GB" i="0" noProof="0" dirty="0">
              <a:cs typeface="Calibri"/>
            </a:endParaRPr>
          </a:p>
          <a:p>
            <a:endParaRPr lang="en-GB" i="0" dirty="0">
              <a:cs typeface="Calibri" panose="020F0502020204030204"/>
            </a:endParaRPr>
          </a:p>
          <a:p>
            <a:endParaRPr lang="en-US" b="1" i="1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F8C1B-76F7-F7F7-3BF1-F1BBC6439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4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5529B-E205-0201-3ED7-00B5F1084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0C12F6-FD98-E479-3C1B-73C968FBB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50B062-D097-CB5D-77D2-2E76582A1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C-me is an </a:t>
            </a:r>
            <a:r>
              <a:rPr lang="en-GB" b="1" dirty="0"/>
              <a:t>independent company, </a:t>
            </a:r>
            <a:r>
              <a:rPr lang="en-GB" dirty="0"/>
              <a:t>operating for </a:t>
            </a:r>
            <a:r>
              <a:rPr lang="en-GB" b="1" dirty="0"/>
              <a:t>over a decade, </a:t>
            </a:r>
            <a:r>
              <a:rPr lang="en-GB" dirty="0"/>
              <a:t>specialising in</a:t>
            </a:r>
            <a:r>
              <a:rPr lang="en-GB" b="1" dirty="0"/>
              <a:t> behavioural preference </a:t>
            </a:r>
          </a:p>
          <a:p>
            <a:r>
              <a:rPr lang="en-GB" b="1" dirty="0"/>
              <a:t>Profiling.</a:t>
            </a:r>
            <a:endParaRPr lang="en-GB" dirty="0"/>
          </a:p>
          <a:p>
            <a:endParaRPr lang="en-GB" b="1" dirty="0"/>
          </a:p>
          <a:p>
            <a:r>
              <a:rPr lang="en-GB" dirty="0">
                <a:cs typeface="Calibri"/>
              </a:rPr>
              <a:t>We focus on three levels of impact:</a:t>
            </a:r>
          </a:p>
          <a:p>
            <a:pPr marL="171450" indent="-171450">
              <a:buFont typeface="Arial"/>
              <a:buChar char="•"/>
            </a:pPr>
            <a:r>
              <a:rPr lang="en-GB" b="1" dirty="0">
                <a:cs typeface="Calibri"/>
              </a:rPr>
              <a:t>Individuals: </a:t>
            </a:r>
            <a:r>
              <a:rPr lang="en-GB" b="0" dirty="0">
                <a:cs typeface="Calibri"/>
              </a:rPr>
              <a:t>helping </a:t>
            </a:r>
            <a:r>
              <a:rPr lang="en-GB" dirty="0">
                <a:cs typeface="Calibri"/>
              </a:rPr>
              <a:t>individuals to grow in self-awareness + apply what they’ve learnt to their personal </a:t>
            </a:r>
          </a:p>
          <a:p>
            <a:pPr marL="0" indent="0">
              <a:buFont typeface="Arial"/>
              <a:buNone/>
            </a:pPr>
            <a:r>
              <a:rPr lang="en-GB" dirty="0">
                <a:cs typeface="Calibri"/>
              </a:rPr>
              <a:t>development (relevant both at work and at home).</a:t>
            </a:r>
          </a:p>
          <a:p>
            <a:pPr marL="171450" indent="-171450">
              <a:buFont typeface="Arial"/>
              <a:buChar char="•"/>
            </a:pPr>
            <a:r>
              <a:rPr lang="en-GB" b="1" dirty="0">
                <a:cs typeface="Calibri"/>
              </a:rPr>
              <a:t>Teams:</a:t>
            </a:r>
            <a:r>
              <a:rPr lang="en-GB" dirty="0">
                <a:cs typeface="Calibri"/>
              </a:rPr>
              <a:t> this then naturally flows to understanding how we operate in the wider context, how behavioural </a:t>
            </a:r>
          </a:p>
          <a:p>
            <a:pPr marL="0" indent="0">
              <a:buFont typeface="Arial"/>
              <a:buNone/>
            </a:pPr>
            <a:r>
              <a:rPr lang="en-GB" dirty="0">
                <a:cs typeface="Calibri"/>
              </a:rPr>
              <a:t>preference impacts our team or group dynamics.</a:t>
            </a:r>
          </a:p>
          <a:p>
            <a:pPr marL="171450" indent="-171450">
              <a:buFont typeface="Arial"/>
              <a:buChar char="•"/>
            </a:pPr>
            <a:r>
              <a:rPr lang="en-GB" b="1" dirty="0">
                <a:cs typeface="Calibri"/>
              </a:rPr>
              <a:t>Organisations: </a:t>
            </a:r>
            <a:r>
              <a:rPr lang="en-GB" b="0" dirty="0">
                <a:cs typeface="Calibri"/>
              </a:rPr>
              <a:t>then looking more broadly at what affect that has on an organisation as a whole</a:t>
            </a:r>
            <a:r>
              <a:rPr lang="en-GB" dirty="0">
                <a:cs typeface="Calibri"/>
              </a:rPr>
              <a:t> – with the </a:t>
            </a:r>
          </a:p>
          <a:p>
            <a:pPr marL="0" indent="0">
              <a:buFont typeface="Arial"/>
              <a:buNone/>
            </a:pPr>
            <a:r>
              <a:rPr lang="en-GB" dirty="0">
                <a:cs typeface="Calibri"/>
              </a:rPr>
              <a:t>data gathered we can reflect this back on an operational level to understand how these dynamics might be </a:t>
            </a:r>
          </a:p>
          <a:p>
            <a:pPr marL="0" indent="0">
              <a:buFont typeface="Arial"/>
              <a:buNone/>
            </a:pPr>
            <a:r>
              <a:rPr lang="en-GB" dirty="0">
                <a:cs typeface="Calibri"/>
              </a:rPr>
              <a:t>affecting culture as well as the overall organisational performance, helping to create positive change.</a:t>
            </a:r>
          </a:p>
          <a:p>
            <a:endParaRPr lang="en-GB" dirty="0"/>
          </a:p>
          <a:p>
            <a:r>
              <a:rPr lang="en-GB" dirty="0"/>
              <a:t>We’ve worked to develop a tool that is:</a:t>
            </a:r>
            <a:endParaRPr lang="en-GB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 dirty="0"/>
              <a:t>Intuitive</a:t>
            </a:r>
            <a:r>
              <a:rPr lang="en-GB" dirty="0"/>
              <a:t>, </a:t>
            </a:r>
            <a:endParaRPr lang="en-GB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 dirty="0"/>
              <a:t>memorable </a:t>
            </a:r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GB" dirty="0"/>
              <a:t>and can</a:t>
            </a:r>
            <a:r>
              <a:rPr lang="en-GB" b="1" dirty="0"/>
              <a:t> effect immediate impact </a:t>
            </a:r>
            <a:r>
              <a:rPr lang="en-GB" b="0" dirty="0"/>
              <a:t>and </a:t>
            </a:r>
            <a:r>
              <a:rPr lang="en-GB" b="1" dirty="0"/>
              <a:t>sustainable change </a:t>
            </a:r>
            <a:r>
              <a:rPr lang="en-GB" b="0" dirty="0"/>
              <a:t>for both your</a:t>
            </a:r>
            <a:r>
              <a:rPr lang="en-GB" b="1" dirty="0"/>
              <a:t> employees </a:t>
            </a:r>
            <a:r>
              <a:rPr lang="en-GB" b="0" dirty="0"/>
              <a:t>and</a:t>
            </a:r>
            <a:r>
              <a:rPr lang="en-GB" b="1" dirty="0"/>
              <a:t> clients </a:t>
            </a:r>
            <a:r>
              <a:rPr lang="en-GB" b="0" dirty="0"/>
              <a:t>due to </a:t>
            </a:r>
          </a:p>
          <a:p>
            <a:pPr marL="0" indent="0">
              <a:buFont typeface="Arial"/>
              <a:buNone/>
            </a:pPr>
            <a:r>
              <a:rPr lang="en-GB" b="0" dirty="0"/>
              <a:t>our </a:t>
            </a:r>
            <a:r>
              <a:rPr lang="en-GB" dirty="0"/>
              <a:t>focus on </a:t>
            </a:r>
            <a:r>
              <a:rPr lang="en-GB" b="1" dirty="0"/>
              <a:t>action </a:t>
            </a:r>
            <a:r>
              <a:rPr lang="en-GB" b="0" dirty="0"/>
              <a:t>and</a:t>
            </a:r>
            <a:r>
              <a:rPr lang="en-GB" b="1" dirty="0"/>
              <a:t> simple application.</a:t>
            </a:r>
            <a:endParaRPr lang="en-GB" b="0" dirty="0"/>
          </a:p>
          <a:p>
            <a:pPr marL="171450" indent="-171450">
              <a:buFont typeface="Arial"/>
              <a:buChar char="•"/>
            </a:pPr>
            <a:endParaRPr lang="en-GB" dirty="0">
              <a:cs typeface="Calibri" panose="020F0502020204030204"/>
            </a:endParaRPr>
          </a:p>
          <a:p>
            <a:r>
              <a:rPr lang="en-GB" dirty="0"/>
              <a:t>During the development of C-me our founders worked with a </a:t>
            </a:r>
            <a:r>
              <a:rPr lang="en-GB" b="1" dirty="0"/>
              <a:t>leading psychometric expert</a:t>
            </a:r>
            <a:r>
              <a:rPr lang="en-GB" dirty="0"/>
              <a:t> to draw the best </a:t>
            </a:r>
          </a:p>
          <a:p>
            <a:r>
              <a:rPr lang="en-GB" dirty="0"/>
              <a:t>out of all the available psychometric testing tools, </a:t>
            </a:r>
            <a:r>
              <a:rPr lang="en-GB" b="1" dirty="0"/>
              <a:t>harnessing modern technology</a:t>
            </a:r>
            <a:r>
              <a:rPr lang="en-GB" dirty="0"/>
              <a:t> to echo our core </a:t>
            </a:r>
            <a:r>
              <a:rPr lang="en-GB" b="1" dirty="0"/>
              <a:t>face </a:t>
            </a:r>
            <a:r>
              <a:rPr lang="en-GB" dirty="0"/>
              <a:t>values: </a:t>
            </a:r>
          </a:p>
          <a:p>
            <a:r>
              <a:rPr lang="en-GB" b="1" dirty="0"/>
              <a:t>flexibility, accuracy, clarity </a:t>
            </a:r>
            <a:r>
              <a:rPr lang="en-GB" b="0" dirty="0"/>
              <a:t>and</a:t>
            </a:r>
            <a:r>
              <a:rPr lang="en-GB" b="1" dirty="0"/>
              <a:t> ease of use.</a:t>
            </a:r>
          </a:p>
          <a:p>
            <a:endParaRPr lang="en-GB" b="1" dirty="0"/>
          </a:p>
          <a:p>
            <a:r>
              <a:rPr lang="en-GB" b="0" dirty="0"/>
              <a:t>Our goal is to help people understand themselves and others better, in a </a:t>
            </a:r>
            <a:r>
              <a:rPr lang="en-GB" b="1" dirty="0"/>
              <a:t>transformative</a:t>
            </a:r>
            <a:r>
              <a:rPr lang="en-GB" b="0" dirty="0"/>
              <a:t> way, beyond their first </a:t>
            </a:r>
          </a:p>
          <a:p>
            <a:r>
              <a:rPr lang="en-GB" b="0" dirty="0"/>
              <a:t>encounter with their profile.</a:t>
            </a:r>
          </a:p>
          <a:p>
            <a:endParaRPr lang="en-GB" b="0" dirty="0"/>
          </a:p>
          <a:p>
            <a:r>
              <a:rPr lang="en-GB" b="0" dirty="0"/>
              <a:t>We’re committed to seeing </a:t>
            </a:r>
            <a:r>
              <a:rPr lang="en-GB" b="1" dirty="0"/>
              <a:t>sustainable </a:t>
            </a:r>
            <a:r>
              <a:rPr lang="en-GB" b="0" dirty="0"/>
              <a:t>and </a:t>
            </a:r>
            <a:r>
              <a:rPr lang="en-GB" b="1" dirty="0"/>
              <a:t>lasting impact</a:t>
            </a:r>
            <a:r>
              <a:rPr lang="en-GB" b="0" dirty="0"/>
              <a:t>, continually seeking to </a:t>
            </a:r>
            <a:r>
              <a:rPr lang="en-GB" b="1" dirty="0"/>
              <a:t>improve</a:t>
            </a:r>
            <a:r>
              <a:rPr lang="en-GB" b="0" dirty="0"/>
              <a:t> what’s available. </a:t>
            </a:r>
          </a:p>
          <a:p>
            <a:endParaRPr lang="en-GB" b="0" dirty="0"/>
          </a:p>
          <a:p>
            <a:r>
              <a:rPr lang="en-GB" b="0" dirty="0"/>
              <a:t>A decade or so down the line this remains our focus.</a:t>
            </a:r>
            <a:endParaRPr lang="en-GB" dirty="0">
              <a:ea typeface="Calibri"/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71C7B-D821-4382-0C54-2CCD09CDC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292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4BD2C-8EE6-5801-DC63-B9D60891D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40A0C-7950-D0FE-5069-079813BC5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364BD-D985-97B3-E2F6-60E5FBE27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EE0F7-473E-BBD5-2D21-4D7CBE100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676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A2C5E-C3E0-9711-7CA8-90C1FA929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ACDF42-A4C1-1BD2-F0B2-A4854B6EF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A1F8B-974F-D7A5-4830-E921A9695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Introducing the explore, filter, share coaching model.</a:t>
            </a:r>
          </a:p>
          <a:p>
            <a:endParaRPr lang="en-GB" dirty="0"/>
          </a:p>
          <a:p>
            <a:r>
              <a:rPr lang="en-GB" b="1" dirty="0"/>
              <a:t>Explore</a:t>
            </a:r>
            <a:r>
              <a:rPr lang="en-GB" dirty="0"/>
              <a:t> the profile.</a:t>
            </a:r>
          </a:p>
          <a:p>
            <a:r>
              <a:rPr lang="en-GB" b="1" dirty="0"/>
              <a:t>Filter</a:t>
            </a:r>
            <a:r>
              <a:rPr lang="en-GB" dirty="0"/>
              <a:t> what resonates most, you can use the notes sections to capture any thoughts you might have for example, where you </a:t>
            </a:r>
          </a:p>
          <a:p>
            <a:r>
              <a:rPr lang="en-GB" dirty="0"/>
              <a:t>might want to re-phrase a statement to make it more resonant.</a:t>
            </a:r>
          </a:p>
          <a:p>
            <a:r>
              <a:rPr lang="en-GB" b="1" dirty="0"/>
              <a:t>Share</a:t>
            </a:r>
            <a:r>
              <a:rPr lang="en-GB" dirty="0"/>
              <a:t> with others to get their take on how accurate they think your profile is, do they resonate with the same statements you </a:t>
            </a:r>
          </a:p>
          <a:p>
            <a:r>
              <a:rPr lang="en-GB" dirty="0"/>
              <a:t>do?, unpacking where your opinions differ to understand each other better + increase self-awareness.</a:t>
            </a:r>
          </a:p>
          <a:p>
            <a:endParaRPr lang="en-GB" dirty="0"/>
          </a:p>
          <a:p>
            <a:r>
              <a:rPr lang="en-GB" dirty="0"/>
              <a:t>This works really well for personal development plans - looking at what individuals might want to </a:t>
            </a:r>
          </a:p>
          <a:p>
            <a:r>
              <a:rPr lang="en-GB" b="1" dirty="0"/>
              <a:t>stop, </a:t>
            </a:r>
          </a:p>
          <a:p>
            <a:r>
              <a:rPr lang="en-GB" b="1" dirty="0"/>
              <a:t>start, </a:t>
            </a:r>
          </a:p>
          <a:p>
            <a:r>
              <a:rPr lang="en-GB" b="1" dirty="0"/>
              <a:t>continue.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E8A25-ADEA-9F8C-399B-567A1BBAB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7706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96F94-4182-C6B5-C091-5A9AE8839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5B8BF2-518B-5A2B-5284-F03E6C53B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5648C-8C71-09B3-872A-BD9963279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Opportunity for some personal reflection: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Resilient strengths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Areas for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Team contribution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Outline principle of explore, filter, share.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platform enables you to filter statements using the editing tools, highlighting statements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you agree with.</a:t>
            </a:r>
          </a:p>
          <a:p>
            <a:endParaRPr lang="en-US" dirty="0"/>
          </a:p>
          <a:p>
            <a:r>
              <a:rPr lang="en-US" dirty="0"/>
              <a:t>1st reveal:</a:t>
            </a:r>
          </a:p>
          <a:p>
            <a:r>
              <a:rPr lang="en-GB" b="1" dirty="0"/>
              <a:t>Action: </a:t>
            </a:r>
            <a:r>
              <a:rPr lang="en-GB" dirty="0"/>
              <a:t>share the % accuracy of your profile in the chat box/out loud.</a:t>
            </a:r>
          </a:p>
          <a:p>
            <a:endParaRPr lang="en-GB" dirty="0"/>
          </a:p>
          <a:p>
            <a:r>
              <a:rPr lang="en-GB" dirty="0"/>
              <a:t>Speak into levels of accuracy:</a:t>
            </a:r>
          </a:p>
          <a:p>
            <a:endParaRPr lang="en-GB" dirty="0"/>
          </a:p>
          <a:p>
            <a:r>
              <a:rPr lang="en-GB" dirty="0"/>
              <a:t>For a long time we have been seeing 80-85% accuracy as a norm.</a:t>
            </a:r>
          </a:p>
          <a:p>
            <a:r>
              <a:rPr lang="en-GB" dirty="0"/>
              <a:t>Part of our commitment to continuous improvement means we regularly revisit our statement </a:t>
            </a:r>
          </a:p>
          <a:p>
            <a:r>
              <a:rPr lang="en-GB" dirty="0"/>
              <a:t>database, developing the quality of the statements and actioning any feedback received.</a:t>
            </a:r>
          </a:p>
          <a:p>
            <a:endParaRPr lang="en-GB" dirty="0"/>
          </a:p>
          <a:p>
            <a:r>
              <a:rPr lang="en-GB" dirty="0"/>
              <a:t>If for you resonance is lower than 70% we suggest sitting with your profile for a few months, sharing </a:t>
            </a:r>
          </a:p>
          <a:p>
            <a:r>
              <a:rPr lang="en-GB" dirty="0"/>
              <a:t>with those close to you, before revisiting it afresh to see whether how you feel about it has changed, </a:t>
            </a:r>
          </a:p>
          <a:p>
            <a:r>
              <a:rPr lang="en-GB" dirty="0"/>
              <a:t>whether feedback from colleagues and others has made a difference, whether it fits the context you </a:t>
            </a:r>
          </a:p>
          <a:p>
            <a:r>
              <a:rPr lang="en-GB" dirty="0"/>
              <a:t>currently find yourself in.</a:t>
            </a:r>
          </a:p>
          <a:p>
            <a:endParaRPr lang="en-GB" dirty="0"/>
          </a:p>
          <a:p>
            <a:r>
              <a:rPr lang="en-GB" dirty="0"/>
              <a:t>If lower than 60% possible reasons for this that might be worth evaluating are: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Were you in a rush when you answered the questionnaire?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Did you answer the questionnaire based on another context other than work for example? (if this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was the context you were answering in).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Are you currently experiencing a significant time of change or transition? (maybe retake after things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have settled to see if this makes a difference).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Were you possibly overthinking what to select or second guessing your intuitive response?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Is it possible you flipped the scale for ranking? (this sometimes happens when people are in a hurry and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haven’t taken in the instructions).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reveal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Action: </a:t>
            </a:r>
            <a:r>
              <a:rPr lang="en-GB" dirty="0"/>
              <a:t>share how many colours you have over 25 in the chat box/out loud (actually 23 but 25 easier to see on the graph)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Colours</a:t>
            </a:r>
            <a:r>
              <a:rPr lang="en-US" dirty="0"/>
              <a:t> that have a score of 25 or over are considered resilient strengths.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4F8FC-35C3-C48D-83B8-10346F52A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96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1F831-DCF8-60A6-CBC3-1958855E8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6C7F4C-0A6A-2DC9-8BFB-7A201D2F0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040EF-8884-D748-C33A-C0598B4E3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Spend 5mins in breakout rooms or in pairs sharing.</a:t>
            </a:r>
          </a:p>
          <a:p>
            <a:endParaRPr lang="en-GB" dirty="0"/>
          </a:p>
          <a:p>
            <a:r>
              <a:rPr lang="en-US" dirty="0"/>
              <a:t>You’re now going to share in breakout rooms or in pairs the statements you found most identifiable i.e. those</a:t>
            </a:r>
          </a:p>
          <a:p>
            <a:r>
              <a:rPr lang="en-US" dirty="0"/>
              <a:t>statements you highlighted …</a:t>
            </a:r>
          </a:p>
          <a:p>
            <a:r>
              <a:rPr lang="en-US" dirty="0"/>
              <a:t>3 resilient strengths: what are the strengths that you’d like to use more?</a:t>
            </a:r>
          </a:p>
          <a:p>
            <a:r>
              <a:rPr lang="en-US" dirty="0"/>
              <a:t>3 team contributions: what does your team most need you to bring currently?</a:t>
            </a:r>
          </a:p>
          <a:p>
            <a:r>
              <a:rPr lang="en-US" dirty="0"/>
              <a:t>3 areas for development you’d like to work on.</a:t>
            </a:r>
          </a:p>
          <a:p>
            <a:endParaRPr lang="en-US" dirty="0"/>
          </a:p>
          <a:p>
            <a:r>
              <a:rPr lang="en-GB" b="1" dirty="0"/>
              <a:t>Reflection</a:t>
            </a:r>
          </a:p>
          <a:p>
            <a:r>
              <a:rPr lang="en-GB" dirty="0"/>
              <a:t>How valuable was that exercise for you?</a:t>
            </a:r>
          </a:p>
          <a:p>
            <a:r>
              <a:rPr lang="en-GB" dirty="0"/>
              <a:t>What have you learned?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9A69D-7AD1-DCC5-81AF-1E741F5A6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392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B170-E4B5-937D-AF28-D8D63B22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59CAA0-EE36-81C9-CFB9-91065AF36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058CE-6AF8-4F83-93C3-7FEF71E07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60505-838D-10F1-3BA6-CF71DA05C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628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097EA-4557-99D1-742F-E873E7065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2FD9EE-2288-86C4-A7C9-E1BABE9C9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1623A-3263-8D92-2019-ED6EE91C8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Introduce this slide however you feel it’s appropriate.</a:t>
            </a:r>
          </a:p>
          <a:p>
            <a:endParaRPr lang="en-US" dirty="0"/>
          </a:p>
          <a:p>
            <a:r>
              <a:rPr lang="en-US" dirty="0"/>
              <a:t>Economist Group - provide forecasting and advisory services through research and analysis. </a:t>
            </a:r>
          </a:p>
          <a:p>
            <a:endParaRPr lang="en-US" dirty="0"/>
          </a:p>
          <a:p>
            <a:r>
              <a:rPr lang="en-US" dirty="0"/>
              <a:t>Recent research on communications (Conducted in 2018)</a:t>
            </a:r>
          </a:p>
          <a:p>
            <a:r>
              <a:rPr lang="en-US" dirty="0"/>
              <a:t>500 senior leaders</a:t>
            </a:r>
          </a:p>
          <a:p>
            <a:r>
              <a:rPr lang="en-US" dirty="0"/>
              <a:t>Key findings:  What they found was miscommunication leads to:</a:t>
            </a:r>
          </a:p>
          <a:p>
            <a:r>
              <a:rPr lang="en-US" dirty="0"/>
              <a:t>	1. Tremendous impact in the workplace</a:t>
            </a:r>
          </a:p>
          <a:p>
            <a:r>
              <a:rPr lang="en-US" dirty="0"/>
              <a:t>	2. Causes a communications barrier…. Different communication styles need to be </a:t>
            </a:r>
          </a:p>
          <a:p>
            <a:r>
              <a:rPr lang="en-US" dirty="0"/>
              <a:t>	appreciated to bridge the barrier</a:t>
            </a:r>
          </a:p>
          <a:p>
            <a:r>
              <a:rPr lang="en-US" dirty="0"/>
              <a:t>	3. There is a stark difference between the most effective communication tools and </a:t>
            </a:r>
          </a:p>
          <a:p>
            <a:r>
              <a:rPr lang="en-US" dirty="0"/>
              <a:t>	the ones people actually use.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3683-67E2-92EE-1B32-1C7353B6C9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697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FD8D6-5C2D-F4E0-71CF-BF5006360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E1E42-1C6B-3ECB-37DC-CF3DFD89F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561C72-2F9E-AA84-6239-48E524154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Communication sections of the profile.</a:t>
            </a:r>
          </a:p>
          <a:p>
            <a:endParaRPr lang="en-US" dirty="0"/>
          </a:p>
          <a:p>
            <a:r>
              <a:rPr lang="en-US" dirty="0"/>
              <a:t>Improving team communication is one of the key ways to work together more effectively, when there are issues </a:t>
            </a:r>
          </a:p>
          <a:p>
            <a:r>
              <a:rPr lang="en-US" dirty="0"/>
              <a:t>with communication there is potential for far reaching problems to arise.</a:t>
            </a:r>
          </a:p>
          <a:p>
            <a:endParaRPr lang="en-US" dirty="0"/>
          </a:p>
          <a:p>
            <a:r>
              <a:rPr lang="en-US" dirty="0"/>
              <a:t>Use the communications sections from the profile or feel free to take statements from the diagram at the bottom </a:t>
            </a:r>
          </a:p>
          <a:p>
            <a:r>
              <a:rPr lang="en-US" dirty="0"/>
              <a:t>of the page if they suit you.</a:t>
            </a:r>
          </a:p>
          <a:p>
            <a:endParaRPr lang="en-US" dirty="0"/>
          </a:p>
          <a:p>
            <a:r>
              <a:rPr lang="en-US" b="1" dirty="0"/>
              <a:t>Feedback.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Action</a:t>
            </a:r>
            <a:r>
              <a:rPr lang="en-US" dirty="0"/>
              <a:t>: in the chat box/verbally can you share what you got out of this exercise?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A653A-E30A-C0ED-F6F9-713315572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7293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162F3-AFAD-5D3C-8502-C0E9C27ED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B64D6-FBBD-9821-D2BA-28035376A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DEBFE-B876-08B4-1E88-9702DBFAF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Illustrate how teams can be proactive in being more effective in Communications.</a:t>
            </a:r>
          </a:p>
          <a:p>
            <a:pPr lvl="0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Encourage the team to produce a similar grid for themselves, to help them share their communications </a:t>
            </a:r>
            <a:r>
              <a:rPr lang="en-US" b="1" dirty="0"/>
              <a:t>dos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and</a:t>
            </a:r>
            <a:r>
              <a:rPr lang="en-US" b="1" dirty="0"/>
              <a:t> don’ts</a:t>
            </a:r>
            <a:r>
              <a:rPr lang="en-US" dirty="0"/>
              <a:t> within teams.</a:t>
            </a:r>
          </a:p>
          <a:p>
            <a:pPr lvl="0"/>
            <a:endParaRPr lang="en-US" dirty="0"/>
          </a:p>
          <a:p>
            <a:r>
              <a:rPr lang="en-US" b="1" dirty="0"/>
              <a:t>Use to</a:t>
            </a:r>
            <a:r>
              <a:rPr lang="en-US" dirty="0"/>
              <a:t>: </a:t>
            </a:r>
          </a:p>
          <a:p>
            <a:r>
              <a:rPr lang="en-US" dirty="0"/>
              <a:t>Help prepare for meetings.</a:t>
            </a:r>
          </a:p>
          <a:p>
            <a:r>
              <a:rPr lang="en-US" dirty="0"/>
              <a:t>Negotiate with clients.</a:t>
            </a:r>
          </a:p>
          <a:p>
            <a:r>
              <a:rPr lang="en-US" dirty="0"/>
              <a:t>Influence to gain buy-in for ideas + projects.</a:t>
            </a:r>
          </a:p>
          <a:p>
            <a:endParaRPr lang="en-US" dirty="0"/>
          </a:p>
          <a:p>
            <a:r>
              <a:rPr lang="en-US" dirty="0"/>
              <a:t>See accreditation manual for template.</a:t>
            </a:r>
          </a:p>
          <a:p>
            <a:endParaRPr lang="en-US" dirty="0"/>
          </a:p>
          <a:p>
            <a:r>
              <a:rPr lang="en-US" dirty="0"/>
              <a:t>It includes a personalized c - visual snapshot of a person’s </a:t>
            </a:r>
            <a:r>
              <a:rPr lang="en-US" dirty="0" err="1"/>
              <a:t>colour</a:t>
            </a:r>
            <a:r>
              <a:rPr lang="en-US" dirty="0"/>
              <a:t> preference.</a:t>
            </a:r>
          </a:p>
          <a:p>
            <a:endParaRPr lang="en-US" dirty="0"/>
          </a:p>
          <a:p>
            <a:r>
              <a:rPr lang="en-US" b="1" dirty="0"/>
              <a:t>Possible action</a:t>
            </a:r>
            <a:r>
              <a:rPr lang="en-US" dirty="0"/>
              <a:t>:  </a:t>
            </a:r>
          </a:p>
          <a:p>
            <a:r>
              <a:rPr lang="en-US" dirty="0"/>
              <a:t>In the chat box/verbally - how might you use your c? </a:t>
            </a:r>
          </a:p>
          <a:p>
            <a:r>
              <a:rPr lang="en-US" dirty="0"/>
              <a:t>How would you use the effective comms grid?</a:t>
            </a:r>
          </a:p>
          <a:p>
            <a:endParaRPr lang="en-US" dirty="0"/>
          </a:p>
          <a:p>
            <a:r>
              <a:rPr lang="en-US" b="1" dirty="0" err="1"/>
              <a:t>Personalised</a:t>
            </a:r>
            <a:r>
              <a:rPr lang="en-US" b="1" dirty="0"/>
              <a:t> c </a:t>
            </a:r>
          </a:p>
          <a:p>
            <a:r>
              <a:rPr lang="en-US" dirty="0"/>
              <a:t>In the platform you can include a profile pic + also download your c, making it usable: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email footer.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 profile pic in other apps.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screensavers.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desks or on office doors.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C-me for Outlook Add-in.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969E1-ACC3-6933-BD7C-160A38AC8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4591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155C6-06D5-0B5E-1D83-BDEC0F361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8AA4C-98F6-BAD7-5302-04ED5840B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272F5-5ECD-342D-F34D-BA5DE3B56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Effective Colour Communication</a:t>
            </a:r>
          </a:p>
          <a:p>
            <a:endParaRPr lang="en-US" dirty="0"/>
          </a:p>
          <a:p>
            <a:r>
              <a:rPr lang="en-GB" dirty="0"/>
              <a:t>You may need these slides handy if you are running a workshop for people to refer to during </a:t>
            </a:r>
          </a:p>
          <a:p>
            <a:r>
              <a:rPr lang="en-GB" dirty="0"/>
              <a:t>exercises. </a:t>
            </a:r>
          </a:p>
          <a:p>
            <a:endParaRPr lang="en-US" dirty="0"/>
          </a:p>
          <a:p>
            <a:r>
              <a:rPr lang="en-GB" dirty="0"/>
              <a:t>Colours have an influence both on what we do say but also on what we don’t say.</a:t>
            </a:r>
          </a:p>
          <a:p>
            <a:endParaRPr lang="en-US" dirty="0"/>
          </a:p>
          <a:p>
            <a:r>
              <a:rPr lang="en-US" b="1" dirty="0"/>
              <a:t>Action</a:t>
            </a:r>
            <a:r>
              <a:rPr lang="en-US" dirty="0"/>
              <a:t>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Identify your </a:t>
            </a:r>
            <a:r>
              <a:rPr lang="en-US" b="1" dirty="0"/>
              <a:t>lowest 2</a:t>
            </a:r>
            <a:r>
              <a:rPr lang="en-US" dirty="0"/>
              <a:t> </a:t>
            </a:r>
            <a:r>
              <a:rPr lang="en-US" dirty="0" err="1"/>
              <a:t>colours</a:t>
            </a:r>
            <a:r>
              <a:rPr lang="en-US" dirty="0"/>
              <a:t>. Be aware that these will be other people’s highest </a:t>
            </a:r>
            <a:r>
              <a:rPr lang="en-US" dirty="0" err="1"/>
              <a:t>colours</a:t>
            </a:r>
            <a:r>
              <a:rPr lang="en-US" dirty="0"/>
              <a:t>. You may 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therefore need to </a:t>
            </a:r>
            <a:r>
              <a:rPr lang="en-US" b="1" dirty="0"/>
              <a:t>flex </a:t>
            </a:r>
            <a:r>
              <a:rPr lang="en-US" dirty="0"/>
              <a:t>your approach in order to communicate more effectively with them.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Pick 2/3</a:t>
            </a:r>
            <a:r>
              <a:rPr lang="en-US" dirty="0"/>
              <a:t> specific bullet points from your </a:t>
            </a:r>
            <a:r>
              <a:rPr lang="en-US" b="1" dirty="0"/>
              <a:t>lowest </a:t>
            </a:r>
            <a:r>
              <a:rPr lang="en-US" b="1" dirty="0" err="1"/>
              <a:t>colour</a:t>
            </a:r>
            <a:r>
              <a:rPr lang="en-US" b="1" dirty="0"/>
              <a:t> </a:t>
            </a:r>
            <a:r>
              <a:rPr lang="en-US" dirty="0"/>
              <a:t>that you want to try to put into practice.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BF8C2-6900-138F-D9EE-27ECFD870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6325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E605-95CA-C0AE-8695-3BC2937C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6FE9F2-7E63-07E4-CA9A-3973FA7F4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2B8F2-C69B-07D9-B1E9-0726F7C56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Ineffective Colour Communication</a:t>
            </a:r>
          </a:p>
          <a:p>
            <a:endParaRPr lang="en-US" b="1" dirty="0"/>
          </a:p>
          <a:p>
            <a:r>
              <a:rPr lang="en-US" b="1" dirty="0"/>
              <a:t>Action</a:t>
            </a:r>
            <a:r>
              <a:rPr lang="en-US" dirty="0"/>
              <a:t>: Again, looking at your </a:t>
            </a:r>
            <a:r>
              <a:rPr lang="en-US" b="1" dirty="0"/>
              <a:t>lowest 2 </a:t>
            </a:r>
            <a:r>
              <a:rPr lang="en-US" b="1" dirty="0" err="1"/>
              <a:t>colours</a:t>
            </a:r>
            <a:r>
              <a:rPr lang="en-US" dirty="0"/>
              <a:t>, identify </a:t>
            </a:r>
            <a:r>
              <a:rPr lang="en-US" b="1" dirty="0"/>
              <a:t>2/3 </a:t>
            </a:r>
            <a:r>
              <a:rPr lang="en-US" dirty="0"/>
              <a:t>specific </a:t>
            </a:r>
            <a:r>
              <a:rPr lang="en-US" b="1" dirty="0"/>
              <a:t>statements</a:t>
            </a:r>
            <a:r>
              <a:rPr lang="en-US" dirty="0"/>
              <a:t> that you may need to </a:t>
            </a:r>
            <a:r>
              <a:rPr lang="en-US" b="1" dirty="0"/>
              <a:t>avoid</a:t>
            </a:r>
            <a:r>
              <a:rPr lang="en-US" dirty="0"/>
              <a:t> in order </a:t>
            </a:r>
          </a:p>
          <a:p>
            <a:r>
              <a:rPr lang="en-US" dirty="0"/>
              <a:t>to communicate effectively with people of that </a:t>
            </a:r>
            <a:r>
              <a:rPr lang="en-US" dirty="0" err="1"/>
              <a:t>colour</a:t>
            </a:r>
            <a:r>
              <a:rPr lang="en-US" dirty="0"/>
              <a:t> preference. 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74CB2-9B91-30A7-A9BB-623E0F7D4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44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E254B-70A7-B310-341C-65F32AAC2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E79D8-C165-B61F-D066-13AB43A39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44307-AAB0-2FD5-7E45-92EC8E8A0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C-me has a broad and rich pool of experience in different sectors including: (suggest highlighting </a:t>
            </a:r>
          </a:p>
          <a:p>
            <a:r>
              <a:rPr lang="en-US" dirty="0"/>
              <a:t>those most relevant to your clients)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Health &amp; Fitness</a:t>
            </a:r>
          </a:p>
          <a:p>
            <a:r>
              <a:rPr lang="en-US" dirty="0" err="1"/>
              <a:t>Defence</a:t>
            </a:r>
            <a:endParaRPr lang="en-US" dirty="0"/>
          </a:p>
          <a:p>
            <a:r>
              <a:rPr lang="en-US" dirty="0"/>
              <a:t>Entertainment </a:t>
            </a:r>
          </a:p>
          <a:p>
            <a:r>
              <a:rPr lang="en-US" dirty="0"/>
              <a:t>Not-for-profit and FTSE 500 companies</a:t>
            </a:r>
          </a:p>
          <a:p>
            <a:r>
              <a:rPr lang="en-US" dirty="0"/>
              <a:t>Local schools and individuals.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EB145-5DDF-B38B-BAF2-1A68B044F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7909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Refer to Accreditation Manual (Chapter 5) for ideas of alternative exercises.</a:t>
            </a:r>
          </a:p>
          <a:p>
            <a:endParaRPr lang="en-US" dirty="0"/>
          </a:p>
          <a:p>
            <a:r>
              <a:rPr lang="en-US" dirty="0"/>
              <a:t>An exercise in </a:t>
            </a:r>
            <a:r>
              <a:rPr lang="en-US" b="1" dirty="0"/>
              <a:t>flexing and adapting </a:t>
            </a:r>
            <a:r>
              <a:rPr lang="en-US" dirty="0"/>
              <a:t>our </a:t>
            </a:r>
            <a:r>
              <a:rPr lang="en-US" dirty="0" err="1"/>
              <a:t>colour</a:t>
            </a:r>
            <a:r>
              <a:rPr lang="en-US" dirty="0"/>
              <a:t> energies.</a:t>
            </a:r>
          </a:p>
          <a:p>
            <a:endParaRPr lang="en-US" dirty="0"/>
          </a:p>
          <a:p>
            <a:r>
              <a:rPr lang="en-US" dirty="0"/>
              <a:t>Needed in our everyday interactions.</a:t>
            </a:r>
          </a:p>
          <a:p>
            <a:r>
              <a:rPr lang="en-US" dirty="0"/>
              <a:t>We’re constantly trying to adapt to the needs of those around us to influence and get the job done.</a:t>
            </a:r>
          </a:p>
          <a:p>
            <a:r>
              <a:rPr lang="en-US" dirty="0"/>
              <a:t>We can always get better.</a:t>
            </a:r>
          </a:p>
          <a:p>
            <a:endParaRPr lang="en-US" dirty="0"/>
          </a:p>
          <a:p>
            <a:r>
              <a:rPr lang="en-US" dirty="0"/>
              <a:t>In this exercise you’re asking people to </a:t>
            </a:r>
            <a:r>
              <a:rPr lang="en-US" b="1" dirty="0"/>
              <a:t>flex</a:t>
            </a:r>
            <a:r>
              <a:rPr lang="en-US" dirty="0"/>
              <a:t> to their </a:t>
            </a:r>
            <a:r>
              <a:rPr lang="en-US" b="1" dirty="0"/>
              <a:t>lowest </a:t>
            </a:r>
            <a:r>
              <a:rPr lang="en-US" b="1" dirty="0" err="1"/>
              <a:t>colour</a:t>
            </a:r>
            <a:r>
              <a:rPr lang="en-US" b="1" dirty="0"/>
              <a:t> </a:t>
            </a:r>
            <a:r>
              <a:rPr lang="en-US" dirty="0"/>
              <a:t>preference.</a:t>
            </a:r>
          </a:p>
          <a:p>
            <a:pPr lvl="0"/>
            <a:endParaRPr lang="en-US" b="1" dirty="0"/>
          </a:p>
          <a:p>
            <a:r>
              <a:rPr lang="en-US" dirty="0"/>
              <a:t>Provide demonstration.</a:t>
            </a:r>
          </a:p>
          <a:p>
            <a:endParaRPr lang="en-US" dirty="0"/>
          </a:p>
          <a:p>
            <a:r>
              <a:rPr lang="en-US" b="1" dirty="0"/>
              <a:t>Action: </a:t>
            </a:r>
            <a:r>
              <a:rPr lang="en-US" dirty="0"/>
              <a:t>in the chat box can you guess the </a:t>
            </a:r>
            <a:r>
              <a:rPr lang="en-US" dirty="0" err="1"/>
              <a:t>colour</a:t>
            </a:r>
            <a:r>
              <a:rPr lang="en-US" dirty="0"/>
              <a:t> I’m trying to flex to?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Role play: live or in BORs (if remote workshop).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dirty="0"/>
              <a:t>Action: </a:t>
            </a:r>
          </a:p>
          <a:p>
            <a:r>
              <a:rPr lang="en-US" dirty="0"/>
              <a:t>You have 5mins (2 mins each, followed by feedback for each other).</a:t>
            </a:r>
          </a:p>
          <a:p>
            <a:r>
              <a:rPr lang="en-US" dirty="0"/>
              <a:t>              </a:t>
            </a:r>
          </a:p>
          <a:p>
            <a:r>
              <a:rPr lang="en-US" b="1" dirty="0"/>
              <a:t>Reflection  </a:t>
            </a:r>
            <a:r>
              <a:rPr lang="en-US" dirty="0"/>
              <a:t>        </a:t>
            </a:r>
          </a:p>
          <a:p>
            <a:r>
              <a:rPr lang="en-US" dirty="0"/>
              <a:t>What did you learn? How easy/hard did you find it to flex?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102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06A6C-0A0E-B777-71D8-D33E38813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FE986-04AD-97B0-D9F0-744475C6D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B8DAA-507A-0CEB-9658-708B34CB8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Committing to actions </a:t>
            </a:r>
            <a:r>
              <a:rPr lang="en-GB" dirty="0"/>
              <a:t>to put into practice what we’ve covered over these sessions helps </a:t>
            </a:r>
          </a:p>
          <a:p>
            <a:r>
              <a:rPr lang="en-GB" dirty="0"/>
              <a:t>to increase the impact of what you’ve learned.</a:t>
            </a:r>
          </a:p>
          <a:p>
            <a:endParaRPr lang="en-GB" dirty="0"/>
          </a:p>
          <a:p>
            <a:r>
              <a:rPr lang="en-GB" dirty="0"/>
              <a:t>We’ve mapped action planning around our wheel, illustrating how different elements look </a:t>
            </a:r>
          </a:p>
          <a:p>
            <a:r>
              <a:rPr lang="en-GB" dirty="0"/>
              <a:t>through different colour lenses.</a:t>
            </a:r>
          </a:p>
          <a:p>
            <a:r>
              <a:rPr lang="en-GB" dirty="0"/>
              <a:t>We all draw on all 4 colour energies in our daily lives, regardless of go to preferences, it’s just </a:t>
            </a:r>
          </a:p>
          <a:p>
            <a:r>
              <a:rPr lang="en-GB" dirty="0"/>
              <a:t>that some we may have to be more intentional about than others … </a:t>
            </a:r>
            <a:endParaRPr lang="en-GB" dirty="0">
              <a:cs typeface="Calibri"/>
            </a:endParaRPr>
          </a:p>
          <a:p>
            <a:r>
              <a:rPr lang="en-GB" b="1" dirty="0"/>
              <a:t>Red </a:t>
            </a:r>
            <a:r>
              <a:rPr lang="en-GB" dirty="0"/>
              <a:t>– what </a:t>
            </a:r>
            <a:r>
              <a:rPr lang="en-GB" b="1" dirty="0"/>
              <a:t>personal goals </a:t>
            </a:r>
            <a:r>
              <a:rPr lang="en-GB" dirty="0"/>
              <a:t>are you going to set?</a:t>
            </a:r>
            <a:endParaRPr lang="en-GB" dirty="0">
              <a:cs typeface="Calibri"/>
            </a:endParaRPr>
          </a:p>
          <a:p>
            <a:r>
              <a:rPr lang="en-GB" b="1" dirty="0"/>
              <a:t>Yellow</a:t>
            </a:r>
            <a:r>
              <a:rPr lang="en-GB" dirty="0"/>
              <a:t> – what </a:t>
            </a:r>
            <a:r>
              <a:rPr lang="en-GB" b="1" dirty="0"/>
              <a:t>innovative applications </a:t>
            </a:r>
            <a:r>
              <a:rPr lang="en-GB" dirty="0"/>
              <a:t>can you think of?</a:t>
            </a:r>
            <a:endParaRPr lang="en-GB" dirty="0">
              <a:cs typeface="Calibri"/>
            </a:endParaRPr>
          </a:p>
          <a:p>
            <a:r>
              <a:rPr lang="en-GB" b="1" dirty="0"/>
              <a:t>Green</a:t>
            </a:r>
            <a:r>
              <a:rPr lang="en-GB" dirty="0"/>
              <a:t> – what </a:t>
            </a:r>
            <a:r>
              <a:rPr lang="en-GB" b="1" dirty="0"/>
              <a:t>impact </a:t>
            </a:r>
            <a:r>
              <a:rPr lang="en-GB" dirty="0"/>
              <a:t>might this have on </a:t>
            </a:r>
            <a:r>
              <a:rPr lang="en-GB" b="1" dirty="0"/>
              <a:t>others</a:t>
            </a:r>
            <a:r>
              <a:rPr lang="en-GB" dirty="0"/>
              <a:t> – how can I leverage what I’ve learned to impact </a:t>
            </a:r>
          </a:p>
          <a:p>
            <a:r>
              <a:rPr lang="en-GB" dirty="0"/>
              <a:t>my team?</a:t>
            </a:r>
            <a:endParaRPr lang="en-GB" dirty="0">
              <a:cs typeface="Calibri"/>
            </a:endParaRPr>
          </a:p>
          <a:p>
            <a:r>
              <a:rPr lang="en-GB" b="1" dirty="0"/>
              <a:t>Blue</a:t>
            </a:r>
            <a:r>
              <a:rPr lang="en-GB" dirty="0"/>
              <a:t> – what </a:t>
            </a:r>
            <a:r>
              <a:rPr lang="en-GB" b="1" dirty="0"/>
              <a:t>theory</a:t>
            </a:r>
            <a:r>
              <a:rPr lang="en-GB" dirty="0"/>
              <a:t> and </a:t>
            </a:r>
            <a:r>
              <a:rPr lang="en-GB" b="1" dirty="0"/>
              <a:t>knowledge</a:t>
            </a:r>
            <a:r>
              <a:rPr lang="en-GB" dirty="0"/>
              <a:t> do I want to remember from this session?</a:t>
            </a:r>
          </a:p>
          <a:p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STOP/START/CONTINUE</a:t>
            </a:r>
            <a:r>
              <a:rPr lang="en-GB" dirty="0"/>
              <a:t>: a helpful structure for reflection.  What will you Start doing?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Stop doing?  Continue doing?</a:t>
            </a:r>
          </a:p>
          <a:p>
            <a:endParaRPr lang="en-GB" dirty="0"/>
          </a:p>
          <a:p>
            <a:r>
              <a:rPr lang="en-GB" b="1" dirty="0"/>
              <a:t>Action</a:t>
            </a:r>
            <a:r>
              <a:rPr lang="en-GB" dirty="0"/>
              <a:t>: take 5mins now to complete this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Action</a:t>
            </a:r>
            <a:r>
              <a:rPr lang="en-GB" dirty="0"/>
              <a:t>:  I’d like you all to enter in the chat box one key action point you’ve included in your plan …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Further comments you might want to make:</a:t>
            </a:r>
            <a:endParaRPr lang="en-GB" b="1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You or your client may want to include this in a personal development plan.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Personal commitments</a:t>
            </a:r>
            <a:r>
              <a:rPr lang="en-GB" dirty="0"/>
              <a:t>: goal orientation and ambition.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Innovative application</a:t>
            </a:r>
            <a:r>
              <a:rPr lang="en-GB" dirty="0"/>
              <a:t>: creative ideas around how you can apply what you’ve learned – at home, in meetings, </a:t>
            </a:r>
          </a:p>
          <a:p>
            <a:r>
              <a:rPr lang="en-GB" dirty="0"/>
              <a:t>new ways to share or communicate insights, new ways to use your personalised C.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Impact on others</a:t>
            </a:r>
            <a:r>
              <a:rPr lang="en-GB" dirty="0"/>
              <a:t>: how can I leverage what I know to impact the teams I am a part of – share profiles and insights, </a:t>
            </a:r>
          </a:p>
          <a:p>
            <a:r>
              <a:rPr lang="en-GB" dirty="0"/>
              <a:t>use to coach or line manage, use the team wheel for team meetings to create awareness of potential dynamics </a:t>
            </a:r>
          </a:p>
          <a:p>
            <a:r>
              <a:rPr lang="en-GB" dirty="0"/>
              <a:t>and styles, enhancing comms and inclusivity.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b="1" dirty="0"/>
              <a:t>Theory and knowledge</a:t>
            </a:r>
            <a:r>
              <a:rPr lang="en-GB" dirty="0"/>
              <a:t>: key takeaways from the sessions – we’re all different and unique? how to spot bad day</a:t>
            </a:r>
          </a:p>
          <a:p>
            <a:r>
              <a:rPr lang="en-GB" dirty="0"/>
              <a:t>behaviours? 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C4A99-9E50-744B-D28D-13A72CA25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48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E7B10-D355-C21B-9933-41806CC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39E4F-4CAA-CBE4-3DF2-8D9E15A9A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BF947-9359-78CF-4EA8-A696BCCE3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Opportunity for </a:t>
            </a:r>
            <a:r>
              <a:rPr lang="en-GB" b="1" dirty="0"/>
              <a:t>TEAM Reflection </a:t>
            </a:r>
            <a:r>
              <a:rPr lang="en-GB" dirty="0"/>
              <a:t>– vital to help </a:t>
            </a:r>
            <a:r>
              <a:rPr lang="en-GB" b="1" dirty="0"/>
              <a:t>embed the learning </a:t>
            </a:r>
            <a:r>
              <a:rPr lang="en-GB" dirty="0"/>
              <a:t>from this workshop in a collective way.</a:t>
            </a:r>
          </a:p>
          <a:p>
            <a:endParaRPr lang="en-GB" dirty="0"/>
          </a:p>
          <a:p>
            <a:r>
              <a:rPr lang="en-GB" dirty="0"/>
              <a:t>Encouragement to reflect on team group behaviours through the lens of all 4 colours (whilst we have a behavioural preference, </a:t>
            </a:r>
          </a:p>
          <a:p>
            <a:r>
              <a:rPr lang="en-GB" dirty="0"/>
              <a:t>we are all a blend of all 4 colours).</a:t>
            </a:r>
          </a:p>
          <a:p>
            <a:endParaRPr lang="en-GB" dirty="0"/>
          </a:p>
          <a:p>
            <a:r>
              <a:rPr lang="en-GB" b="1" dirty="0"/>
              <a:t>STOP/START/CONTINUE</a:t>
            </a:r>
            <a:r>
              <a:rPr lang="en-GB" dirty="0"/>
              <a:t>: a helpful structure for reflection.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D9527-8B92-A267-D3E5-018E0BC3C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4562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5863-904E-426A-4548-12AD0106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60C12-2412-F267-23D1-320D12408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FED78-AD00-E710-4B63-F06F2D39E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Opportunity to thank everyone.</a:t>
            </a:r>
          </a:p>
          <a:p>
            <a:pPr lvl="0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INSERT YOUR OWN LINKS HERE ON THIS SLIDE.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5C9A2-C911-4567-D8A3-E925C21E5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247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71FAF-08D8-0948-F888-04651D887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40D2FE-9CAE-1506-16FE-22ACFF9FB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5E03A9-7CA0-D2F8-333D-4056F3E6DA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We suggest picking out the </a:t>
            </a:r>
            <a:r>
              <a:rPr lang="en-GB" b="1" dirty="0"/>
              <a:t>key features </a:t>
            </a:r>
            <a:r>
              <a:rPr lang="en-GB" dirty="0"/>
              <a:t>that will </a:t>
            </a:r>
            <a:r>
              <a:rPr lang="en-GB" b="1" dirty="0"/>
              <a:t>resonate</a:t>
            </a:r>
            <a:r>
              <a:rPr lang="en-GB" dirty="0"/>
              <a:t> with your clients.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23ADF-EA88-5C99-62E3-A2BB8C573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these aims are appropriate for your clients and tailor if necessary.</a:t>
            </a:r>
          </a:p>
          <a:p>
            <a:endParaRPr lang="en-US" dirty="0"/>
          </a:p>
          <a:p>
            <a:r>
              <a:rPr lang="en-US" dirty="0"/>
              <a:t>Give space for participants to share their session aims in the chat.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694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B820E-407B-C157-03E6-660245F82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38030-465E-772B-1244-F2B38167E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78BAD8-2585-9C75-550F-C6AFDFB8B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Remember to amend this slide if you adapt the session content.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4B7E9-1FB1-1F75-8850-4D441CD1B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547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FF1F7-8D6A-5C30-F537-56BA291B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839E7D-1C29-D026-6C70-28D455FCC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7BDEF-0EB5-6710-EF81-05658FD0E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Let’s start by looking at the C-me colour wheel - the heart of </a:t>
            </a:r>
          </a:p>
          <a:p>
            <a:r>
              <a:rPr lang="en-GB" dirty="0"/>
              <a:t>our approach to behavioural preference + how we represent them at C-me.</a:t>
            </a:r>
          </a:p>
          <a:p>
            <a:endParaRPr lang="en-US" i="0" dirty="0"/>
          </a:p>
          <a:p>
            <a:pPr marL="171450" indent="-171450">
              <a:buFont typeface="Arial"/>
              <a:buChar char="•"/>
            </a:pPr>
            <a:r>
              <a:rPr lang="en-GB" b="1" dirty="0"/>
              <a:t>It’s a blended colour wheel </a:t>
            </a:r>
            <a:r>
              <a:rPr lang="en-GB" dirty="0"/>
              <a:t>–  and this is important because it reflects that we </a:t>
            </a:r>
            <a:r>
              <a:rPr lang="en-GB" b="1" dirty="0"/>
              <a:t>flex our behaviours</a:t>
            </a:r>
            <a:r>
              <a:rPr lang="en-GB" dirty="0"/>
              <a:t> to move </a:t>
            </a:r>
          </a:p>
          <a:p>
            <a:pPr marL="0" indent="0">
              <a:buFont typeface="Arial"/>
              <a:buNone/>
            </a:pPr>
            <a:r>
              <a:rPr lang="en-GB" dirty="0"/>
              <a:t>around the wheel – the key here is that you can move, you're not stuck, there is room to develop and grow. Colours </a:t>
            </a:r>
          </a:p>
          <a:p>
            <a:pPr marL="0" indent="0">
              <a:buFont typeface="Arial"/>
              <a:buNone/>
            </a:pPr>
            <a:r>
              <a:rPr lang="en-GB" dirty="0"/>
              <a:t>blend, numbers and labels don’t.</a:t>
            </a:r>
            <a:endParaRPr lang="en-GB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/>
              <a:t>This is a </a:t>
            </a:r>
            <a:r>
              <a:rPr lang="en-GB" b="1" dirty="0"/>
              <a:t>non-binary/non-dualistic approach </a:t>
            </a:r>
            <a:r>
              <a:rPr lang="en-GB" b="0" dirty="0"/>
              <a:t>– not boxing you in but giving you a common language to understand </a:t>
            </a:r>
          </a:p>
          <a:p>
            <a:pPr marL="0" indent="0">
              <a:buFont typeface="Arial"/>
              <a:buNone/>
            </a:pPr>
            <a:r>
              <a:rPr lang="en-GB" b="0" dirty="0"/>
              <a:t>preference diversity and improve communication.</a:t>
            </a:r>
            <a:endParaRPr lang="en-GB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/>
              <a:t>We’ve </a:t>
            </a:r>
            <a:r>
              <a:rPr lang="en-GB" b="1" dirty="0"/>
              <a:t>grouped similar behaviours by colour</a:t>
            </a:r>
            <a:r>
              <a:rPr lang="en-GB" dirty="0"/>
              <a:t> and mapped them onto the wheel for learning purposes – we’ll unpack </a:t>
            </a:r>
          </a:p>
          <a:p>
            <a:pPr marL="0" indent="0">
              <a:buFont typeface="Arial"/>
              <a:buNone/>
            </a:pPr>
            <a:r>
              <a:rPr lang="en-GB" dirty="0"/>
              <a:t>this further as we go on.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BB4E3-DDE2-8808-D36C-593596BEB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77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8B10A-C2FC-432A-B617-F67E26567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3262A-BDBD-46B3-A7D6-BB4FB82F6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25CCA-CD94-477B-816C-8038EDD95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FF0A-EFD4-458D-8A16-F593D386B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CA833-D884-4C09-A2B9-58386473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1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B6B5-D8F9-4F25-80AC-7E9444B1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7881A-3845-4CC8-A0B8-AC4CBECC7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240C-62AC-417E-BDDC-DF90FDAB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388A3-D26F-4C0D-9F47-F6865EB1B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31EA2-4841-4131-A10B-D43D342F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773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7ED3B-DE81-4F6E-B4D7-947A568D7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20DF0-DA33-4252-9BFE-4F38F1AB7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B4D4B-66CD-46D3-B9D9-90AACB21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A665C-8694-4B62-A184-30FB71AC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14BC-A478-46A1-9D9E-0511C2AC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66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36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1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91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11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0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9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764C-B7CB-42C5-BD10-2BDCF07CD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21AB8-2522-4234-8776-AFDF71ECC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18DC5-9C66-48BF-AED8-77FC4338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7249F-FBD9-420A-8DEB-D5152A46B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63178-60E4-4B10-B2EA-AA46E648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6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4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0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5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892968" y="178593"/>
            <a:ext cx="10406064" cy="1518048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5600" b="0" cap="none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3169" y="6536531"/>
            <a:ext cx="319313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8236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6663-E580-4D55-A371-8DE323F74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C918A-4A22-48D9-A5D1-EB33613F4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13F2B-B291-4A80-BF9B-2C115EB9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9DB7-78B5-4F1A-9943-A59D4BE2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390D1-07DB-43E2-9AE5-A0F345E7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7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D11F-FF32-4D39-B2BB-69617F53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04B45-CAC5-4FBE-A501-DBAB9EE44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081C3-1134-4B83-83AE-A325EF2C0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5E7F2-DB00-4B32-92F5-6DE4EA6C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4AE6C-435A-4E8E-80CC-86E40CA1E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87F54-144C-4ABB-934C-070947B2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12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37CBB-BF98-4EEE-84C4-52993D06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88615-C51A-44F5-AA99-03DBC1C0D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AADA8-EE67-4FFA-9EA0-7F435EC73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242290-BCE2-4662-A1A6-27F3CBA95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04989A-DD14-429E-A3FC-DCCBEDAF0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18F3C-E216-4C3C-970A-01430016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E42A2-EAE2-44B7-9281-2FBBAC30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C7256-A08C-49C4-AF09-CDFAB36F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5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6481C-48F0-40B3-B467-FCE12CEF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B2C056-9CE6-42AC-90FF-4BD477D1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31578-E6D3-4EB9-B716-9BBC9660C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3BB67-5839-4E03-A547-E5690BCD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3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3A1DD1-5602-4950-B492-E1721DCA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28B75-0355-4320-8741-0FDECAFB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3AD1-2476-4362-ABBB-C91C6AF0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68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665C1-51E2-44EC-9506-7DD0096F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E8A63-8434-43A2-AFA2-583A28F9C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DE44B-05C6-4455-9373-E69DBA921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0CCA0-48F0-4979-A5AC-4E3D0214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FB774-F9D0-444A-9E33-F126CD78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5D902-A026-498F-8FC9-B8E6E45B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5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E496-44CA-43F8-A2B1-41C075ED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3CAFE-1842-4A81-9990-E618638F3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0D069-801D-442C-BAEC-150EE7F9B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60E61-91EC-4688-8678-FF8F4A83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5D6C7-0B4C-4B0F-AD19-D656F51D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D8BEB-8FA0-4EE7-AC59-8EADE2A9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76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A24D4-959F-4DA4-AB71-B016C7EC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5DF62-DFB1-4212-BF4D-FF8493D8B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BC7E5-4E26-4441-A0AA-0E8A968A0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D62BC-2C6D-4541-AA4C-A0B1C09BA4BA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30525-6FDD-41FA-B21E-8BBF00E01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E483-51C4-4617-B6A7-EB989ABAD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8CCBA-BA94-4F9B-BE56-6F0540D88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svg"/><Relationship Id="rId4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2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4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5" Type="http://schemas.openxmlformats.org/officeDocument/2006/relationships/image" Target="../media/image7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8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sv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4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sv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2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svg"/><Relationship Id="rId5" Type="http://schemas.openxmlformats.org/officeDocument/2006/relationships/image" Target="../media/image101.svg"/><Relationship Id="rId4" Type="http://schemas.openxmlformats.org/officeDocument/2006/relationships/image" Target="../media/image10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23FFED-6210-7543-9B9C-63892E9D1470}"/>
              </a:ext>
            </a:extLst>
          </p:cNvPr>
          <p:cNvSpPr txBox="1"/>
          <p:nvPr/>
        </p:nvSpPr>
        <p:spPr>
          <a:xfrm>
            <a:off x="892168" y="559695"/>
            <a:ext cx="10607757" cy="19543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Preparing for your C-me session</a:t>
            </a:r>
            <a:endParaRPr lang="en-US" sz="4000" u="sng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pPr algn="ctr"/>
            <a:endParaRPr lang="en-US" sz="900" b="1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Note.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Certain slides can be hidden (right click ‘Hide Slide’) depending on session needs. Certain slides will need editing for each session (see below)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8D70DC89-6118-2811-B905-3E9107C9AEAC}"/>
              </a:ext>
            </a:extLst>
          </p:cNvPr>
          <p:cNvSpPr txBox="1"/>
          <p:nvPr/>
        </p:nvSpPr>
        <p:spPr>
          <a:xfrm>
            <a:off x="937350" y="2661852"/>
            <a:ext cx="10317300" cy="2834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Checklist</a:t>
            </a:r>
            <a:r>
              <a:rPr lang="en-GB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profile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is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u="sng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Welcome Slide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: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Option to add Client’s/Team's logo/brand to Slide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Aims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Slide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7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(Remember to adjust if slide deck is modified in anyway) </a:t>
            </a:r>
          </a:p>
        </p:txBody>
      </p:sp>
    </p:spTree>
    <p:extLst>
      <p:ext uri="{BB962C8B-B14F-4D97-AF65-F5344CB8AC3E}">
        <p14:creationId xmlns:p14="http://schemas.microsoft.com/office/powerpoint/2010/main" val="2205238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ABE27-BFBF-CB42-0D54-2927B217C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4FD85E-01B9-22A4-2E03-6EC9657CEE6B}"/>
              </a:ext>
            </a:extLst>
          </p:cNvPr>
          <p:cNvSpPr/>
          <p:nvPr/>
        </p:nvSpPr>
        <p:spPr>
          <a:xfrm>
            <a:off x="0" y="-21143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A6E71647-A268-51A0-3367-6AAF6F671FD7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CD2C17EA-0560-A51B-D5B2-1AC731797767}"/>
              </a:ext>
            </a:extLst>
          </p:cNvPr>
          <p:cNvSpPr/>
          <p:nvPr/>
        </p:nvSpPr>
        <p:spPr>
          <a:xfrm>
            <a:off x="11745900" y="529128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307B9210-CF62-AED8-09E3-8C58407AE361}"/>
              </a:ext>
            </a:extLst>
          </p:cNvPr>
          <p:cNvSpPr/>
          <p:nvPr/>
        </p:nvSpPr>
        <p:spPr>
          <a:xfrm>
            <a:off x="-340076" y="1020539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FE9612E3-FD3A-155D-81D6-627BBEA716C6}"/>
              </a:ext>
            </a:extLst>
          </p:cNvPr>
          <p:cNvSpPr/>
          <p:nvPr/>
        </p:nvSpPr>
        <p:spPr>
          <a:xfrm>
            <a:off x="2759961" y="64225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0A577777-3048-DFF1-7A0C-E1D2EEA3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672BD0-2E39-1245-6B97-03273C5136E4}"/>
              </a:ext>
            </a:extLst>
          </p:cNvPr>
          <p:cNvSpPr/>
          <p:nvPr/>
        </p:nvSpPr>
        <p:spPr>
          <a:xfrm>
            <a:off x="3702911" y="1258424"/>
            <a:ext cx="5076374" cy="5036809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8265B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F858CC-9FA3-F499-2B75-CDEE54BC6C03}"/>
              </a:ext>
            </a:extLst>
          </p:cNvPr>
          <p:cNvSpPr/>
          <p:nvPr/>
        </p:nvSpPr>
        <p:spPr>
          <a:xfrm>
            <a:off x="5002692" y="2569910"/>
            <a:ext cx="2476811" cy="2413836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8265B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CC309B-823A-CDD5-B205-9C20BE869795}"/>
              </a:ext>
            </a:extLst>
          </p:cNvPr>
          <p:cNvGrpSpPr/>
          <p:nvPr/>
        </p:nvGrpSpPr>
        <p:grpSpPr>
          <a:xfrm>
            <a:off x="7194833" y="1395766"/>
            <a:ext cx="3290809" cy="1031615"/>
            <a:chOff x="7194833" y="1395766"/>
            <a:chExt cx="3290809" cy="1031615"/>
          </a:xfrm>
        </p:grpSpPr>
        <p:pic>
          <p:nvPicPr>
            <p:cNvPr id="4" name="Picture 3" descr="Logo, icon&#10;&#10;Description automatically generated with medium confidence">
              <a:extLst>
                <a:ext uri="{FF2B5EF4-FFF2-40B4-BE49-F238E27FC236}">
                  <a16:creationId xmlns:a16="http://schemas.microsoft.com/office/drawing/2014/main" id="{55179AD5-2F37-00EC-BE76-23AEE59F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7527" y="1395766"/>
              <a:ext cx="1298115" cy="1031615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77C5C5B-C22B-5554-C7EC-F5665F945A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4833" y="1896282"/>
              <a:ext cx="1861084" cy="30584"/>
            </a:xfrm>
            <a:prstGeom prst="straightConnector1">
              <a:avLst/>
            </a:prstGeom>
            <a:ln w="57150">
              <a:solidFill>
                <a:srgbClr val="18AAE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3042C1-AE8A-C087-1D87-123FAD05F151}"/>
              </a:ext>
            </a:extLst>
          </p:cNvPr>
          <p:cNvCxnSpPr/>
          <p:nvPr/>
        </p:nvCxnSpPr>
        <p:spPr>
          <a:xfrm flipH="1" flipV="1">
            <a:off x="6241097" y="826264"/>
            <a:ext cx="1156" cy="742391"/>
          </a:xfrm>
          <a:prstGeom prst="straightConnector1">
            <a:avLst/>
          </a:prstGeom>
          <a:ln w="57150">
            <a:solidFill>
              <a:srgbClr val="18AA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169258-7968-3236-3898-75C4A55B40E9}"/>
              </a:ext>
            </a:extLst>
          </p:cNvPr>
          <p:cNvCxnSpPr>
            <a:cxnSpLocks/>
          </p:cNvCxnSpPr>
          <p:nvPr/>
        </p:nvCxnSpPr>
        <p:spPr>
          <a:xfrm flipV="1">
            <a:off x="6241097" y="2164843"/>
            <a:ext cx="0" cy="1184832"/>
          </a:xfrm>
          <a:prstGeom prst="straightConnector1">
            <a:avLst/>
          </a:prstGeom>
          <a:ln w="57150">
            <a:solidFill>
              <a:srgbClr val="18AA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E7CD8B-4C92-1AF4-7489-C225CE6DF85D}"/>
              </a:ext>
            </a:extLst>
          </p:cNvPr>
          <p:cNvSpPr txBox="1"/>
          <p:nvPr/>
        </p:nvSpPr>
        <p:spPr>
          <a:xfrm>
            <a:off x="5229244" y="3358742"/>
            <a:ext cx="211455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8265B"/>
                </a:solidFill>
                <a:effectLst/>
                <a:uLnTx/>
                <a:uFillTx/>
                <a:latin typeface="Poppins ExtraBold" panose="00000900000000000000" pitchFamily="2" charset="0"/>
                <a:cs typeface="Poppins ExtraBold" panose="00000900000000000000" pitchFamily="2" charset="0"/>
              </a:rPr>
              <a:t>ersonality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65B"/>
              </a:solidFill>
              <a:effectLst/>
              <a:uLnTx/>
              <a:uFillTx/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8265B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values, beliefs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F811A-459E-B7AD-0FD9-410CE81160F0}"/>
              </a:ext>
            </a:extLst>
          </p:cNvPr>
          <p:cNvSpPr txBox="1"/>
          <p:nvPr/>
        </p:nvSpPr>
        <p:spPr>
          <a:xfrm>
            <a:off x="4962198" y="399008"/>
            <a:ext cx="3052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8265B"/>
                </a:solidFill>
                <a:effectLst/>
                <a:uLnTx/>
                <a:uFillTx/>
                <a:latin typeface="Poppins ExtraBold" panose="00000900000000000000" pitchFamily="2" charset="0"/>
                <a:cs typeface="Poppins ExtraBold" panose="00000900000000000000" pitchFamily="2" charset="0"/>
              </a:rPr>
              <a:t>mpact on others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8265B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7EF050-D994-A696-B4CD-0D63AFFE119D}"/>
              </a:ext>
            </a:extLst>
          </p:cNvPr>
          <p:cNvSpPr txBox="1"/>
          <p:nvPr/>
        </p:nvSpPr>
        <p:spPr>
          <a:xfrm>
            <a:off x="5202872" y="1696034"/>
            <a:ext cx="207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8265B"/>
                </a:solidFill>
                <a:effectLst/>
                <a:uLnTx/>
                <a:uFillTx/>
                <a:latin typeface="Poppins ExtraBold" panose="00000900000000000000" pitchFamily="2" charset="0"/>
                <a:cs typeface="Poppins ExtraBold" panose="00000900000000000000" pitchFamily="2" charset="0"/>
              </a:rPr>
              <a:t>ehaviours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8265B"/>
              </a:solidFill>
              <a:effectLst/>
              <a:uLnTx/>
              <a:uFillTx/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AAD01-D67C-93F5-E694-A9C22F886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3956A141-E73A-A16A-25BD-62293425FCE4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285A1D68-A402-DBF4-AF0D-A30917D74B25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25067E3A-B970-1CB2-6E72-F244E516C974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1F4DC0D3-BF50-1411-E071-CE2756AC969D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0F7D9ABE-8E56-11D0-FFD5-3BFF7A0A6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A1A178-20CE-FAF7-63EB-FB81ABFCA775}"/>
              </a:ext>
            </a:extLst>
          </p:cNvPr>
          <p:cNvSpPr txBox="1"/>
          <p:nvPr/>
        </p:nvSpPr>
        <p:spPr>
          <a:xfrm>
            <a:off x="843175" y="963508"/>
            <a:ext cx="573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virtual card game</a:t>
            </a:r>
            <a:endParaRPr lang="en-US" sz="36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70756B1-B86D-0349-1659-2F6B7C44564E}"/>
              </a:ext>
            </a:extLst>
          </p:cNvPr>
          <p:cNvSpPr txBox="1"/>
          <p:nvPr/>
        </p:nvSpPr>
        <p:spPr>
          <a:xfrm>
            <a:off x="924063" y="2453620"/>
            <a:ext cx="4076329" cy="191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12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sz="30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purpose of this game is to introduce you to the language and colours of C-me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D0DD1B-8221-D193-5DA7-BF54C15543F7}"/>
              </a:ext>
            </a:extLst>
          </p:cNvPr>
          <p:cNvGrpSpPr/>
          <p:nvPr/>
        </p:nvGrpSpPr>
        <p:grpSpPr>
          <a:xfrm>
            <a:off x="8696020" y="1977237"/>
            <a:ext cx="1740801" cy="2281839"/>
            <a:chOff x="701040" y="477520"/>
            <a:chExt cx="1981200" cy="2646680"/>
          </a:xfrm>
          <a:solidFill>
            <a:schemeClr val="bg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98E8AE-26BF-502A-30F2-26831D2D6CC7}"/>
                </a:ext>
              </a:extLst>
            </p:cNvPr>
            <p:cNvSpPr/>
            <p:nvPr/>
          </p:nvSpPr>
          <p:spPr>
            <a:xfrm>
              <a:off x="701040" y="477520"/>
              <a:ext cx="1981200" cy="2646680"/>
            </a:xfrm>
            <a:prstGeom prst="roundRect">
              <a:avLst/>
            </a:prstGeom>
            <a:grp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84F1F0-CA7D-7800-9028-6ABF49868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8122" y="660400"/>
              <a:ext cx="1638475" cy="2280352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BFF05B-E43C-270E-A2BB-A98096717DAB}"/>
              </a:ext>
            </a:extLst>
          </p:cNvPr>
          <p:cNvGrpSpPr/>
          <p:nvPr/>
        </p:nvGrpSpPr>
        <p:grpSpPr>
          <a:xfrm>
            <a:off x="6715159" y="1976991"/>
            <a:ext cx="1740801" cy="2281839"/>
            <a:chOff x="2908884" y="1525024"/>
            <a:chExt cx="1981200" cy="26466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6B5D765-7527-4F81-8196-B8324DA20EE7}"/>
                </a:ext>
              </a:extLst>
            </p:cNvPr>
            <p:cNvSpPr/>
            <p:nvPr/>
          </p:nvSpPr>
          <p:spPr>
            <a:xfrm>
              <a:off x="2908884" y="1525024"/>
              <a:ext cx="1981200" cy="264668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AE908A-10AA-9549-4A2A-2E93685E4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9432" y="1702552"/>
              <a:ext cx="1642868" cy="225613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34A460-01DC-DA4F-5B90-BBE236CAC5F2}"/>
              </a:ext>
            </a:extLst>
          </p:cNvPr>
          <p:cNvGrpSpPr/>
          <p:nvPr/>
        </p:nvGrpSpPr>
        <p:grpSpPr>
          <a:xfrm>
            <a:off x="9292357" y="3413018"/>
            <a:ext cx="1780099" cy="2281839"/>
            <a:chOff x="2908884" y="1525024"/>
            <a:chExt cx="1981200" cy="264668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B887395-E76F-F87A-38E0-3C55507B5AF4}"/>
                </a:ext>
              </a:extLst>
            </p:cNvPr>
            <p:cNvSpPr/>
            <p:nvPr/>
          </p:nvSpPr>
          <p:spPr>
            <a:xfrm>
              <a:off x="2908884" y="1525024"/>
              <a:ext cx="1981200" cy="264668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FE4E4E3-E3A7-3BBE-B208-A11A9C96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0490" y="1702552"/>
              <a:ext cx="1651810" cy="225613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921675-78D6-4794-3817-D91987B88250}"/>
              </a:ext>
            </a:extLst>
          </p:cNvPr>
          <p:cNvGrpSpPr/>
          <p:nvPr/>
        </p:nvGrpSpPr>
        <p:grpSpPr>
          <a:xfrm>
            <a:off x="7263551" y="3397717"/>
            <a:ext cx="1730637" cy="2281839"/>
            <a:chOff x="5248768" y="1525024"/>
            <a:chExt cx="1981200" cy="264668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2349323-E07C-3B57-4FD0-017F70092333}"/>
                </a:ext>
              </a:extLst>
            </p:cNvPr>
            <p:cNvSpPr/>
            <p:nvPr/>
          </p:nvSpPr>
          <p:spPr>
            <a:xfrm>
              <a:off x="5248768" y="1525024"/>
              <a:ext cx="1981200" cy="264668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FE5FBC-2402-5382-A138-85862BD9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2408" y="1702552"/>
              <a:ext cx="1645826" cy="2254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614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1ED43-5C6D-174F-B452-C72F970E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077A3A0-5A66-3275-1939-7796CACD270C}"/>
              </a:ext>
            </a:extLst>
          </p:cNvPr>
          <p:cNvSpPr/>
          <p:nvPr/>
        </p:nvSpPr>
        <p:spPr>
          <a:xfrm>
            <a:off x="-3248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04586-0ECF-C58E-0597-200D684B57BC}"/>
              </a:ext>
            </a:extLst>
          </p:cNvPr>
          <p:cNvSpPr txBox="1"/>
          <p:nvPr/>
        </p:nvSpPr>
        <p:spPr>
          <a:xfrm>
            <a:off x="588227" y="221998"/>
            <a:ext cx="6406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C-me virtual card game</a:t>
            </a:r>
            <a:endParaRPr lang="en-US" sz="32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D2FED2EF-D88C-3BA8-1C77-82E488372A8E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49D9BBE1-B5A1-F183-F107-40D7C545EFAE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7F430D09-7036-2D43-94FA-D12B830F72BC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F6629D83-591A-2755-AF2B-815303CEB71B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665601D9-A9CF-8091-6B0F-69CC840D0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AF37D49F-2870-E0F4-FF1B-E9618856B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710954"/>
              </p:ext>
            </p:extLst>
          </p:nvPr>
        </p:nvGraphicFramePr>
        <p:xfrm>
          <a:off x="3206496" y="1048513"/>
          <a:ext cx="5103504" cy="509755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1865376">
                  <a:extLst>
                    <a:ext uri="{9D8B030D-6E8A-4147-A177-3AD203B41FA5}">
                      <a16:colId xmlns:a16="http://schemas.microsoft.com/office/drawing/2014/main" val="719161511"/>
                    </a:ext>
                  </a:extLst>
                </a:gridCol>
                <a:gridCol w="1694688">
                  <a:extLst>
                    <a:ext uri="{9D8B030D-6E8A-4147-A177-3AD203B41FA5}">
                      <a16:colId xmlns:a16="http://schemas.microsoft.com/office/drawing/2014/main" val="3812024331"/>
                    </a:ext>
                  </a:extLst>
                </a:gridCol>
                <a:gridCol w="1543440">
                  <a:extLst>
                    <a:ext uri="{9D8B030D-6E8A-4147-A177-3AD203B41FA5}">
                      <a16:colId xmlns:a16="http://schemas.microsoft.com/office/drawing/2014/main" val="691575578"/>
                    </a:ext>
                  </a:extLst>
                </a:gridCol>
              </a:tblGrid>
              <a:tr h="3026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07955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2.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323595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3.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397247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4.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7018122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5.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246775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6.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2749627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7.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86210618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8.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32151753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9.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18338666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10.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102154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11.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2130772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12.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0128336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13.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992615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14.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21749989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15.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22985366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16.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64505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07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DE1FBC-BDB7-0A8D-2F33-9D9D5907B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73B15FE8-65AF-F172-ED8D-77C0621A6A69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926EE01F-B0E5-DA9B-422F-F2C43616C167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EB3B5E48-91D6-1A4D-C57C-A5AFA9C19690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75994668-D370-6591-C86C-44C502ED17D1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EC223194-3CB3-EBB6-ECB9-1336F05EE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179B9C-612C-0ADB-65DC-E38A569F2945}"/>
              </a:ext>
            </a:extLst>
          </p:cNvPr>
          <p:cNvGrpSpPr/>
          <p:nvPr/>
        </p:nvGrpSpPr>
        <p:grpSpPr>
          <a:xfrm>
            <a:off x="1916782" y="664480"/>
            <a:ext cx="8075900" cy="5489039"/>
            <a:chOff x="1916782" y="664480"/>
            <a:chExt cx="8075900" cy="548903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F759333-898B-6CEC-C82B-FFF8BC7274E4}"/>
                </a:ext>
              </a:extLst>
            </p:cNvPr>
            <p:cNvGrpSpPr/>
            <p:nvPr/>
          </p:nvGrpSpPr>
          <p:grpSpPr>
            <a:xfrm>
              <a:off x="1916782" y="676509"/>
              <a:ext cx="1703412" cy="2646263"/>
              <a:chOff x="1916782" y="676509"/>
              <a:chExt cx="1703412" cy="26462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58D422-405C-F8DF-F825-312DB77D8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6782" y="1033812"/>
                <a:ext cx="1703412" cy="228896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D4D89B-5C91-B80C-821C-21D25F068F78}"/>
                  </a:ext>
                </a:extLst>
              </p:cNvPr>
              <p:cNvSpPr txBox="1"/>
              <p:nvPr/>
            </p:nvSpPr>
            <p:spPr>
              <a:xfrm>
                <a:off x="2565243" y="676509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7AB1DFC-BF88-877C-6DF5-1C8263185650}"/>
                </a:ext>
              </a:extLst>
            </p:cNvPr>
            <p:cNvGrpSpPr/>
            <p:nvPr/>
          </p:nvGrpSpPr>
          <p:grpSpPr>
            <a:xfrm>
              <a:off x="4084441" y="664480"/>
              <a:ext cx="1663651" cy="2677588"/>
              <a:chOff x="4084441" y="664480"/>
              <a:chExt cx="1663651" cy="267758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2F182E8-F162-EB74-3772-2676D57AB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4441" y="1033812"/>
                <a:ext cx="1663651" cy="230825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6E5A089-975F-7BD5-A1E7-4943F3E922E8}"/>
                  </a:ext>
                </a:extLst>
              </p:cNvPr>
              <p:cNvSpPr txBox="1"/>
              <p:nvPr/>
            </p:nvSpPr>
            <p:spPr>
              <a:xfrm>
                <a:off x="4685270" y="664480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98F45C-0E1C-F69A-31C0-C9BA8577A62F}"/>
                </a:ext>
              </a:extLst>
            </p:cNvPr>
            <p:cNvGrpSpPr/>
            <p:nvPr/>
          </p:nvGrpSpPr>
          <p:grpSpPr>
            <a:xfrm>
              <a:off x="6212339" y="676509"/>
              <a:ext cx="1655780" cy="2646263"/>
              <a:chOff x="6212339" y="676509"/>
              <a:chExt cx="1655780" cy="264626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D37AB88-CD6A-03A5-6B7D-AE668DB72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2339" y="1028334"/>
                <a:ext cx="1655780" cy="229443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BF0EDB-78BF-A6CC-375F-668AEC529127}"/>
                  </a:ext>
                </a:extLst>
              </p:cNvPr>
              <p:cNvSpPr txBox="1"/>
              <p:nvPr/>
            </p:nvSpPr>
            <p:spPr>
              <a:xfrm>
                <a:off x="6830997" y="676509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3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21FAD1-CA4B-977D-4400-33800DFAC639}"/>
                </a:ext>
              </a:extLst>
            </p:cNvPr>
            <p:cNvGrpSpPr/>
            <p:nvPr/>
          </p:nvGrpSpPr>
          <p:grpSpPr>
            <a:xfrm>
              <a:off x="8329267" y="701664"/>
              <a:ext cx="1663415" cy="2615642"/>
              <a:chOff x="8329267" y="701664"/>
              <a:chExt cx="1663415" cy="261564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6F46304-7804-79CF-E6E2-058B13A71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9267" y="1028334"/>
                <a:ext cx="1663415" cy="228897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4C4E60-5E2D-3FAD-6EA0-6FAB66E39F8C}"/>
                  </a:ext>
                </a:extLst>
              </p:cNvPr>
              <p:cNvSpPr txBox="1"/>
              <p:nvPr/>
            </p:nvSpPr>
            <p:spPr>
              <a:xfrm>
                <a:off x="8951024" y="701664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4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977AF55-7EB7-005C-A5CF-A0D7603AE4B7}"/>
                </a:ext>
              </a:extLst>
            </p:cNvPr>
            <p:cNvGrpSpPr/>
            <p:nvPr/>
          </p:nvGrpSpPr>
          <p:grpSpPr>
            <a:xfrm>
              <a:off x="1936955" y="3513891"/>
              <a:ext cx="1665752" cy="2638039"/>
              <a:chOff x="1936955" y="3513891"/>
              <a:chExt cx="1665752" cy="26380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1773ABF-A824-EC93-8FC6-3E0ADA1C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6955" y="3825539"/>
                <a:ext cx="1665752" cy="232639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B4D292F-FCE4-505C-FC34-C09618B0C2A7}"/>
                  </a:ext>
                </a:extLst>
              </p:cNvPr>
              <p:cNvSpPr txBox="1"/>
              <p:nvPr/>
            </p:nvSpPr>
            <p:spPr>
              <a:xfrm>
                <a:off x="2546554" y="3513891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5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74763D-B75A-5E55-26F4-4C4261530070}"/>
                </a:ext>
              </a:extLst>
            </p:cNvPr>
            <p:cNvGrpSpPr/>
            <p:nvPr/>
          </p:nvGrpSpPr>
          <p:grpSpPr>
            <a:xfrm>
              <a:off x="4099735" y="3474342"/>
              <a:ext cx="1671796" cy="2677587"/>
              <a:chOff x="4099735" y="3474342"/>
              <a:chExt cx="1671796" cy="267758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FFB537D-903B-7CC9-9BC0-9A15C60C9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9735" y="3850249"/>
                <a:ext cx="1671796" cy="230168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1D21187-E56C-6F62-EC8F-E427B0617679}"/>
                  </a:ext>
                </a:extLst>
              </p:cNvPr>
              <p:cNvSpPr txBox="1"/>
              <p:nvPr/>
            </p:nvSpPr>
            <p:spPr>
              <a:xfrm>
                <a:off x="4723248" y="3474342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6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AF9C27-145A-ECBA-C24C-FFA3D3B0B04E}"/>
                </a:ext>
              </a:extLst>
            </p:cNvPr>
            <p:cNvGrpSpPr/>
            <p:nvPr/>
          </p:nvGrpSpPr>
          <p:grpSpPr>
            <a:xfrm>
              <a:off x="6196495" y="3515932"/>
              <a:ext cx="1665752" cy="2635998"/>
              <a:chOff x="6196495" y="3515932"/>
              <a:chExt cx="1665752" cy="263599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25B0A6B-A806-78C2-366C-03A151D59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96495" y="3850250"/>
                <a:ext cx="1665752" cy="230168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E99122-228D-1B07-8FE3-B3445C0217FD}"/>
                  </a:ext>
                </a:extLst>
              </p:cNvPr>
              <p:cNvSpPr txBox="1"/>
              <p:nvPr/>
            </p:nvSpPr>
            <p:spPr>
              <a:xfrm>
                <a:off x="6805931" y="3515932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7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AC3B14-9B25-C9CB-057F-52846BB277CD}"/>
                </a:ext>
              </a:extLst>
            </p:cNvPr>
            <p:cNvGrpSpPr/>
            <p:nvPr/>
          </p:nvGrpSpPr>
          <p:grpSpPr>
            <a:xfrm>
              <a:off x="8326930" y="3513891"/>
              <a:ext cx="1665752" cy="2639628"/>
              <a:chOff x="8326930" y="3513891"/>
              <a:chExt cx="1665752" cy="263962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24DAC42-E595-1358-FE5B-9F7C420A9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26930" y="3847094"/>
                <a:ext cx="1665752" cy="23064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3D4197-DF7B-7A4C-FA0F-4A33277201A3}"/>
                  </a:ext>
                </a:extLst>
              </p:cNvPr>
              <p:cNvSpPr txBox="1"/>
              <p:nvPr/>
            </p:nvSpPr>
            <p:spPr>
              <a:xfrm>
                <a:off x="8970755" y="3513891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8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512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900075-0B33-73FC-E490-F3AE1503B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75D0FC1D-AFA4-EE2F-F796-276F110129A5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102CD51F-E396-766D-E14E-F3612D414BD7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AFAD59AC-F328-DC99-19DE-3B2A1845E520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7D8FB385-BBE4-C360-897B-4E169EC25BE1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37FF6E7D-422C-7614-3E60-8001824CD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E254D67-955E-AFAD-440D-B4C63C0BEFD5}"/>
              </a:ext>
            </a:extLst>
          </p:cNvPr>
          <p:cNvGrpSpPr/>
          <p:nvPr/>
        </p:nvGrpSpPr>
        <p:grpSpPr>
          <a:xfrm>
            <a:off x="1877065" y="667652"/>
            <a:ext cx="8208668" cy="5538801"/>
            <a:chOff x="1877065" y="667652"/>
            <a:chExt cx="8208668" cy="55388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BFC3577-F256-D54D-C02F-C2DF872B3A71}"/>
                </a:ext>
              </a:extLst>
            </p:cNvPr>
            <p:cNvGrpSpPr/>
            <p:nvPr/>
          </p:nvGrpSpPr>
          <p:grpSpPr>
            <a:xfrm>
              <a:off x="1877065" y="705633"/>
              <a:ext cx="1701589" cy="2707791"/>
              <a:chOff x="1877065" y="705633"/>
              <a:chExt cx="1701589" cy="2707791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6C49A29-547D-3167-AE4C-4126EBD2FF4E}"/>
                  </a:ext>
                </a:extLst>
              </p:cNvPr>
              <p:cNvSpPr txBox="1"/>
              <p:nvPr/>
            </p:nvSpPr>
            <p:spPr>
              <a:xfrm>
                <a:off x="2489066" y="705633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9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34733025-97CC-5718-D11F-E82F21446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7065" y="1036984"/>
                <a:ext cx="1701589" cy="237644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D944919-4BCD-9F12-ADB7-EFC5F6EED463}"/>
                </a:ext>
              </a:extLst>
            </p:cNvPr>
            <p:cNvGrpSpPr/>
            <p:nvPr/>
          </p:nvGrpSpPr>
          <p:grpSpPr>
            <a:xfrm>
              <a:off x="6257481" y="3515554"/>
              <a:ext cx="1698103" cy="2682308"/>
              <a:chOff x="6257481" y="3515554"/>
              <a:chExt cx="1698103" cy="2682308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CE0B1A-AEB1-216D-392E-A66B39D2FC8B}"/>
                  </a:ext>
                </a:extLst>
              </p:cNvPr>
              <p:cNvSpPr txBox="1"/>
              <p:nvPr/>
            </p:nvSpPr>
            <p:spPr>
              <a:xfrm>
                <a:off x="6890389" y="3515554"/>
                <a:ext cx="429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15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E677BD6-6817-5811-F286-BBC437764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7481" y="3843674"/>
                <a:ext cx="1698103" cy="235418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469313A-FA48-DB21-33A6-455976FAA942}"/>
                </a:ext>
              </a:extLst>
            </p:cNvPr>
            <p:cNvGrpSpPr/>
            <p:nvPr/>
          </p:nvGrpSpPr>
          <p:grpSpPr>
            <a:xfrm>
              <a:off x="6249055" y="705633"/>
              <a:ext cx="1714957" cy="2707791"/>
              <a:chOff x="6249055" y="705633"/>
              <a:chExt cx="1714957" cy="2707791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120D27B-98B5-B6E9-F842-48C7944BD3E3}"/>
                  </a:ext>
                </a:extLst>
              </p:cNvPr>
              <p:cNvSpPr txBox="1"/>
              <p:nvPr/>
            </p:nvSpPr>
            <p:spPr>
              <a:xfrm>
                <a:off x="6917587" y="705633"/>
                <a:ext cx="487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11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2A980-16B8-DF3A-4D25-E19E6D92C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9055" y="1036984"/>
                <a:ext cx="1714957" cy="237644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1FE3D3-80DB-2760-BABB-83928F9B1EBD}"/>
                </a:ext>
              </a:extLst>
            </p:cNvPr>
            <p:cNvGrpSpPr/>
            <p:nvPr/>
          </p:nvGrpSpPr>
          <p:grpSpPr>
            <a:xfrm>
              <a:off x="8369945" y="709551"/>
              <a:ext cx="1715788" cy="2703873"/>
              <a:chOff x="8369945" y="709551"/>
              <a:chExt cx="1715788" cy="270387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88EEBA7-8A99-37F5-BE20-EA130644B815}"/>
                  </a:ext>
                </a:extLst>
              </p:cNvPr>
              <p:cNvSpPr txBox="1"/>
              <p:nvPr/>
            </p:nvSpPr>
            <p:spPr>
              <a:xfrm>
                <a:off x="9011455" y="709551"/>
                <a:ext cx="432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12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EF00C7-E528-9FCE-108C-260A2BB55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9945" y="1042165"/>
                <a:ext cx="1715788" cy="237125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340B32-911D-05A5-A1C3-7AE899E0E807}"/>
                </a:ext>
              </a:extLst>
            </p:cNvPr>
            <p:cNvGrpSpPr/>
            <p:nvPr/>
          </p:nvGrpSpPr>
          <p:grpSpPr>
            <a:xfrm>
              <a:off x="1921380" y="3515554"/>
              <a:ext cx="1693886" cy="2690899"/>
              <a:chOff x="1921380" y="3515554"/>
              <a:chExt cx="1693886" cy="269089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E65B8E-4826-018B-865F-E704F29FF3DC}"/>
                  </a:ext>
                </a:extLst>
              </p:cNvPr>
              <p:cNvSpPr txBox="1"/>
              <p:nvPr/>
            </p:nvSpPr>
            <p:spPr>
              <a:xfrm>
                <a:off x="2523545" y="3515554"/>
                <a:ext cx="4339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13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D2CBA30-CA97-BC59-E133-BE6762009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1380" y="3843674"/>
                <a:ext cx="1693886" cy="236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CA4A46-65E7-364B-ADD7-A92961AD59A8}"/>
                </a:ext>
              </a:extLst>
            </p:cNvPr>
            <p:cNvGrpSpPr/>
            <p:nvPr/>
          </p:nvGrpSpPr>
          <p:grpSpPr>
            <a:xfrm>
              <a:off x="4157368" y="3519356"/>
              <a:ext cx="1701589" cy="2678506"/>
              <a:chOff x="4157368" y="3519356"/>
              <a:chExt cx="1701589" cy="2678506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59AA795-DC58-A174-D3DB-6E2141E85436}"/>
                  </a:ext>
                </a:extLst>
              </p:cNvPr>
              <p:cNvSpPr txBox="1"/>
              <p:nvPr/>
            </p:nvSpPr>
            <p:spPr>
              <a:xfrm>
                <a:off x="4734232" y="3519356"/>
                <a:ext cx="4339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14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B8D624-43BD-33F1-9571-99DDC4585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57368" y="3843674"/>
                <a:ext cx="1701589" cy="235418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B1F1C5E-0956-FC73-C048-C314AF32EFE7}"/>
                </a:ext>
              </a:extLst>
            </p:cNvPr>
            <p:cNvGrpSpPr/>
            <p:nvPr/>
          </p:nvGrpSpPr>
          <p:grpSpPr>
            <a:xfrm>
              <a:off x="8384143" y="3494216"/>
              <a:ext cx="1701590" cy="2712237"/>
              <a:chOff x="8384143" y="3494216"/>
              <a:chExt cx="1701590" cy="271223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758932-5763-5554-49F4-DB0F9F5829B4}"/>
                  </a:ext>
                </a:extLst>
              </p:cNvPr>
              <p:cNvSpPr txBox="1"/>
              <p:nvPr/>
            </p:nvSpPr>
            <p:spPr>
              <a:xfrm>
                <a:off x="8965017" y="3494216"/>
                <a:ext cx="429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16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4771E5-DDCF-8ABC-016A-808741803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84143" y="3843674"/>
                <a:ext cx="1701590" cy="236277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697B5D-F63B-7822-353D-7C111297E5C1}"/>
                </a:ext>
              </a:extLst>
            </p:cNvPr>
            <p:cNvGrpSpPr/>
            <p:nvPr/>
          </p:nvGrpSpPr>
          <p:grpSpPr>
            <a:xfrm>
              <a:off x="4093004" y="667652"/>
              <a:ext cx="1701590" cy="2716006"/>
              <a:chOff x="4093004" y="667652"/>
              <a:chExt cx="1701590" cy="271600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9F0ED3-0B32-7F60-8BD7-B1FAA39C2065}"/>
                  </a:ext>
                </a:extLst>
              </p:cNvPr>
              <p:cNvSpPr txBox="1"/>
              <p:nvPr/>
            </p:nvSpPr>
            <p:spPr>
              <a:xfrm>
                <a:off x="4707657" y="667652"/>
                <a:ext cx="487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10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40091266-DB26-4596-5AEA-B50CA3AEC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3004" y="1038610"/>
                <a:ext cx="1701590" cy="234504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2677984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F2354-5DE1-254C-D70C-8EF3B1D3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81F4F50-FEF2-33A0-8A38-F102792C155E}"/>
              </a:ext>
            </a:extLst>
          </p:cNvPr>
          <p:cNvSpPr/>
          <p:nvPr/>
        </p:nvSpPr>
        <p:spPr>
          <a:xfrm>
            <a:off x="-3248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47461-90CE-07C5-FFE4-E9F5C43574CF}"/>
              </a:ext>
            </a:extLst>
          </p:cNvPr>
          <p:cNvSpPr txBox="1"/>
          <p:nvPr/>
        </p:nvSpPr>
        <p:spPr>
          <a:xfrm>
            <a:off x="474155" y="136428"/>
            <a:ext cx="6927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virtual card game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579216CE-CD99-0012-F16F-BF1F74FB0C45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88F832B4-BADD-938B-3CC4-E7AC9A358904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FA4EBF2-632B-74EE-EF92-7D7434A3B5EA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836DF81F-BC4C-2FBB-01CA-E9D33C19A19C}"/>
              </a:ext>
            </a:extLst>
          </p:cNvPr>
          <p:cNvSpPr/>
          <p:nvPr/>
        </p:nvSpPr>
        <p:spPr>
          <a:xfrm>
            <a:off x="6972213" y="-5605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B1438A0A-9059-E1C2-BCF9-D081C4450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8FA3E7FA-C9BC-6221-2A07-1784080AF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984318"/>
              </p:ext>
            </p:extLst>
          </p:nvPr>
        </p:nvGraphicFramePr>
        <p:xfrm>
          <a:off x="3206496" y="1048513"/>
          <a:ext cx="5103504" cy="509755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1865376">
                  <a:extLst>
                    <a:ext uri="{9D8B030D-6E8A-4147-A177-3AD203B41FA5}">
                      <a16:colId xmlns:a16="http://schemas.microsoft.com/office/drawing/2014/main" val="719161511"/>
                    </a:ext>
                  </a:extLst>
                </a:gridCol>
                <a:gridCol w="1694688">
                  <a:extLst>
                    <a:ext uri="{9D8B030D-6E8A-4147-A177-3AD203B41FA5}">
                      <a16:colId xmlns:a16="http://schemas.microsoft.com/office/drawing/2014/main" val="3812024331"/>
                    </a:ext>
                  </a:extLst>
                </a:gridCol>
                <a:gridCol w="1543440">
                  <a:extLst>
                    <a:ext uri="{9D8B030D-6E8A-4147-A177-3AD203B41FA5}">
                      <a16:colId xmlns:a16="http://schemas.microsoft.com/office/drawing/2014/main" val="691575578"/>
                    </a:ext>
                  </a:extLst>
                </a:gridCol>
              </a:tblGrid>
              <a:tr h="3026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07955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2.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323595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3.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397247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4.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7018122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5.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246775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6.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2749627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7.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86210618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8.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32151753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9.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18338666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10.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102154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11.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2130772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12.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0128336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13.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992615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14.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21749989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15.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22985366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16.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64505164"/>
                  </a:ext>
                </a:extLst>
              </a:tr>
            </a:tbl>
          </a:graphicData>
        </a:graphic>
      </p:graphicFrame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2D649DB8-2D37-1AFB-C437-E66116F794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248" y="1048513"/>
            <a:ext cx="337752" cy="337752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02831DE2-6955-8F0A-E18E-26BCA82FFE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248" y="1336018"/>
            <a:ext cx="337752" cy="337752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A6ACA421-8828-4503-5DC3-E1FDE2E4FD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248" y="1661788"/>
            <a:ext cx="337752" cy="337752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4DABBBAE-A9B4-A455-E1EB-BF18741D59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248" y="2648876"/>
            <a:ext cx="337752" cy="337752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C0209CAE-59B5-5E7F-1682-1B7E5B2826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8248" y="2936381"/>
            <a:ext cx="337752" cy="337752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404DA1CC-5324-161C-60DF-984C99DCD2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6056" y="3915965"/>
            <a:ext cx="337752" cy="337752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4A3F17B-7254-7D56-5C14-F18037E11B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440" y="4883567"/>
            <a:ext cx="337752" cy="337752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EA5AF478-6F58-8BB7-4D19-4DCD487947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6636" y="4241735"/>
            <a:ext cx="337752" cy="337752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F1106508-9F5E-657E-22A8-6057D85CC3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440" y="5832390"/>
            <a:ext cx="337752" cy="337752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0165E9C6-DF27-BB91-D92C-AD26BE8908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6056" y="3287152"/>
            <a:ext cx="300818" cy="300818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7842DF51-0873-4EAE-E57E-13D222C1A9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6056" y="3606184"/>
            <a:ext cx="300818" cy="300818"/>
          </a:xfrm>
          <a:prstGeom prst="rect">
            <a:avLst/>
          </a:prstGeom>
        </p:spPr>
      </p:pic>
      <p:pic>
        <p:nvPicPr>
          <p:cNvPr id="23" name="Graphic 22" descr="Close with solid fill">
            <a:extLst>
              <a:ext uri="{FF2B5EF4-FFF2-40B4-BE49-F238E27FC236}">
                <a16:creationId xmlns:a16="http://schemas.microsoft.com/office/drawing/2014/main" id="{E3CACA95-815E-6E63-6769-1600A2F6D4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5182" y="4566859"/>
            <a:ext cx="300818" cy="300818"/>
          </a:xfrm>
          <a:prstGeom prst="rect">
            <a:avLst/>
          </a:prstGeom>
        </p:spPr>
      </p:pic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5CDDFFA1-9649-F43C-81C4-C166070F87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2990" y="5214555"/>
            <a:ext cx="300818" cy="300818"/>
          </a:xfrm>
          <a:prstGeom prst="rect">
            <a:avLst/>
          </a:prstGeom>
        </p:spPr>
      </p:pic>
      <p:pic>
        <p:nvPicPr>
          <p:cNvPr id="25" name="Graphic 24" descr="Close with solid fill">
            <a:extLst>
              <a:ext uri="{FF2B5EF4-FFF2-40B4-BE49-F238E27FC236}">
                <a16:creationId xmlns:a16="http://schemas.microsoft.com/office/drawing/2014/main" id="{D56B6009-C75D-5943-A61F-EB5E0ACC97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2990" y="5515373"/>
            <a:ext cx="300818" cy="300818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DFEB07EE-EA16-833E-1AE2-773398A181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0440" y="2323708"/>
            <a:ext cx="300818" cy="300818"/>
          </a:xfrm>
          <a:prstGeom prst="rect">
            <a:avLst/>
          </a:prstGeom>
        </p:spPr>
      </p:pic>
      <p:pic>
        <p:nvPicPr>
          <p:cNvPr id="27" name="Graphic 26" descr="Close with solid fill">
            <a:extLst>
              <a:ext uri="{FF2B5EF4-FFF2-40B4-BE49-F238E27FC236}">
                <a16:creationId xmlns:a16="http://schemas.microsoft.com/office/drawing/2014/main" id="{0B5A5C24-AF54-D830-80A1-5681BCD371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6056" y="2006350"/>
            <a:ext cx="300818" cy="3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8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E6CA7-4D7A-70AB-D217-810D08E2A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DA5EB0FD-EBB5-25F8-E570-F7C9CF337E20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B9C4BF87-45B1-B37B-C343-36089CF68CA7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3E48602A-B341-3154-8704-B6101661C318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85161044-C4EE-AC63-FDFF-FFCDFA174FE0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2BCB3C5-17CF-07E0-8668-4A2E82D04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4367BFA-849F-FD3C-BB8C-B12C25A84145}"/>
              </a:ext>
            </a:extLst>
          </p:cNvPr>
          <p:cNvGrpSpPr/>
          <p:nvPr/>
        </p:nvGrpSpPr>
        <p:grpSpPr>
          <a:xfrm>
            <a:off x="1916782" y="664480"/>
            <a:ext cx="8075900" cy="5489039"/>
            <a:chOff x="1916782" y="664480"/>
            <a:chExt cx="8075900" cy="548903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B942C1A-545C-83FE-BD8E-CF787070F68A}"/>
                </a:ext>
              </a:extLst>
            </p:cNvPr>
            <p:cNvGrpSpPr/>
            <p:nvPr/>
          </p:nvGrpSpPr>
          <p:grpSpPr>
            <a:xfrm>
              <a:off x="1916782" y="676509"/>
              <a:ext cx="1703412" cy="2646263"/>
              <a:chOff x="1916782" y="676509"/>
              <a:chExt cx="1703412" cy="26462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220727F-8AA6-F2BF-F681-CC6192F5A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6782" y="1033812"/>
                <a:ext cx="1703412" cy="2288960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00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5CA4413-455C-F763-902F-4C4FA027DBCA}"/>
                  </a:ext>
                </a:extLst>
              </p:cNvPr>
              <p:cNvSpPr txBox="1"/>
              <p:nvPr/>
            </p:nvSpPr>
            <p:spPr>
              <a:xfrm>
                <a:off x="2565243" y="676509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39319EC-3D72-6E34-9953-725D6E5895C7}"/>
                </a:ext>
              </a:extLst>
            </p:cNvPr>
            <p:cNvGrpSpPr/>
            <p:nvPr/>
          </p:nvGrpSpPr>
          <p:grpSpPr>
            <a:xfrm>
              <a:off x="4084441" y="664480"/>
              <a:ext cx="1663651" cy="2677588"/>
              <a:chOff x="4084441" y="664480"/>
              <a:chExt cx="1663651" cy="267758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1E46268-54E2-2357-9591-A99D505CD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4441" y="1033812"/>
                <a:ext cx="1663651" cy="2308256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92D05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CC0E0F-42CF-425B-AD43-6BA447083C4F}"/>
                  </a:ext>
                </a:extLst>
              </p:cNvPr>
              <p:cNvSpPr txBox="1"/>
              <p:nvPr/>
            </p:nvSpPr>
            <p:spPr>
              <a:xfrm>
                <a:off x="4685270" y="664480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68D7B2-1517-3C76-9123-54FBB3FAF667}"/>
                </a:ext>
              </a:extLst>
            </p:cNvPr>
            <p:cNvGrpSpPr/>
            <p:nvPr/>
          </p:nvGrpSpPr>
          <p:grpSpPr>
            <a:xfrm>
              <a:off x="6212339" y="676509"/>
              <a:ext cx="1655780" cy="2646263"/>
              <a:chOff x="6212339" y="676509"/>
              <a:chExt cx="1655780" cy="264626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7325426-26F9-D37B-9AFC-6C958A9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2339" y="1028334"/>
                <a:ext cx="1655780" cy="2294438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FF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DE05B10-434C-6E46-02B6-03AFC4110323}"/>
                  </a:ext>
                </a:extLst>
              </p:cNvPr>
              <p:cNvSpPr txBox="1"/>
              <p:nvPr/>
            </p:nvSpPr>
            <p:spPr>
              <a:xfrm>
                <a:off x="6830997" y="676509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3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9F6AB39-6D5A-BD0C-E6AA-A0D3FE8BC24E}"/>
                </a:ext>
              </a:extLst>
            </p:cNvPr>
            <p:cNvGrpSpPr/>
            <p:nvPr/>
          </p:nvGrpSpPr>
          <p:grpSpPr>
            <a:xfrm>
              <a:off x="8329267" y="701664"/>
              <a:ext cx="1663415" cy="2615642"/>
              <a:chOff x="8329267" y="701664"/>
              <a:chExt cx="1663415" cy="261564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53B6811-4106-B27B-EE8C-A9D76D64D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9267" y="1028334"/>
                <a:ext cx="1663415" cy="2288972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00B0F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F7BAE8-834D-03E0-E3C2-89806B895A1E}"/>
                  </a:ext>
                </a:extLst>
              </p:cNvPr>
              <p:cNvSpPr txBox="1"/>
              <p:nvPr/>
            </p:nvSpPr>
            <p:spPr>
              <a:xfrm>
                <a:off x="8951024" y="701664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4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B54B47-6740-50A7-CB11-F3EBEF4B918E}"/>
                </a:ext>
              </a:extLst>
            </p:cNvPr>
            <p:cNvGrpSpPr/>
            <p:nvPr/>
          </p:nvGrpSpPr>
          <p:grpSpPr>
            <a:xfrm>
              <a:off x="1936955" y="3513891"/>
              <a:ext cx="1665752" cy="2638039"/>
              <a:chOff x="1936955" y="3513891"/>
              <a:chExt cx="1665752" cy="26380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8E804B2-4597-71A0-97F8-697DECA48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6955" y="3825539"/>
                <a:ext cx="1665752" cy="2326391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92D05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1FBC86-F8F9-E98E-7C8F-2E7CDA26896F}"/>
                  </a:ext>
                </a:extLst>
              </p:cNvPr>
              <p:cNvSpPr txBox="1"/>
              <p:nvPr/>
            </p:nvSpPr>
            <p:spPr>
              <a:xfrm>
                <a:off x="2546554" y="3513891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5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8C8B3D-46B0-CBD5-BC4E-92D393FEA4D4}"/>
                </a:ext>
              </a:extLst>
            </p:cNvPr>
            <p:cNvGrpSpPr/>
            <p:nvPr/>
          </p:nvGrpSpPr>
          <p:grpSpPr>
            <a:xfrm>
              <a:off x="4099735" y="3474342"/>
              <a:ext cx="1671796" cy="2677587"/>
              <a:chOff x="4099735" y="3474342"/>
              <a:chExt cx="1671796" cy="267758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561ACA0-A0BB-1B1B-0840-094400638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9735" y="3850249"/>
                <a:ext cx="1671796" cy="2301680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FF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590251-0B6C-BCEC-BEF3-1B0E1EFF6F83}"/>
                  </a:ext>
                </a:extLst>
              </p:cNvPr>
              <p:cNvSpPr txBox="1"/>
              <p:nvPr/>
            </p:nvSpPr>
            <p:spPr>
              <a:xfrm>
                <a:off x="4723248" y="3474342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6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30D844-B90A-1EFF-8E0C-55B5C4B2C0EE}"/>
                </a:ext>
              </a:extLst>
            </p:cNvPr>
            <p:cNvGrpSpPr/>
            <p:nvPr/>
          </p:nvGrpSpPr>
          <p:grpSpPr>
            <a:xfrm>
              <a:off x="6196495" y="3515932"/>
              <a:ext cx="1665752" cy="2635998"/>
              <a:chOff x="6196495" y="3515932"/>
              <a:chExt cx="1665752" cy="263599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11C75FA-0503-572A-7514-D541A50EE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96495" y="3850250"/>
                <a:ext cx="1665752" cy="2301680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00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FED8FE-ED42-3AC5-6AB4-349D32951569}"/>
                  </a:ext>
                </a:extLst>
              </p:cNvPr>
              <p:cNvSpPr txBox="1"/>
              <p:nvPr/>
            </p:nvSpPr>
            <p:spPr>
              <a:xfrm>
                <a:off x="6805931" y="3515932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7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583F3A-6357-6896-EC6D-6B20C56563C7}"/>
                </a:ext>
              </a:extLst>
            </p:cNvPr>
            <p:cNvGrpSpPr/>
            <p:nvPr/>
          </p:nvGrpSpPr>
          <p:grpSpPr>
            <a:xfrm>
              <a:off x="8326930" y="3513891"/>
              <a:ext cx="1665752" cy="2639628"/>
              <a:chOff x="8326930" y="3513891"/>
              <a:chExt cx="1665752" cy="263962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91F6D75-E1FE-57C9-3F62-DA8CAC25D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26930" y="3847094"/>
                <a:ext cx="1665752" cy="2306425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00B0F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639E2B-78DD-1339-3962-B9CECC50C572}"/>
                  </a:ext>
                </a:extLst>
              </p:cNvPr>
              <p:cNvSpPr txBox="1"/>
              <p:nvPr/>
            </p:nvSpPr>
            <p:spPr>
              <a:xfrm>
                <a:off x="8970755" y="3513891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8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6879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D98D28-496B-F27B-1EF6-B0FA9E5E3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309DA9B6-B06F-0A64-CD29-BD4A464EB97A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793FA152-9348-3D19-EE72-09C9AE2AC85E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5BAAE10C-C909-6DCD-A0AF-9798A3ACB741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D132A0AA-3B59-3171-F291-305017E0DB77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25885977-E643-23D6-23F2-B2595115B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C514058-A86C-8DFB-C88B-D726053355E8}"/>
              </a:ext>
            </a:extLst>
          </p:cNvPr>
          <p:cNvGrpSpPr/>
          <p:nvPr/>
        </p:nvGrpSpPr>
        <p:grpSpPr>
          <a:xfrm>
            <a:off x="1877065" y="667652"/>
            <a:ext cx="8208668" cy="5538801"/>
            <a:chOff x="1877065" y="667652"/>
            <a:chExt cx="8208668" cy="55388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2DC0AC7-DBB4-D139-6360-51AB5BFCFFDB}"/>
                </a:ext>
              </a:extLst>
            </p:cNvPr>
            <p:cNvGrpSpPr/>
            <p:nvPr/>
          </p:nvGrpSpPr>
          <p:grpSpPr>
            <a:xfrm>
              <a:off x="1877065" y="705633"/>
              <a:ext cx="1701589" cy="2707791"/>
              <a:chOff x="1877065" y="705633"/>
              <a:chExt cx="1701589" cy="2707791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CA0917F-732F-02F7-9FA2-CC4C0BC9DA37}"/>
                  </a:ext>
                </a:extLst>
              </p:cNvPr>
              <p:cNvSpPr txBox="1"/>
              <p:nvPr/>
            </p:nvSpPr>
            <p:spPr>
              <a:xfrm>
                <a:off x="2489066" y="705633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9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CC4C39A-F348-5724-5CE1-A916984B5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7065" y="1036984"/>
                <a:ext cx="1701589" cy="2376440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00B0F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0E2442-C4B4-E51D-4D51-977ACA4DDAC0}"/>
                </a:ext>
              </a:extLst>
            </p:cNvPr>
            <p:cNvGrpSpPr/>
            <p:nvPr/>
          </p:nvGrpSpPr>
          <p:grpSpPr>
            <a:xfrm>
              <a:off x="6257481" y="3515554"/>
              <a:ext cx="1698103" cy="2682308"/>
              <a:chOff x="6257481" y="3515554"/>
              <a:chExt cx="1698103" cy="2682308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F557AE-DCFA-0B26-E9F7-5F3554F1E645}"/>
                  </a:ext>
                </a:extLst>
              </p:cNvPr>
              <p:cNvSpPr txBox="1"/>
              <p:nvPr/>
            </p:nvSpPr>
            <p:spPr>
              <a:xfrm>
                <a:off x="6890389" y="3515554"/>
                <a:ext cx="429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15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B8CF885-BB48-EF1A-D4F8-CA9C546F0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7481" y="3843674"/>
                <a:ext cx="1698103" cy="2354188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92D05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72230-5FAA-399C-0D4A-0BABEF258633}"/>
                </a:ext>
              </a:extLst>
            </p:cNvPr>
            <p:cNvGrpSpPr/>
            <p:nvPr/>
          </p:nvGrpSpPr>
          <p:grpSpPr>
            <a:xfrm>
              <a:off x="6249055" y="705633"/>
              <a:ext cx="1714957" cy="2707791"/>
              <a:chOff x="6249055" y="705633"/>
              <a:chExt cx="1714957" cy="2707791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F7B69C7-C97C-A1F0-36D3-775D98C20EB5}"/>
                  </a:ext>
                </a:extLst>
              </p:cNvPr>
              <p:cNvSpPr txBox="1"/>
              <p:nvPr/>
            </p:nvSpPr>
            <p:spPr>
              <a:xfrm>
                <a:off x="6917587" y="705633"/>
                <a:ext cx="487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11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47B68B7-C0EF-89B9-E02B-B20A323627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49055" y="1036984"/>
                <a:ext cx="1714957" cy="2376440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FF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87F1DF-3CD5-D5CB-681E-70DA535615E2}"/>
                </a:ext>
              </a:extLst>
            </p:cNvPr>
            <p:cNvGrpSpPr/>
            <p:nvPr/>
          </p:nvGrpSpPr>
          <p:grpSpPr>
            <a:xfrm>
              <a:off x="8369945" y="709551"/>
              <a:ext cx="1715788" cy="2703873"/>
              <a:chOff x="8369945" y="709551"/>
              <a:chExt cx="1715788" cy="270387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DAF263-EB9F-BB47-682C-1D390B33DD99}"/>
                  </a:ext>
                </a:extLst>
              </p:cNvPr>
              <p:cNvSpPr txBox="1"/>
              <p:nvPr/>
            </p:nvSpPr>
            <p:spPr>
              <a:xfrm>
                <a:off x="9011455" y="709551"/>
                <a:ext cx="432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12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6EC648F-8EB7-0B14-F01B-8F6A4DA35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9945" y="1042165"/>
                <a:ext cx="1715788" cy="2371259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00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D65311-E6FE-BB9C-EBAD-2255D1DF83A0}"/>
                </a:ext>
              </a:extLst>
            </p:cNvPr>
            <p:cNvGrpSpPr/>
            <p:nvPr/>
          </p:nvGrpSpPr>
          <p:grpSpPr>
            <a:xfrm>
              <a:off x="1921380" y="3515554"/>
              <a:ext cx="1693886" cy="2690899"/>
              <a:chOff x="1921380" y="3515554"/>
              <a:chExt cx="1693886" cy="269089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8D5D22-571F-0C50-4555-DA348ADB9558}"/>
                  </a:ext>
                </a:extLst>
              </p:cNvPr>
              <p:cNvSpPr txBox="1"/>
              <p:nvPr/>
            </p:nvSpPr>
            <p:spPr>
              <a:xfrm>
                <a:off x="2523545" y="3515554"/>
                <a:ext cx="4339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13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990A213-812F-DF75-2D2D-5F2A2F527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1380" y="3843674"/>
                <a:ext cx="1693886" cy="2362779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00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95076B-9BE4-5518-A286-88F90C936FE9}"/>
                </a:ext>
              </a:extLst>
            </p:cNvPr>
            <p:cNvGrpSpPr/>
            <p:nvPr/>
          </p:nvGrpSpPr>
          <p:grpSpPr>
            <a:xfrm>
              <a:off x="4157368" y="3519356"/>
              <a:ext cx="1701589" cy="2678506"/>
              <a:chOff x="4157368" y="3519356"/>
              <a:chExt cx="1701589" cy="2678506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982044-80BD-7697-96CF-A36269A34A9F}"/>
                  </a:ext>
                </a:extLst>
              </p:cNvPr>
              <p:cNvSpPr txBox="1"/>
              <p:nvPr/>
            </p:nvSpPr>
            <p:spPr>
              <a:xfrm>
                <a:off x="4734232" y="3519356"/>
                <a:ext cx="4339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14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0483070-5B44-EA6A-D3B6-68A332DA7D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57368" y="3843674"/>
                <a:ext cx="1701589" cy="2354188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00B0F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8B3E9D-3F93-268F-9AB0-EE99080D3EB4}"/>
                </a:ext>
              </a:extLst>
            </p:cNvPr>
            <p:cNvGrpSpPr/>
            <p:nvPr/>
          </p:nvGrpSpPr>
          <p:grpSpPr>
            <a:xfrm>
              <a:off x="8384143" y="3494216"/>
              <a:ext cx="1701590" cy="2712237"/>
              <a:chOff x="8384143" y="3494216"/>
              <a:chExt cx="1701590" cy="271223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B00697-E133-B41C-21DF-E124173888BC}"/>
                  </a:ext>
                </a:extLst>
              </p:cNvPr>
              <p:cNvSpPr txBox="1"/>
              <p:nvPr/>
            </p:nvSpPr>
            <p:spPr>
              <a:xfrm>
                <a:off x="8965017" y="3494216"/>
                <a:ext cx="4295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16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4D8E442-C680-909B-E6DF-1DE29209A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84143" y="3843674"/>
                <a:ext cx="1701590" cy="2362779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92D05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CAA582-5EBF-6AC4-DAA0-220543E71426}"/>
                </a:ext>
              </a:extLst>
            </p:cNvPr>
            <p:cNvGrpSpPr/>
            <p:nvPr/>
          </p:nvGrpSpPr>
          <p:grpSpPr>
            <a:xfrm>
              <a:off x="4093004" y="667652"/>
              <a:ext cx="1701590" cy="2716006"/>
              <a:chOff x="4093004" y="667652"/>
              <a:chExt cx="1701590" cy="271600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E924306-B5CA-2345-8590-4EBD89A19077}"/>
                  </a:ext>
                </a:extLst>
              </p:cNvPr>
              <p:cNvSpPr txBox="1"/>
              <p:nvPr/>
            </p:nvSpPr>
            <p:spPr>
              <a:xfrm>
                <a:off x="4707657" y="667652"/>
                <a:ext cx="487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10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24E2540-5CFB-4118-82FD-1A7397734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3004" y="1038610"/>
                <a:ext cx="1701590" cy="2345048"/>
              </a:xfrm>
              <a:prstGeom prst="roundRect">
                <a:avLst>
                  <a:gd name="adj" fmla="val 16667"/>
                </a:avLst>
              </a:prstGeom>
              <a:ln w="76200">
                <a:solidFill>
                  <a:srgbClr val="FFFF0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218483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045FB-DD60-0436-76C8-64A02AFE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50C65CF-623D-7E5A-7150-824B09449638}"/>
              </a:ext>
            </a:extLst>
          </p:cNvPr>
          <p:cNvSpPr/>
          <p:nvPr/>
        </p:nvSpPr>
        <p:spPr>
          <a:xfrm>
            <a:off x="0" y="61932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25178-2FA9-1C2F-3D2A-F01C9DC5193F}"/>
              </a:ext>
            </a:extLst>
          </p:cNvPr>
          <p:cNvSpPr txBox="1"/>
          <p:nvPr/>
        </p:nvSpPr>
        <p:spPr>
          <a:xfrm>
            <a:off x="614448" y="222922"/>
            <a:ext cx="7141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virtual card game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23E1886-0DC2-ACD8-59D5-6106D61CBE43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B2453990-FE31-A005-19B2-80069C2EC0F6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7D25F2C5-36C1-9311-A28A-38A33B32EF5E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EAB597DE-7EE0-565C-BC67-B87D40457DFB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9CCD1EAA-04B6-070B-99F4-17FD801A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675DE9B-EDE3-2ACE-177C-8AFC0C36E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03977"/>
              </p:ext>
            </p:extLst>
          </p:nvPr>
        </p:nvGraphicFramePr>
        <p:xfrm>
          <a:off x="1484415" y="1062410"/>
          <a:ext cx="5103504" cy="5115634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1865376">
                  <a:extLst>
                    <a:ext uri="{9D8B030D-6E8A-4147-A177-3AD203B41FA5}">
                      <a16:colId xmlns:a16="http://schemas.microsoft.com/office/drawing/2014/main" val="719161511"/>
                    </a:ext>
                  </a:extLst>
                </a:gridCol>
                <a:gridCol w="1694688">
                  <a:extLst>
                    <a:ext uri="{9D8B030D-6E8A-4147-A177-3AD203B41FA5}">
                      <a16:colId xmlns:a16="http://schemas.microsoft.com/office/drawing/2014/main" val="3812024331"/>
                    </a:ext>
                  </a:extLst>
                </a:gridCol>
                <a:gridCol w="1543440">
                  <a:extLst>
                    <a:ext uri="{9D8B030D-6E8A-4147-A177-3AD203B41FA5}">
                      <a16:colId xmlns:a16="http://schemas.microsoft.com/office/drawing/2014/main" val="691575578"/>
                    </a:ext>
                  </a:extLst>
                </a:gridCol>
              </a:tblGrid>
              <a:tr h="3026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Red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07955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2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Green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3235950"/>
                  </a:ext>
                </a:extLst>
              </a:tr>
              <a:tr h="3377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3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Yellow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397247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4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Blue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7018122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5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Green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246775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6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Yellow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2749627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7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Red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86210618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8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Blue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32151753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9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Blue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18338666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10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Yellow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4102154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11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Yellow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21307725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12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Red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0128336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13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Red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39926150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14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Blue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21749989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15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Green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22985366"/>
                  </a:ext>
                </a:extLst>
              </a:tr>
              <a:tr h="319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002060"/>
                          </a:solidFill>
                          <a:latin typeface="Poppins "/>
                        </a:rPr>
                        <a:t>16</a:t>
                      </a:r>
                      <a:endParaRPr lang="en-GB" sz="1400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Green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64505164"/>
                  </a:ext>
                </a:extLst>
              </a:tr>
            </a:tbl>
          </a:graphicData>
        </a:graphic>
      </p:graphicFrame>
      <p:sp>
        <p:nvSpPr>
          <p:cNvPr id="18" name="Graphic 2" descr="Checkmark with solid fill">
            <a:extLst>
              <a:ext uri="{FF2B5EF4-FFF2-40B4-BE49-F238E27FC236}">
                <a16:creationId xmlns:a16="http://schemas.microsoft.com/office/drawing/2014/main" id="{CF216721-41E1-6574-61FD-96313DF44A93}"/>
              </a:ext>
            </a:extLst>
          </p:cNvPr>
          <p:cNvSpPr/>
          <p:nvPr/>
        </p:nvSpPr>
        <p:spPr>
          <a:xfrm>
            <a:off x="4071704" y="1094783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Graphic 4" descr="Checkmark with solid fill">
            <a:extLst>
              <a:ext uri="{FF2B5EF4-FFF2-40B4-BE49-F238E27FC236}">
                <a16:creationId xmlns:a16="http://schemas.microsoft.com/office/drawing/2014/main" id="{2B1771BA-9E41-54AB-E1A9-AA633502C961}"/>
              </a:ext>
            </a:extLst>
          </p:cNvPr>
          <p:cNvSpPr/>
          <p:nvPr/>
        </p:nvSpPr>
        <p:spPr>
          <a:xfrm>
            <a:off x="4069892" y="1379624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8" name="Graphic 5" descr="Checkmark with solid fill">
            <a:extLst>
              <a:ext uri="{FF2B5EF4-FFF2-40B4-BE49-F238E27FC236}">
                <a16:creationId xmlns:a16="http://schemas.microsoft.com/office/drawing/2014/main" id="{ACDF1735-9CFB-7955-59D9-E571556E7A17}"/>
              </a:ext>
            </a:extLst>
          </p:cNvPr>
          <p:cNvSpPr/>
          <p:nvPr/>
        </p:nvSpPr>
        <p:spPr>
          <a:xfrm>
            <a:off x="4052898" y="1729148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" name="Graphic 6" descr="Checkmark with solid fill">
            <a:extLst>
              <a:ext uri="{FF2B5EF4-FFF2-40B4-BE49-F238E27FC236}">
                <a16:creationId xmlns:a16="http://schemas.microsoft.com/office/drawing/2014/main" id="{02D9DC7B-A4B1-D53D-E855-4F9290333817}"/>
              </a:ext>
            </a:extLst>
          </p:cNvPr>
          <p:cNvSpPr/>
          <p:nvPr/>
        </p:nvSpPr>
        <p:spPr>
          <a:xfrm>
            <a:off x="4030021" y="2710193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" name="Graphic 7" descr="Checkmark with solid fill">
            <a:extLst>
              <a:ext uri="{FF2B5EF4-FFF2-40B4-BE49-F238E27FC236}">
                <a16:creationId xmlns:a16="http://schemas.microsoft.com/office/drawing/2014/main" id="{2C288461-692D-606A-F6CC-F23C99CD7168}"/>
              </a:ext>
            </a:extLst>
          </p:cNvPr>
          <p:cNvSpPr/>
          <p:nvPr/>
        </p:nvSpPr>
        <p:spPr>
          <a:xfrm>
            <a:off x="4030453" y="3034967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" name="Graphic 8" descr="Checkmark with solid fill">
            <a:extLst>
              <a:ext uri="{FF2B5EF4-FFF2-40B4-BE49-F238E27FC236}">
                <a16:creationId xmlns:a16="http://schemas.microsoft.com/office/drawing/2014/main" id="{72B5AA67-ED86-B830-9952-FB8A18BA1F6B}"/>
              </a:ext>
            </a:extLst>
          </p:cNvPr>
          <p:cNvSpPr/>
          <p:nvPr/>
        </p:nvSpPr>
        <p:spPr>
          <a:xfrm>
            <a:off x="4030021" y="3982359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" name="Graphic 10" descr="Checkmark with solid fill">
            <a:extLst>
              <a:ext uri="{FF2B5EF4-FFF2-40B4-BE49-F238E27FC236}">
                <a16:creationId xmlns:a16="http://schemas.microsoft.com/office/drawing/2014/main" id="{CF3314BD-F703-5F69-BD26-3E2CBCE97026}"/>
              </a:ext>
            </a:extLst>
          </p:cNvPr>
          <p:cNvSpPr/>
          <p:nvPr/>
        </p:nvSpPr>
        <p:spPr>
          <a:xfrm>
            <a:off x="4030020" y="4950488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4" name="Graphic 11" descr="Checkmark with solid fill">
            <a:extLst>
              <a:ext uri="{FF2B5EF4-FFF2-40B4-BE49-F238E27FC236}">
                <a16:creationId xmlns:a16="http://schemas.microsoft.com/office/drawing/2014/main" id="{EECD9029-8387-7FD9-FF2D-0F4E8AAEF04B}"/>
              </a:ext>
            </a:extLst>
          </p:cNvPr>
          <p:cNvSpPr/>
          <p:nvPr/>
        </p:nvSpPr>
        <p:spPr>
          <a:xfrm>
            <a:off x="4039222" y="4293958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5" name="Graphic 16" descr="Checkmark with solid fill">
            <a:extLst>
              <a:ext uri="{FF2B5EF4-FFF2-40B4-BE49-F238E27FC236}">
                <a16:creationId xmlns:a16="http://schemas.microsoft.com/office/drawing/2014/main" id="{1536B999-7C51-7E24-4489-5E36D1289BB4}"/>
              </a:ext>
            </a:extLst>
          </p:cNvPr>
          <p:cNvSpPr/>
          <p:nvPr/>
        </p:nvSpPr>
        <p:spPr>
          <a:xfrm>
            <a:off x="4069892" y="5914729"/>
            <a:ext cx="325086" cy="228334"/>
          </a:xfrm>
          <a:custGeom>
            <a:avLst/>
            <a:gdLst>
              <a:gd name="connsiteX0" fmla="*/ 296588 w 325086"/>
              <a:gd name="connsiteY0" fmla="*/ 0 h 228334"/>
              <a:gd name="connsiteX1" fmla="*/ 116454 w 325086"/>
              <a:gd name="connsiteY1" fmla="*/ 170283 h 228334"/>
              <a:gd name="connsiteX2" fmla="*/ 29905 w 325086"/>
              <a:gd name="connsiteY2" fmla="*/ 81623 h 228334"/>
              <a:gd name="connsiteX3" fmla="*/ 0 w 325086"/>
              <a:gd name="connsiteY3" fmla="*/ 110121 h 228334"/>
              <a:gd name="connsiteX4" fmla="*/ 115047 w 325086"/>
              <a:gd name="connsiteY4" fmla="*/ 228334 h 228334"/>
              <a:gd name="connsiteX5" fmla="*/ 145304 w 325086"/>
              <a:gd name="connsiteY5" fmla="*/ 200188 h 228334"/>
              <a:gd name="connsiteX6" fmla="*/ 325086 w 325086"/>
              <a:gd name="connsiteY6" fmla="*/ 29553 h 22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86" h="228334">
                <a:moveTo>
                  <a:pt x="296588" y="0"/>
                </a:moveTo>
                <a:lnTo>
                  <a:pt x="116454" y="170283"/>
                </a:lnTo>
                <a:lnTo>
                  <a:pt x="29905" y="81623"/>
                </a:lnTo>
                <a:lnTo>
                  <a:pt x="0" y="110121"/>
                </a:lnTo>
                <a:lnTo>
                  <a:pt x="115047" y="228334"/>
                </a:lnTo>
                <a:lnTo>
                  <a:pt x="145304" y="200188"/>
                </a:lnTo>
                <a:lnTo>
                  <a:pt x="325086" y="29553"/>
                </a:lnTo>
                <a:close/>
              </a:path>
            </a:pathLst>
          </a:custGeom>
          <a:solidFill>
            <a:srgbClr val="28265B"/>
          </a:solidFill>
          <a:ln w="3473" cap="flat">
            <a:solidFill>
              <a:srgbClr val="28265B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" name="Graphic 19" descr="Close with solid fill">
            <a:extLst>
              <a:ext uri="{FF2B5EF4-FFF2-40B4-BE49-F238E27FC236}">
                <a16:creationId xmlns:a16="http://schemas.microsoft.com/office/drawing/2014/main" id="{427F3AD7-2996-BEE2-B667-8B068EB46353}"/>
              </a:ext>
            </a:extLst>
          </p:cNvPr>
          <p:cNvSpPr/>
          <p:nvPr/>
        </p:nvSpPr>
        <p:spPr>
          <a:xfrm>
            <a:off x="4079093" y="3361524"/>
            <a:ext cx="221853" cy="221853"/>
          </a:xfrm>
          <a:custGeom>
            <a:avLst/>
            <a:gdLst>
              <a:gd name="connsiteX0" fmla="*/ 221853 w 221853"/>
              <a:gd name="connsiteY0" fmla="*/ 26635 h 221853"/>
              <a:gd name="connsiteX1" fmla="*/ 195218 w 221853"/>
              <a:gd name="connsiteY1" fmla="*/ 0 h 221853"/>
              <a:gd name="connsiteX2" fmla="*/ 110927 w 221853"/>
              <a:gd name="connsiteY2" fmla="*/ 84292 h 221853"/>
              <a:gd name="connsiteX3" fmla="*/ 26635 w 221853"/>
              <a:gd name="connsiteY3" fmla="*/ 0 h 221853"/>
              <a:gd name="connsiteX4" fmla="*/ 0 w 221853"/>
              <a:gd name="connsiteY4" fmla="*/ 26635 h 221853"/>
              <a:gd name="connsiteX5" fmla="*/ 84292 w 221853"/>
              <a:gd name="connsiteY5" fmla="*/ 110927 h 221853"/>
              <a:gd name="connsiteX6" fmla="*/ 0 w 221853"/>
              <a:gd name="connsiteY6" fmla="*/ 195218 h 221853"/>
              <a:gd name="connsiteX7" fmla="*/ 26635 w 221853"/>
              <a:gd name="connsiteY7" fmla="*/ 221853 h 221853"/>
              <a:gd name="connsiteX8" fmla="*/ 110927 w 221853"/>
              <a:gd name="connsiteY8" fmla="*/ 137562 h 221853"/>
              <a:gd name="connsiteX9" fmla="*/ 195218 w 221853"/>
              <a:gd name="connsiteY9" fmla="*/ 221853 h 221853"/>
              <a:gd name="connsiteX10" fmla="*/ 221853 w 221853"/>
              <a:gd name="connsiteY10" fmla="*/ 195218 h 221853"/>
              <a:gd name="connsiteX11" fmla="*/ 137562 w 221853"/>
              <a:gd name="connsiteY11" fmla="*/ 110927 h 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53" h="221853">
                <a:moveTo>
                  <a:pt x="221853" y="26635"/>
                </a:moveTo>
                <a:lnTo>
                  <a:pt x="195218" y="0"/>
                </a:lnTo>
                <a:lnTo>
                  <a:pt x="110927" y="84292"/>
                </a:lnTo>
                <a:lnTo>
                  <a:pt x="26635" y="0"/>
                </a:lnTo>
                <a:lnTo>
                  <a:pt x="0" y="26635"/>
                </a:lnTo>
                <a:lnTo>
                  <a:pt x="84292" y="110927"/>
                </a:lnTo>
                <a:lnTo>
                  <a:pt x="0" y="195218"/>
                </a:lnTo>
                <a:lnTo>
                  <a:pt x="26635" y="221853"/>
                </a:lnTo>
                <a:lnTo>
                  <a:pt x="110927" y="137562"/>
                </a:lnTo>
                <a:lnTo>
                  <a:pt x="195218" y="221853"/>
                </a:lnTo>
                <a:lnTo>
                  <a:pt x="221853" y="195218"/>
                </a:lnTo>
                <a:lnTo>
                  <a:pt x="137562" y="110927"/>
                </a:lnTo>
                <a:close/>
              </a:path>
            </a:pathLst>
          </a:custGeom>
          <a:solidFill>
            <a:srgbClr val="28265B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" name="Graphic 20" descr="Close with solid fill">
            <a:extLst>
              <a:ext uri="{FF2B5EF4-FFF2-40B4-BE49-F238E27FC236}">
                <a16:creationId xmlns:a16="http://schemas.microsoft.com/office/drawing/2014/main" id="{A50AD53C-432A-DBF3-BA56-9241D8B300D6}"/>
              </a:ext>
            </a:extLst>
          </p:cNvPr>
          <p:cNvSpPr/>
          <p:nvPr/>
        </p:nvSpPr>
        <p:spPr>
          <a:xfrm>
            <a:off x="4079093" y="3710920"/>
            <a:ext cx="221853" cy="221853"/>
          </a:xfrm>
          <a:custGeom>
            <a:avLst/>
            <a:gdLst>
              <a:gd name="connsiteX0" fmla="*/ 221853 w 221853"/>
              <a:gd name="connsiteY0" fmla="*/ 26635 h 221853"/>
              <a:gd name="connsiteX1" fmla="*/ 195218 w 221853"/>
              <a:gd name="connsiteY1" fmla="*/ 0 h 221853"/>
              <a:gd name="connsiteX2" fmla="*/ 110927 w 221853"/>
              <a:gd name="connsiteY2" fmla="*/ 84292 h 221853"/>
              <a:gd name="connsiteX3" fmla="*/ 26635 w 221853"/>
              <a:gd name="connsiteY3" fmla="*/ 0 h 221853"/>
              <a:gd name="connsiteX4" fmla="*/ 0 w 221853"/>
              <a:gd name="connsiteY4" fmla="*/ 26635 h 221853"/>
              <a:gd name="connsiteX5" fmla="*/ 84292 w 221853"/>
              <a:gd name="connsiteY5" fmla="*/ 110927 h 221853"/>
              <a:gd name="connsiteX6" fmla="*/ 0 w 221853"/>
              <a:gd name="connsiteY6" fmla="*/ 195218 h 221853"/>
              <a:gd name="connsiteX7" fmla="*/ 26635 w 221853"/>
              <a:gd name="connsiteY7" fmla="*/ 221853 h 221853"/>
              <a:gd name="connsiteX8" fmla="*/ 110927 w 221853"/>
              <a:gd name="connsiteY8" fmla="*/ 137562 h 221853"/>
              <a:gd name="connsiteX9" fmla="*/ 195218 w 221853"/>
              <a:gd name="connsiteY9" fmla="*/ 221853 h 221853"/>
              <a:gd name="connsiteX10" fmla="*/ 221853 w 221853"/>
              <a:gd name="connsiteY10" fmla="*/ 195218 h 221853"/>
              <a:gd name="connsiteX11" fmla="*/ 137562 w 221853"/>
              <a:gd name="connsiteY11" fmla="*/ 110927 h 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53" h="221853">
                <a:moveTo>
                  <a:pt x="221853" y="26635"/>
                </a:moveTo>
                <a:lnTo>
                  <a:pt x="195218" y="0"/>
                </a:lnTo>
                <a:lnTo>
                  <a:pt x="110927" y="84292"/>
                </a:lnTo>
                <a:lnTo>
                  <a:pt x="26635" y="0"/>
                </a:lnTo>
                <a:lnTo>
                  <a:pt x="0" y="26635"/>
                </a:lnTo>
                <a:lnTo>
                  <a:pt x="84292" y="110927"/>
                </a:lnTo>
                <a:lnTo>
                  <a:pt x="0" y="195218"/>
                </a:lnTo>
                <a:lnTo>
                  <a:pt x="26635" y="221853"/>
                </a:lnTo>
                <a:lnTo>
                  <a:pt x="110927" y="137562"/>
                </a:lnTo>
                <a:lnTo>
                  <a:pt x="195218" y="221853"/>
                </a:lnTo>
                <a:lnTo>
                  <a:pt x="221853" y="195218"/>
                </a:lnTo>
                <a:lnTo>
                  <a:pt x="137562" y="110927"/>
                </a:lnTo>
                <a:close/>
              </a:path>
            </a:pathLst>
          </a:custGeom>
          <a:solidFill>
            <a:srgbClr val="28265B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" name="Graphic 22" descr="Close with solid fill">
            <a:extLst>
              <a:ext uri="{FF2B5EF4-FFF2-40B4-BE49-F238E27FC236}">
                <a16:creationId xmlns:a16="http://schemas.microsoft.com/office/drawing/2014/main" id="{2BD8F2BA-B973-A478-2C5E-8BA1AEA2C2E8}"/>
              </a:ext>
            </a:extLst>
          </p:cNvPr>
          <p:cNvSpPr/>
          <p:nvPr/>
        </p:nvSpPr>
        <p:spPr>
          <a:xfrm>
            <a:off x="4081637" y="4657595"/>
            <a:ext cx="221853" cy="221853"/>
          </a:xfrm>
          <a:custGeom>
            <a:avLst/>
            <a:gdLst>
              <a:gd name="connsiteX0" fmla="*/ 221853 w 221853"/>
              <a:gd name="connsiteY0" fmla="*/ 26635 h 221853"/>
              <a:gd name="connsiteX1" fmla="*/ 195218 w 221853"/>
              <a:gd name="connsiteY1" fmla="*/ 0 h 221853"/>
              <a:gd name="connsiteX2" fmla="*/ 110927 w 221853"/>
              <a:gd name="connsiteY2" fmla="*/ 84292 h 221853"/>
              <a:gd name="connsiteX3" fmla="*/ 26635 w 221853"/>
              <a:gd name="connsiteY3" fmla="*/ 0 h 221853"/>
              <a:gd name="connsiteX4" fmla="*/ 0 w 221853"/>
              <a:gd name="connsiteY4" fmla="*/ 26635 h 221853"/>
              <a:gd name="connsiteX5" fmla="*/ 84292 w 221853"/>
              <a:gd name="connsiteY5" fmla="*/ 110927 h 221853"/>
              <a:gd name="connsiteX6" fmla="*/ 0 w 221853"/>
              <a:gd name="connsiteY6" fmla="*/ 195218 h 221853"/>
              <a:gd name="connsiteX7" fmla="*/ 26635 w 221853"/>
              <a:gd name="connsiteY7" fmla="*/ 221853 h 221853"/>
              <a:gd name="connsiteX8" fmla="*/ 110927 w 221853"/>
              <a:gd name="connsiteY8" fmla="*/ 137562 h 221853"/>
              <a:gd name="connsiteX9" fmla="*/ 195218 w 221853"/>
              <a:gd name="connsiteY9" fmla="*/ 221853 h 221853"/>
              <a:gd name="connsiteX10" fmla="*/ 221853 w 221853"/>
              <a:gd name="connsiteY10" fmla="*/ 195218 h 221853"/>
              <a:gd name="connsiteX11" fmla="*/ 137562 w 221853"/>
              <a:gd name="connsiteY11" fmla="*/ 110927 h 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53" h="221853">
                <a:moveTo>
                  <a:pt x="221853" y="26635"/>
                </a:moveTo>
                <a:lnTo>
                  <a:pt x="195218" y="0"/>
                </a:lnTo>
                <a:lnTo>
                  <a:pt x="110927" y="84292"/>
                </a:lnTo>
                <a:lnTo>
                  <a:pt x="26635" y="0"/>
                </a:lnTo>
                <a:lnTo>
                  <a:pt x="0" y="26635"/>
                </a:lnTo>
                <a:lnTo>
                  <a:pt x="84292" y="110927"/>
                </a:lnTo>
                <a:lnTo>
                  <a:pt x="0" y="195218"/>
                </a:lnTo>
                <a:lnTo>
                  <a:pt x="26635" y="221853"/>
                </a:lnTo>
                <a:lnTo>
                  <a:pt x="110927" y="137562"/>
                </a:lnTo>
                <a:lnTo>
                  <a:pt x="195218" y="221853"/>
                </a:lnTo>
                <a:lnTo>
                  <a:pt x="221853" y="195218"/>
                </a:lnTo>
                <a:lnTo>
                  <a:pt x="137562" y="110927"/>
                </a:lnTo>
                <a:close/>
              </a:path>
            </a:pathLst>
          </a:custGeom>
          <a:solidFill>
            <a:srgbClr val="28265B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" name="Graphic 23" descr="Close with solid fill">
            <a:extLst>
              <a:ext uri="{FF2B5EF4-FFF2-40B4-BE49-F238E27FC236}">
                <a16:creationId xmlns:a16="http://schemas.microsoft.com/office/drawing/2014/main" id="{91DF52D9-39BD-90A1-E7E3-623EB072D067}"/>
              </a:ext>
            </a:extLst>
          </p:cNvPr>
          <p:cNvSpPr/>
          <p:nvPr/>
        </p:nvSpPr>
        <p:spPr>
          <a:xfrm>
            <a:off x="4074429" y="5278176"/>
            <a:ext cx="221853" cy="221853"/>
          </a:xfrm>
          <a:custGeom>
            <a:avLst/>
            <a:gdLst>
              <a:gd name="connsiteX0" fmla="*/ 221853 w 221853"/>
              <a:gd name="connsiteY0" fmla="*/ 26635 h 221853"/>
              <a:gd name="connsiteX1" fmla="*/ 195218 w 221853"/>
              <a:gd name="connsiteY1" fmla="*/ 0 h 221853"/>
              <a:gd name="connsiteX2" fmla="*/ 110927 w 221853"/>
              <a:gd name="connsiteY2" fmla="*/ 84292 h 221853"/>
              <a:gd name="connsiteX3" fmla="*/ 26635 w 221853"/>
              <a:gd name="connsiteY3" fmla="*/ 0 h 221853"/>
              <a:gd name="connsiteX4" fmla="*/ 0 w 221853"/>
              <a:gd name="connsiteY4" fmla="*/ 26635 h 221853"/>
              <a:gd name="connsiteX5" fmla="*/ 84292 w 221853"/>
              <a:gd name="connsiteY5" fmla="*/ 110927 h 221853"/>
              <a:gd name="connsiteX6" fmla="*/ 0 w 221853"/>
              <a:gd name="connsiteY6" fmla="*/ 195218 h 221853"/>
              <a:gd name="connsiteX7" fmla="*/ 26635 w 221853"/>
              <a:gd name="connsiteY7" fmla="*/ 221853 h 221853"/>
              <a:gd name="connsiteX8" fmla="*/ 110927 w 221853"/>
              <a:gd name="connsiteY8" fmla="*/ 137562 h 221853"/>
              <a:gd name="connsiteX9" fmla="*/ 195218 w 221853"/>
              <a:gd name="connsiteY9" fmla="*/ 221853 h 221853"/>
              <a:gd name="connsiteX10" fmla="*/ 221853 w 221853"/>
              <a:gd name="connsiteY10" fmla="*/ 195218 h 221853"/>
              <a:gd name="connsiteX11" fmla="*/ 137562 w 221853"/>
              <a:gd name="connsiteY11" fmla="*/ 110927 h 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53" h="221853">
                <a:moveTo>
                  <a:pt x="221853" y="26635"/>
                </a:moveTo>
                <a:lnTo>
                  <a:pt x="195218" y="0"/>
                </a:lnTo>
                <a:lnTo>
                  <a:pt x="110927" y="84292"/>
                </a:lnTo>
                <a:lnTo>
                  <a:pt x="26635" y="0"/>
                </a:lnTo>
                <a:lnTo>
                  <a:pt x="0" y="26635"/>
                </a:lnTo>
                <a:lnTo>
                  <a:pt x="84292" y="110927"/>
                </a:lnTo>
                <a:lnTo>
                  <a:pt x="0" y="195218"/>
                </a:lnTo>
                <a:lnTo>
                  <a:pt x="26635" y="221853"/>
                </a:lnTo>
                <a:lnTo>
                  <a:pt x="110927" y="137562"/>
                </a:lnTo>
                <a:lnTo>
                  <a:pt x="195218" y="221853"/>
                </a:lnTo>
                <a:lnTo>
                  <a:pt x="221853" y="195218"/>
                </a:lnTo>
                <a:lnTo>
                  <a:pt x="137562" y="110927"/>
                </a:lnTo>
                <a:close/>
              </a:path>
            </a:pathLst>
          </a:custGeom>
          <a:solidFill>
            <a:srgbClr val="28265B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" name="Graphic 24" descr="Close with solid fill">
            <a:extLst>
              <a:ext uri="{FF2B5EF4-FFF2-40B4-BE49-F238E27FC236}">
                <a16:creationId xmlns:a16="http://schemas.microsoft.com/office/drawing/2014/main" id="{82FC1780-8715-63CF-659C-B91E5382C5CC}"/>
              </a:ext>
            </a:extLst>
          </p:cNvPr>
          <p:cNvSpPr/>
          <p:nvPr/>
        </p:nvSpPr>
        <p:spPr>
          <a:xfrm>
            <a:off x="4104514" y="5607018"/>
            <a:ext cx="221853" cy="221853"/>
          </a:xfrm>
          <a:custGeom>
            <a:avLst/>
            <a:gdLst>
              <a:gd name="connsiteX0" fmla="*/ 221853 w 221853"/>
              <a:gd name="connsiteY0" fmla="*/ 26635 h 221853"/>
              <a:gd name="connsiteX1" fmla="*/ 195218 w 221853"/>
              <a:gd name="connsiteY1" fmla="*/ 0 h 221853"/>
              <a:gd name="connsiteX2" fmla="*/ 110927 w 221853"/>
              <a:gd name="connsiteY2" fmla="*/ 84292 h 221853"/>
              <a:gd name="connsiteX3" fmla="*/ 26635 w 221853"/>
              <a:gd name="connsiteY3" fmla="*/ 0 h 221853"/>
              <a:gd name="connsiteX4" fmla="*/ 0 w 221853"/>
              <a:gd name="connsiteY4" fmla="*/ 26635 h 221853"/>
              <a:gd name="connsiteX5" fmla="*/ 84292 w 221853"/>
              <a:gd name="connsiteY5" fmla="*/ 110927 h 221853"/>
              <a:gd name="connsiteX6" fmla="*/ 0 w 221853"/>
              <a:gd name="connsiteY6" fmla="*/ 195218 h 221853"/>
              <a:gd name="connsiteX7" fmla="*/ 26635 w 221853"/>
              <a:gd name="connsiteY7" fmla="*/ 221853 h 221853"/>
              <a:gd name="connsiteX8" fmla="*/ 110927 w 221853"/>
              <a:gd name="connsiteY8" fmla="*/ 137562 h 221853"/>
              <a:gd name="connsiteX9" fmla="*/ 195218 w 221853"/>
              <a:gd name="connsiteY9" fmla="*/ 221853 h 221853"/>
              <a:gd name="connsiteX10" fmla="*/ 221853 w 221853"/>
              <a:gd name="connsiteY10" fmla="*/ 195218 h 221853"/>
              <a:gd name="connsiteX11" fmla="*/ 137562 w 221853"/>
              <a:gd name="connsiteY11" fmla="*/ 110927 h 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53" h="221853">
                <a:moveTo>
                  <a:pt x="221853" y="26635"/>
                </a:moveTo>
                <a:lnTo>
                  <a:pt x="195218" y="0"/>
                </a:lnTo>
                <a:lnTo>
                  <a:pt x="110927" y="84292"/>
                </a:lnTo>
                <a:lnTo>
                  <a:pt x="26635" y="0"/>
                </a:lnTo>
                <a:lnTo>
                  <a:pt x="0" y="26635"/>
                </a:lnTo>
                <a:lnTo>
                  <a:pt x="84292" y="110927"/>
                </a:lnTo>
                <a:lnTo>
                  <a:pt x="0" y="195218"/>
                </a:lnTo>
                <a:lnTo>
                  <a:pt x="26635" y="221853"/>
                </a:lnTo>
                <a:lnTo>
                  <a:pt x="110927" y="137562"/>
                </a:lnTo>
                <a:lnTo>
                  <a:pt x="195218" y="221853"/>
                </a:lnTo>
                <a:lnTo>
                  <a:pt x="221853" y="195218"/>
                </a:lnTo>
                <a:lnTo>
                  <a:pt x="137562" y="110927"/>
                </a:lnTo>
                <a:close/>
              </a:path>
            </a:pathLst>
          </a:custGeom>
          <a:solidFill>
            <a:srgbClr val="28265B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" name="Graphic 25" descr="Close with solid fill">
            <a:extLst>
              <a:ext uri="{FF2B5EF4-FFF2-40B4-BE49-F238E27FC236}">
                <a16:creationId xmlns:a16="http://schemas.microsoft.com/office/drawing/2014/main" id="{33DA1E15-D8FC-E216-4C41-2283680DBA02}"/>
              </a:ext>
            </a:extLst>
          </p:cNvPr>
          <p:cNvSpPr/>
          <p:nvPr/>
        </p:nvSpPr>
        <p:spPr>
          <a:xfrm>
            <a:off x="4081638" y="2405105"/>
            <a:ext cx="221853" cy="221853"/>
          </a:xfrm>
          <a:custGeom>
            <a:avLst/>
            <a:gdLst>
              <a:gd name="connsiteX0" fmla="*/ 221853 w 221853"/>
              <a:gd name="connsiteY0" fmla="*/ 26635 h 221853"/>
              <a:gd name="connsiteX1" fmla="*/ 195218 w 221853"/>
              <a:gd name="connsiteY1" fmla="*/ 0 h 221853"/>
              <a:gd name="connsiteX2" fmla="*/ 110927 w 221853"/>
              <a:gd name="connsiteY2" fmla="*/ 84292 h 221853"/>
              <a:gd name="connsiteX3" fmla="*/ 26635 w 221853"/>
              <a:gd name="connsiteY3" fmla="*/ 0 h 221853"/>
              <a:gd name="connsiteX4" fmla="*/ 0 w 221853"/>
              <a:gd name="connsiteY4" fmla="*/ 26635 h 221853"/>
              <a:gd name="connsiteX5" fmla="*/ 84292 w 221853"/>
              <a:gd name="connsiteY5" fmla="*/ 110927 h 221853"/>
              <a:gd name="connsiteX6" fmla="*/ 0 w 221853"/>
              <a:gd name="connsiteY6" fmla="*/ 195218 h 221853"/>
              <a:gd name="connsiteX7" fmla="*/ 26635 w 221853"/>
              <a:gd name="connsiteY7" fmla="*/ 221853 h 221853"/>
              <a:gd name="connsiteX8" fmla="*/ 110927 w 221853"/>
              <a:gd name="connsiteY8" fmla="*/ 137562 h 221853"/>
              <a:gd name="connsiteX9" fmla="*/ 195218 w 221853"/>
              <a:gd name="connsiteY9" fmla="*/ 221853 h 221853"/>
              <a:gd name="connsiteX10" fmla="*/ 221853 w 221853"/>
              <a:gd name="connsiteY10" fmla="*/ 195218 h 221853"/>
              <a:gd name="connsiteX11" fmla="*/ 137562 w 221853"/>
              <a:gd name="connsiteY11" fmla="*/ 110927 h 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53" h="221853">
                <a:moveTo>
                  <a:pt x="221853" y="26635"/>
                </a:moveTo>
                <a:lnTo>
                  <a:pt x="195218" y="0"/>
                </a:lnTo>
                <a:lnTo>
                  <a:pt x="110927" y="84292"/>
                </a:lnTo>
                <a:lnTo>
                  <a:pt x="26635" y="0"/>
                </a:lnTo>
                <a:lnTo>
                  <a:pt x="0" y="26635"/>
                </a:lnTo>
                <a:lnTo>
                  <a:pt x="84292" y="110927"/>
                </a:lnTo>
                <a:lnTo>
                  <a:pt x="0" y="195218"/>
                </a:lnTo>
                <a:lnTo>
                  <a:pt x="26635" y="221853"/>
                </a:lnTo>
                <a:lnTo>
                  <a:pt x="110927" y="137562"/>
                </a:lnTo>
                <a:lnTo>
                  <a:pt x="195218" y="221853"/>
                </a:lnTo>
                <a:lnTo>
                  <a:pt x="221853" y="195218"/>
                </a:lnTo>
                <a:lnTo>
                  <a:pt x="137562" y="110927"/>
                </a:lnTo>
                <a:close/>
              </a:path>
            </a:pathLst>
          </a:custGeom>
          <a:solidFill>
            <a:srgbClr val="28265B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" name="Graphic 26" descr="Close with solid fill">
            <a:extLst>
              <a:ext uri="{FF2B5EF4-FFF2-40B4-BE49-F238E27FC236}">
                <a16:creationId xmlns:a16="http://schemas.microsoft.com/office/drawing/2014/main" id="{B0C44E41-0532-AFA9-EA7A-2962F0511D7E}"/>
              </a:ext>
            </a:extLst>
          </p:cNvPr>
          <p:cNvSpPr/>
          <p:nvPr/>
        </p:nvSpPr>
        <p:spPr>
          <a:xfrm>
            <a:off x="4081638" y="2071798"/>
            <a:ext cx="221853" cy="221853"/>
          </a:xfrm>
          <a:custGeom>
            <a:avLst/>
            <a:gdLst>
              <a:gd name="connsiteX0" fmla="*/ 221853 w 221853"/>
              <a:gd name="connsiteY0" fmla="*/ 26635 h 221853"/>
              <a:gd name="connsiteX1" fmla="*/ 195218 w 221853"/>
              <a:gd name="connsiteY1" fmla="*/ 0 h 221853"/>
              <a:gd name="connsiteX2" fmla="*/ 110927 w 221853"/>
              <a:gd name="connsiteY2" fmla="*/ 84292 h 221853"/>
              <a:gd name="connsiteX3" fmla="*/ 26635 w 221853"/>
              <a:gd name="connsiteY3" fmla="*/ 0 h 221853"/>
              <a:gd name="connsiteX4" fmla="*/ 0 w 221853"/>
              <a:gd name="connsiteY4" fmla="*/ 26635 h 221853"/>
              <a:gd name="connsiteX5" fmla="*/ 84292 w 221853"/>
              <a:gd name="connsiteY5" fmla="*/ 110927 h 221853"/>
              <a:gd name="connsiteX6" fmla="*/ 0 w 221853"/>
              <a:gd name="connsiteY6" fmla="*/ 195218 h 221853"/>
              <a:gd name="connsiteX7" fmla="*/ 26635 w 221853"/>
              <a:gd name="connsiteY7" fmla="*/ 221853 h 221853"/>
              <a:gd name="connsiteX8" fmla="*/ 110927 w 221853"/>
              <a:gd name="connsiteY8" fmla="*/ 137562 h 221853"/>
              <a:gd name="connsiteX9" fmla="*/ 195218 w 221853"/>
              <a:gd name="connsiteY9" fmla="*/ 221853 h 221853"/>
              <a:gd name="connsiteX10" fmla="*/ 221853 w 221853"/>
              <a:gd name="connsiteY10" fmla="*/ 195218 h 221853"/>
              <a:gd name="connsiteX11" fmla="*/ 137562 w 221853"/>
              <a:gd name="connsiteY11" fmla="*/ 110927 h 22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53" h="221853">
                <a:moveTo>
                  <a:pt x="221853" y="26635"/>
                </a:moveTo>
                <a:lnTo>
                  <a:pt x="195218" y="0"/>
                </a:lnTo>
                <a:lnTo>
                  <a:pt x="110927" y="84292"/>
                </a:lnTo>
                <a:lnTo>
                  <a:pt x="26635" y="0"/>
                </a:lnTo>
                <a:lnTo>
                  <a:pt x="0" y="26635"/>
                </a:lnTo>
                <a:lnTo>
                  <a:pt x="84292" y="110927"/>
                </a:lnTo>
                <a:lnTo>
                  <a:pt x="0" y="195218"/>
                </a:lnTo>
                <a:lnTo>
                  <a:pt x="26635" y="221853"/>
                </a:lnTo>
                <a:lnTo>
                  <a:pt x="110927" y="137562"/>
                </a:lnTo>
                <a:lnTo>
                  <a:pt x="195218" y="221853"/>
                </a:lnTo>
                <a:lnTo>
                  <a:pt x="221853" y="195218"/>
                </a:lnTo>
                <a:lnTo>
                  <a:pt x="137562" y="110927"/>
                </a:lnTo>
                <a:close/>
              </a:path>
            </a:pathLst>
          </a:custGeom>
          <a:solidFill>
            <a:srgbClr val="28265B"/>
          </a:solidFill>
          <a:ln w="307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6F94F61-2D59-8944-8668-3BCB84E79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959452"/>
              </p:ext>
            </p:extLst>
          </p:nvPr>
        </p:nvGraphicFramePr>
        <p:xfrm>
          <a:off x="7174943" y="1039195"/>
          <a:ext cx="3820062" cy="247288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10031">
                  <a:extLst>
                    <a:ext uri="{9D8B030D-6E8A-4147-A177-3AD203B41FA5}">
                      <a16:colId xmlns:a16="http://schemas.microsoft.com/office/drawing/2014/main" val="294475437"/>
                    </a:ext>
                  </a:extLst>
                </a:gridCol>
                <a:gridCol w="1910031">
                  <a:extLst>
                    <a:ext uri="{9D8B030D-6E8A-4147-A177-3AD203B41FA5}">
                      <a16:colId xmlns:a16="http://schemas.microsoft.com/office/drawing/2014/main" val="1581828988"/>
                    </a:ext>
                  </a:extLst>
                </a:gridCol>
              </a:tblGrid>
              <a:tr h="494576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28265B"/>
                          </a:solidFill>
                          <a:latin typeface="Poppins "/>
                        </a:rPr>
                        <a:t>Total number of ‘</a:t>
                      </a:r>
                      <a:r>
                        <a:rPr lang="en-GB" sz="1600" b="1" dirty="0" err="1">
                          <a:solidFill>
                            <a:srgbClr val="28265B"/>
                          </a:solidFill>
                          <a:latin typeface="Poppins ExtraBold" panose="00000900000000000000" pitchFamily="2" charset="0"/>
                          <a:cs typeface="Poppins ExtraBold" panose="00000900000000000000" pitchFamily="2" charset="0"/>
                        </a:rPr>
                        <a:t>yes</a:t>
                      </a:r>
                      <a:r>
                        <a:rPr lang="en-GB" sz="1600" b="1" dirty="0" err="1">
                          <a:solidFill>
                            <a:srgbClr val="28265B"/>
                          </a:solidFill>
                          <a:latin typeface="Poppins "/>
                        </a:rPr>
                        <a:t>'</a:t>
                      </a:r>
                      <a:r>
                        <a:rPr lang="en-GB" sz="1600" b="1" dirty="0">
                          <a:solidFill>
                            <a:srgbClr val="28265B"/>
                          </a:solidFill>
                          <a:latin typeface="Poppins "/>
                        </a:rPr>
                        <a:t> cards</a:t>
                      </a:r>
                      <a:endParaRPr lang="en-GB" sz="1600" b="1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564698"/>
                  </a:ext>
                </a:extLst>
              </a:tr>
              <a:tr h="494576">
                <a:tc>
                  <a:txBody>
                    <a:bodyPr/>
                    <a:lstStyle/>
                    <a:p>
                      <a:pPr lvl="0" algn="ctr"/>
                      <a:r>
                        <a:rPr lang="en-GB" sz="1600" b="1" dirty="0">
                          <a:solidFill>
                            <a:srgbClr val="FF0000"/>
                          </a:solidFill>
                          <a:latin typeface="Poppins ExtraBold" panose="00000900000000000000" pitchFamily="2" charset="0"/>
                          <a:cs typeface="Poppins ExtraBold" panose="00000900000000000000" pitchFamily="2" charset="0"/>
                        </a:rPr>
                        <a:t>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3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615642"/>
                  </a:ext>
                </a:extLst>
              </a:tr>
              <a:tr h="494576">
                <a:tc>
                  <a:txBody>
                    <a:bodyPr/>
                    <a:lstStyle/>
                    <a:p>
                      <a:pPr lvl="0" algn="ctr"/>
                      <a:r>
                        <a:rPr lang="en-GB" sz="1600" b="1" dirty="0">
                          <a:solidFill>
                            <a:srgbClr val="FFFF00"/>
                          </a:solidFill>
                          <a:latin typeface="Poppins ExtraBold" panose="00000900000000000000" pitchFamily="2" charset="0"/>
                          <a:cs typeface="Poppins ExtraBold" panose="00000900000000000000" pitchFamily="2" charset="0"/>
                        </a:rPr>
                        <a:t>yellow</a:t>
                      </a:r>
                      <a:endParaRPr lang="en-GB" sz="1600" b="1" dirty="0">
                        <a:solidFill>
                          <a:srgbClr val="00B050"/>
                        </a:solidFill>
                        <a:latin typeface="Poppins ExtraBold" panose="00000900000000000000" pitchFamily="2" charset="0"/>
                        <a:cs typeface="Poppins ExtraBold" panose="000009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4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940240"/>
                  </a:ext>
                </a:extLst>
              </a:tr>
              <a:tr h="494576">
                <a:tc>
                  <a:txBody>
                    <a:bodyPr/>
                    <a:lstStyle/>
                    <a:p>
                      <a:pPr lvl="0" algn="ctr"/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Poppins ExtraBold" panose="00000900000000000000" pitchFamily="2" charset="0"/>
                          <a:cs typeface="Poppins ExtraBold" panose="00000900000000000000" pitchFamily="2" charset="0"/>
                        </a:rPr>
                        <a:t>green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2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351175"/>
                  </a:ext>
                </a:extLst>
              </a:tr>
              <a:tr h="494576">
                <a:tc>
                  <a:txBody>
                    <a:bodyPr/>
                    <a:lstStyle/>
                    <a:p>
                      <a:pPr lvl="0" algn="ctr"/>
                      <a:r>
                        <a:rPr lang="en-GB" sz="1600" b="1" dirty="0">
                          <a:solidFill>
                            <a:srgbClr val="0070C0"/>
                          </a:solidFill>
                          <a:latin typeface="Poppins ExtraBold" panose="00000900000000000000" pitchFamily="2" charset="0"/>
                          <a:cs typeface="Poppins ExtraBold" panose="00000900000000000000" pitchFamily="2" charset="0"/>
                        </a:rPr>
                        <a:t>blue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28265B"/>
                          </a:solidFill>
                          <a:latin typeface="Poppins "/>
                        </a:rPr>
                        <a:t>0</a:t>
                      </a:r>
                      <a:endParaRPr lang="en-GB" sz="1600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093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C20B6-9F4A-6A23-4691-F66F7EA19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8E011648-06B1-6933-A16F-62F3DD5ABA7A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318D6531-0409-32DE-2CA1-34B8133488EA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0207AB25-35BF-3CA7-702B-CAFA6276D77A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B693EFBC-F891-E754-03D0-45FB9EFACA83}"/>
              </a:ext>
            </a:extLst>
          </p:cNvPr>
          <p:cNvSpPr/>
          <p:nvPr/>
        </p:nvSpPr>
        <p:spPr>
          <a:xfrm>
            <a:off x="-380360" y="16794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5E17CE80-F3DB-5881-E775-E39084EF2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E4C5B5-15E8-14E4-FDC4-787438227EF2}"/>
              </a:ext>
            </a:extLst>
          </p:cNvPr>
          <p:cNvSpPr txBox="1"/>
          <p:nvPr/>
        </p:nvSpPr>
        <p:spPr>
          <a:xfrm>
            <a:off x="502066" y="659104"/>
            <a:ext cx="5459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virtual card game</a:t>
            </a:r>
            <a:endParaRPr lang="en-US" sz="36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39BB6B2-DFA2-51E6-D242-B31437F1724B}"/>
              </a:ext>
            </a:extLst>
          </p:cNvPr>
          <p:cNvSpPr txBox="1"/>
          <p:nvPr/>
        </p:nvSpPr>
        <p:spPr>
          <a:xfrm>
            <a:off x="562590" y="2160526"/>
            <a:ext cx="6129168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12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sz="30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many different colour preferences have you identified (ticked)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25D236-1BAE-22F2-0787-ECC5A3754F84}"/>
              </a:ext>
            </a:extLst>
          </p:cNvPr>
          <p:cNvGrpSpPr/>
          <p:nvPr/>
        </p:nvGrpSpPr>
        <p:grpSpPr>
          <a:xfrm>
            <a:off x="7128755" y="2095457"/>
            <a:ext cx="4469829" cy="3872054"/>
            <a:chOff x="6994129" y="2145675"/>
            <a:chExt cx="4469829" cy="387205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4918B6-877C-3ACD-C34E-175ABDEEE14A}"/>
                </a:ext>
              </a:extLst>
            </p:cNvPr>
            <p:cNvGrpSpPr/>
            <p:nvPr/>
          </p:nvGrpSpPr>
          <p:grpSpPr>
            <a:xfrm>
              <a:off x="9107479" y="2145675"/>
              <a:ext cx="1740801" cy="2281839"/>
              <a:chOff x="701040" y="477520"/>
              <a:chExt cx="1981200" cy="2646680"/>
            </a:xfrm>
            <a:solidFill>
              <a:schemeClr val="bg1"/>
            </a:solidFill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A836398-2AF0-16C4-3A0D-4F762FD21600}"/>
                  </a:ext>
                </a:extLst>
              </p:cNvPr>
              <p:cNvSpPr/>
              <p:nvPr/>
            </p:nvSpPr>
            <p:spPr>
              <a:xfrm>
                <a:off x="7010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CACCC1-4296-3740-9BF1-B669DDBC1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8122" y="660400"/>
                <a:ext cx="1638475" cy="2280352"/>
              </a:xfrm>
              <a:prstGeom prst="rect">
                <a:avLst/>
              </a:prstGeom>
              <a:grpFill/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ED7802-5B71-60FA-D93D-5BF927FD5067}"/>
                </a:ext>
              </a:extLst>
            </p:cNvPr>
            <p:cNvGrpSpPr/>
            <p:nvPr/>
          </p:nvGrpSpPr>
          <p:grpSpPr>
            <a:xfrm>
              <a:off x="6994129" y="2160527"/>
              <a:ext cx="1740801" cy="2281839"/>
              <a:chOff x="2908884" y="1525024"/>
              <a:chExt cx="1981200" cy="264668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20A5E03-E30C-F0CD-B9B1-14998E5C35FD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FEF2ED-0F16-92AB-711C-AFAC6CB9D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9432" y="1702552"/>
                <a:ext cx="1642868" cy="2256130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93C6299-05B0-B25F-EB33-44FFE529DE86}"/>
                </a:ext>
              </a:extLst>
            </p:cNvPr>
            <p:cNvGrpSpPr/>
            <p:nvPr/>
          </p:nvGrpSpPr>
          <p:grpSpPr>
            <a:xfrm>
              <a:off x="9683859" y="3735890"/>
              <a:ext cx="1780099" cy="2281839"/>
              <a:chOff x="2908884" y="1525024"/>
              <a:chExt cx="1981200" cy="264668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353AC53E-2148-EF6D-E55B-2D9E6DC84234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C796062-4FD7-139C-CFEF-83A6C9368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0490" y="1702552"/>
                <a:ext cx="1651810" cy="225613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39545E-C27E-8EC3-1E4B-C3FE795BF44F}"/>
                </a:ext>
              </a:extLst>
            </p:cNvPr>
            <p:cNvGrpSpPr/>
            <p:nvPr/>
          </p:nvGrpSpPr>
          <p:grpSpPr>
            <a:xfrm>
              <a:off x="7522421" y="3720589"/>
              <a:ext cx="1730637" cy="2281839"/>
              <a:chOff x="5248768" y="1525024"/>
              <a:chExt cx="1981200" cy="264668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4EE9986-72E7-E41C-2118-566B772ABD37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2A8A1B5-8245-8526-A387-CB2480E35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2408" y="1702552"/>
                <a:ext cx="1645826" cy="2254556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3B80A7-9ADC-51F1-4E1B-09F6C9F6A788}"/>
              </a:ext>
            </a:extLst>
          </p:cNvPr>
          <p:cNvSpPr txBox="1"/>
          <p:nvPr/>
        </p:nvSpPr>
        <p:spPr>
          <a:xfrm>
            <a:off x="502066" y="3946700"/>
            <a:ext cx="6044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might this tell us?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1B6F1-2E0C-FEF3-A01C-7F31C40047A6}"/>
              </a:ext>
            </a:extLst>
          </p:cNvPr>
          <p:cNvSpPr txBox="1"/>
          <p:nvPr/>
        </p:nvSpPr>
        <p:spPr>
          <a:xfrm>
            <a:off x="507422" y="4681220"/>
            <a:ext cx="6330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your top 2 colours? </a:t>
            </a:r>
            <a:endParaRPr lang="en-GB" sz="3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7E7E0-A918-25AB-70DB-472B3D841DEE}"/>
              </a:ext>
            </a:extLst>
          </p:cNvPr>
          <p:cNvSpPr txBox="1"/>
          <p:nvPr/>
        </p:nvSpPr>
        <p:spPr>
          <a:xfrm>
            <a:off x="2128248" y="3078015"/>
            <a:ext cx="651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39AFE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2AE97E-A296-5A88-9DF9-5A5AAE5F66DB}"/>
              </a:ext>
            </a:extLst>
          </p:cNvPr>
          <p:cNvSpPr txBox="1"/>
          <p:nvPr/>
        </p:nvSpPr>
        <p:spPr>
          <a:xfrm>
            <a:off x="2512511" y="3075478"/>
            <a:ext cx="611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352E2D-00B7-18D5-86B8-BDFC29381601}"/>
              </a:ext>
            </a:extLst>
          </p:cNvPr>
          <p:cNvSpPr txBox="1"/>
          <p:nvPr/>
        </p:nvSpPr>
        <p:spPr>
          <a:xfrm>
            <a:off x="3012915" y="3086095"/>
            <a:ext cx="659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CA536F-73C3-B2EC-6950-190FA7AF6D03}"/>
              </a:ext>
            </a:extLst>
          </p:cNvPr>
          <p:cNvSpPr txBox="1"/>
          <p:nvPr/>
        </p:nvSpPr>
        <p:spPr>
          <a:xfrm>
            <a:off x="3473031" y="3086039"/>
            <a:ext cx="651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4?</a:t>
            </a:r>
          </a:p>
        </p:txBody>
      </p:sp>
    </p:spTree>
    <p:extLst>
      <p:ext uri="{BB962C8B-B14F-4D97-AF65-F5344CB8AC3E}">
        <p14:creationId xmlns:p14="http://schemas.microsoft.com/office/powerpoint/2010/main" val="184104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23FFED-6210-7543-9B9C-63892E9D1470}"/>
              </a:ext>
            </a:extLst>
          </p:cNvPr>
          <p:cNvSpPr txBox="1"/>
          <p:nvPr/>
        </p:nvSpPr>
        <p:spPr>
          <a:xfrm>
            <a:off x="651688" y="1167416"/>
            <a:ext cx="447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Session Delivery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40C2F52-C418-8542-85C4-838CC7624AE0}"/>
              </a:ext>
            </a:extLst>
          </p:cNvPr>
          <p:cNvSpPr txBox="1"/>
          <p:nvPr/>
        </p:nvSpPr>
        <p:spPr>
          <a:xfrm>
            <a:off x="766910" y="2102581"/>
            <a:ext cx="10161010" cy="265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encourage you to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run through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 the slides ahead of delivering them in slideshow mode. Some slides are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static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others include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animations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 Please check that the animations work as expected.</a:t>
            </a:r>
          </a:p>
          <a:p>
            <a:endParaRPr lang="en-GB" sz="24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Brief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notes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are provided below each slide to give delivery guidance.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B3D97-8044-1346-995A-88CE8E945D4B}"/>
              </a:ext>
            </a:extLst>
          </p:cNvPr>
          <p:cNvSpPr txBox="1"/>
          <p:nvPr/>
        </p:nvSpPr>
        <p:spPr>
          <a:xfrm>
            <a:off x="7647709" y="6830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649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2B3E6-AC4E-819E-C353-6D3B8633A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group of hands holding a puzzle&#10;&#10;AI-generated content may be incorrect.">
            <a:extLst>
              <a:ext uri="{FF2B5EF4-FFF2-40B4-BE49-F238E27FC236}">
                <a16:creationId xmlns:a16="http://schemas.microsoft.com/office/drawing/2014/main" id="{6DB1B438-6FFC-F991-767A-ED2964802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14C21D9B-A0BA-DB49-24C4-901C2F43A26E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B4EB3F-5705-B254-90C9-75F76B1755F0}"/>
              </a:ext>
            </a:extLst>
          </p:cNvPr>
          <p:cNvSpPr/>
          <p:nvPr/>
        </p:nvSpPr>
        <p:spPr>
          <a:xfrm>
            <a:off x="0" y="-44148"/>
            <a:ext cx="12192001" cy="69430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DA5EEB-3DE5-EAC9-8A86-04546E3B3E28}"/>
              </a:ext>
            </a:extLst>
          </p:cNvPr>
          <p:cNvSpPr txBox="1"/>
          <p:nvPr/>
        </p:nvSpPr>
        <p:spPr>
          <a:xfrm>
            <a:off x="485219" y="372885"/>
            <a:ext cx="829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card game in the room </a:t>
            </a:r>
            <a:endParaRPr lang="en-US" sz="3200" b="1" dirty="0">
              <a:solidFill>
                <a:srgbClr val="FFFFFF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26" name="Picture 25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50D63E67-11F6-ADF1-2740-4B3FC6BF0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61" name="Freeform: Shape 4">
            <a:extLst>
              <a:ext uri="{FF2B5EF4-FFF2-40B4-BE49-F238E27FC236}">
                <a16:creationId xmlns:a16="http://schemas.microsoft.com/office/drawing/2014/main" id="{A6522529-1C45-F7B1-B099-6794E0A3246F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9BFB74E5-D6B8-B731-BAAD-9B48C9839B9A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67E2E93E-2C83-F479-D051-753B2A534CC8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5D13F9-6D67-575E-E41D-0B63FA2B1535}"/>
              </a:ext>
            </a:extLst>
          </p:cNvPr>
          <p:cNvGrpSpPr/>
          <p:nvPr/>
        </p:nvGrpSpPr>
        <p:grpSpPr>
          <a:xfrm rot="20970564">
            <a:off x="3959451" y="1223128"/>
            <a:ext cx="2285192" cy="2255379"/>
            <a:chOff x="718659" y="1610184"/>
            <a:chExt cx="2285192" cy="2134022"/>
          </a:xfrm>
        </p:grpSpPr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455C2CDE-D92C-4283-F525-06CC92458C55}"/>
                </a:ext>
              </a:extLst>
            </p:cNvPr>
            <p:cNvSpPr/>
            <p:nvPr/>
          </p:nvSpPr>
          <p:spPr>
            <a:xfrm rot="21592969">
              <a:off x="1380235" y="1610184"/>
              <a:ext cx="974226" cy="1179182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FFD5E138-A4B8-4D1F-439A-FD7DCEE86D05}"/>
                </a:ext>
              </a:extLst>
            </p:cNvPr>
            <p:cNvSpPr/>
            <p:nvPr/>
          </p:nvSpPr>
          <p:spPr>
            <a:xfrm rot="20280649">
              <a:off x="718659" y="1715210"/>
              <a:ext cx="974226" cy="1179182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6F013469-7A2F-A081-59C4-9CAEDFDE9C50}"/>
                </a:ext>
              </a:extLst>
            </p:cNvPr>
            <p:cNvSpPr/>
            <p:nvPr/>
          </p:nvSpPr>
          <p:spPr>
            <a:xfrm rot="1008284">
              <a:off x="2029625" y="1721998"/>
              <a:ext cx="974226" cy="1179182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26D0CA6-B114-358F-3C94-5DDC6B03D7F9}"/>
                </a:ext>
              </a:extLst>
            </p:cNvPr>
            <p:cNvSpPr/>
            <p:nvPr/>
          </p:nvSpPr>
          <p:spPr>
            <a:xfrm rot="629436">
              <a:off x="1207749" y="2373350"/>
              <a:ext cx="1138547" cy="1370856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5F48561-F9A9-78C3-8DDE-2BF187EA2261}"/>
              </a:ext>
            </a:extLst>
          </p:cNvPr>
          <p:cNvGrpSpPr/>
          <p:nvPr/>
        </p:nvGrpSpPr>
        <p:grpSpPr>
          <a:xfrm rot="20820180">
            <a:off x="1104448" y="1474423"/>
            <a:ext cx="2279938" cy="2297967"/>
            <a:chOff x="4136608" y="3672696"/>
            <a:chExt cx="2279938" cy="2297967"/>
          </a:xfrm>
        </p:grpSpPr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36F24C5F-5659-02E0-B78D-4427D568B206}"/>
                </a:ext>
              </a:extLst>
            </p:cNvPr>
            <p:cNvSpPr/>
            <p:nvPr/>
          </p:nvSpPr>
          <p:spPr>
            <a:xfrm>
              <a:off x="4828462" y="3672696"/>
              <a:ext cx="951417" cy="1181102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077F4396-052F-B8A4-ACDA-6AC9367F111D}"/>
                </a:ext>
              </a:extLst>
            </p:cNvPr>
            <p:cNvSpPr/>
            <p:nvPr/>
          </p:nvSpPr>
          <p:spPr>
            <a:xfrm rot="20339483">
              <a:off x="4136608" y="3816208"/>
              <a:ext cx="951417" cy="1181102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8FF78395-5EDD-AE69-C1BA-1908E78E6430}"/>
                </a:ext>
              </a:extLst>
            </p:cNvPr>
            <p:cNvSpPr/>
            <p:nvPr/>
          </p:nvSpPr>
          <p:spPr>
            <a:xfrm rot="1072975">
              <a:off x="5465129" y="3837342"/>
              <a:ext cx="951417" cy="1181102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671D0905-4330-8D9C-BC37-5236DC54FB04}"/>
                </a:ext>
              </a:extLst>
            </p:cNvPr>
            <p:cNvSpPr/>
            <p:nvPr/>
          </p:nvSpPr>
          <p:spPr>
            <a:xfrm rot="779820">
              <a:off x="4679079" y="4502903"/>
              <a:ext cx="1049946" cy="1467760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8DD32C-CE6A-0FDC-AE31-4373F38BE3F3}"/>
              </a:ext>
            </a:extLst>
          </p:cNvPr>
          <p:cNvGrpSpPr/>
          <p:nvPr/>
        </p:nvGrpSpPr>
        <p:grpSpPr>
          <a:xfrm rot="20673369">
            <a:off x="1989214" y="3905880"/>
            <a:ext cx="2167510" cy="2185331"/>
            <a:chOff x="1539231" y="3693396"/>
            <a:chExt cx="2167510" cy="2185331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66402BE0-CC27-49F4-8BEA-22457E30E59F}"/>
                </a:ext>
              </a:extLst>
            </p:cNvPr>
            <p:cNvSpPr/>
            <p:nvPr/>
          </p:nvSpPr>
          <p:spPr>
            <a:xfrm>
              <a:off x="2156483" y="3693396"/>
              <a:ext cx="929738" cy="1164213"/>
            </a:xfrm>
            <a:prstGeom prst="round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C6C72D77-B963-907F-B328-6EA7E68963C1}"/>
                </a:ext>
              </a:extLst>
            </p:cNvPr>
            <p:cNvSpPr/>
            <p:nvPr/>
          </p:nvSpPr>
          <p:spPr>
            <a:xfrm rot="20393830">
              <a:off x="1539231" y="3845374"/>
              <a:ext cx="929738" cy="1164213"/>
            </a:xfrm>
            <a:prstGeom prst="round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0B7F459-0FEB-C244-6A65-F8DE1EDD8B99}"/>
                </a:ext>
              </a:extLst>
            </p:cNvPr>
            <p:cNvSpPr/>
            <p:nvPr/>
          </p:nvSpPr>
          <p:spPr>
            <a:xfrm rot="916425">
              <a:off x="2777003" y="3825531"/>
              <a:ext cx="929738" cy="1164213"/>
            </a:xfrm>
            <a:prstGeom prst="round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BE1EDD32-69F0-58F2-07A0-5423A92BE157}"/>
                </a:ext>
              </a:extLst>
            </p:cNvPr>
            <p:cNvSpPr/>
            <p:nvPr/>
          </p:nvSpPr>
          <p:spPr>
            <a:xfrm rot="926631">
              <a:off x="2010032" y="4419628"/>
              <a:ext cx="1076372" cy="1459099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BECB67C-1C71-8BEC-E535-AF149158D21F}"/>
              </a:ext>
            </a:extLst>
          </p:cNvPr>
          <p:cNvGrpSpPr/>
          <p:nvPr/>
        </p:nvGrpSpPr>
        <p:grpSpPr>
          <a:xfrm rot="20818451">
            <a:off x="4577766" y="3627081"/>
            <a:ext cx="2141189" cy="2300991"/>
            <a:chOff x="3512159" y="1547424"/>
            <a:chExt cx="2141189" cy="2300991"/>
          </a:xfrm>
        </p:grpSpPr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64BB5D25-D4FD-1AEE-B8AE-6D5F43719265}"/>
                </a:ext>
              </a:extLst>
            </p:cNvPr>
            <p:cNvSpPr/>
            <p:nvPr/>
          </p:nvSpPr>
          <p:spPr>
            <a:xfrm>
              <a:off x="4141609" y="1547424"/>
              <a:ext cx="918269" cy="1137825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89B1B548-9F8C-C7E5-9E4C-F81D1804E342}"/>
                </a:ext>
              </a:extLst>
            </p:cNvPr>
            <p:cNvSpPr/>
            <p:nvPr/>
          </p:nvSpPr>
          <p:spPr>
            <a:xfrm rot="20029574">
              <a:off x="3512159" y="1708373"/>
              <a:ext cx="918269" cy="1137825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FFF43430-1AC1-1393-B91C-271ACCBFF81D}"/>
                </a:ext>
              </a:extLst>
            </p:cNvPr>
            <p:cNvSpPr/>
            <p:nvPr/>
          </p:nvSpPr>
          <p:spPr>
            <a:xfrm rot="1426575">
              <a:off x="4735079" y="1708372"/>
              <a:ext cx="918269" cy="1137825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1E07FB52-D318-A5B0-E347-CC018F3D994B}"/>
                </a:ext>
              </a:extLst>
            </p:cNvPr>
            <p:cNvSpPr/>
            <p:nvPr/>
          </p:nvSpPr>
          <p:spPr>
            <a:xfrm rot="781549">
              <a:off x="3972680" y="2389316"/>
              <a:ext cx="1076372" cy="1459099"/>
            </a:xfrm>
            <a:prstGeom prst="roundRect">
              <a:avLst/>
            </a:pr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0671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83ABA-D558-97A8-EF78-4A18EA42C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7AB141C-8305-8DB6-4069-715001DC9C44}"/>
              </a:ext>
            </a:extLst>
          </p:cNvPr>
          <p:cNvSpPr/>
          <p:nvPr/>
        </p:nvSpPr>
        <p:spPr>
          <a:xfrm>
            <a:off x="-19275" y="-28755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A5A8C-C9B8-48ED-2959-45F98A0D6BF3}"/>
              </a:ext>
            </a:extLst>
          </p:cNvPr>
          <p:cNvSpPr txBox="1"/>
          <p:nvPr/>
        </p:nvSpPr>
        <p:spPr>
          <a:xfrm>
            <a:off x="994559" y="51805"/>
            <a:ext cx="953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preference around the wheel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D25553B3-E326-57DD-9841-2E1721E09829}"/>
              </a:ext>
            </a:extLst>
          </p:cNvPr>
          <p:cNvSpPr/>
          <p:nvPr/>
        </p:nvSpPr>
        <p:spPr>
          <a:xfrm>
            <a:off x="127464" y="-304358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0198C3F5-F5A8-1FA2-C42F-B516390D0823}"/>
              </a:ext>
            </a:extLst>
          </p:cNvPr>
          <p:cNvSpPr/>
          <p:nvPr/>
        </p:nvSpPr>
        <p:spPr>
          <a:xfrm>
            <a:off x="6635625" y="6578138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A42273B3-BD41-0C60-E971-12EA4AD8CBD6}"/>
              </a:ext>
            </a:extLst>
          </p:cNvPr>
          <p:cNvSpPr/>
          <p:nvPr/>
        </p:nvSpPr>
        <p:spPr>
          <a:xfrm>
            <a:off x="-686928" y="3098796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FEFD84A9-E67F-F640-CF92-0B8F3B32F41D}"/>
              </a:ext>
            </a:extLst>
          </p:cNvPr>
          <p:cNvSpPr/>
          <p:nvPr/>
        </p:nvSpPr>
        <p:spPr>
          <a:xfrm>
            <a:off x="11720525" y="1319017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17043D74-E784-6A21-25CD-A4ED73B68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7E55B0DD-9B2A-79FB-77D6-22B4CFBC97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438144" y="1048907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085767F-52B1-4DE2-598D-C18AE05C10C7}"/>
              </a:ext>
            </a:extLst>
          </p:cNvPr>
          <p:cNvGrpSpPr/>
          <p:nvPr/>
        </p:nvGrpSpPr>
        <p:grpSpPr>
          <a:xfrm>
            <a:off x="7317228" y="842865"/>
            <a:ext cx="3168696" cy="2514476"/>
            <a:chOff x="7248607" y="845628"/>
            <a:chExt cx="3168696" cy="25144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0FB345-8EE2-BE69-50E7-70E27CCCED97}"/>
                </a:ext>
              </a:extLst>
            </p:cNvPr>
            <p:cNvGrpSpPr/>
            <p:nvPr/>
          </p:nvGrpSpPr>
          <p:grpSpPr>
            <a:xfrm>
              <a:off x="7248607" y="845628"/>
              <a:ext cx="1278128" cy="1740325"/>
              <a:chOff x="3291840" y="477520"/>
              <a:chExt cx="1981200" cy="2646680"/>
            </a:xfrm>
            <a:solidFill>
              <a:schemeClr val="bg1"/>
            </a:solidFill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6B247F3-67FF-F6AB-8CE5-9FE8B354F1FC}"/>
                  </a:ext>
                </a:extLst>
              </p:cNvPr>
              <p:cNvSpPr/>
              <p:nvPr/>
            </p:nvSpPr>
            <p:spPr>
              <a:xfrm>
                <a:off x="32918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E951EA3-9A04-B40C-1F5F-E218D0E83E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3502" y="615600"/>
                <a:ext cx="1697876" cy="2369952"/>
              </a:xfrm>
              <a:prstGeom prst="rect">
                <a:avLst/>
              </a:prstGeom>
              <a:grpFill/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4068A2-1877-C098-DBD4-BB287FC3FA52}"/>
                </a:ext>
              </a:extLst>
            </p:cNvPr>
            <p:cNvGrpSpPr/>
            <p:nvPr/>
          </p:nvGrpSpPr>
          <p:grpSpPr>
            <a:xfrm>
              <a:off x="8806059" y="845628"/>
              <a:ext cx="1278128" cy="1740325"/>
              <a:chOff x="8473440" y="477520"/>
              <a:chExt cx="1981200" cy="264668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796E7F4-98F8-D289-74E5-84F13FAB567B}"/>
                  </a:ext>
                </a:extLst>
              </p:cNvPr>
              <p:cNvSpPr/>
              <p:nvPr/>
            </p:nvSpPr>
            <p:spPr>
              <a:xfrm>
                <a:off x="8473440" y="477520"/>
                <a:ext cx="1981200" cy="2646680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6DF7A1E-8EA5-3A57-059A-90A6AD6F4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7816" y="660400"/>
                <a:ext cx="1653880" cy="2245795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C62F2D-46D4-D77C-4088-F2F5D2702941}"/>
                </a:ext>
              </a:extLst>
            </p:cNvPr>
            <p:cNvGrpSpPr/>
            <p:nvPr/>
          </p:nvGrpSpPr>
          <p:grpSpPr>
            <a:xfrm>
              <a:off x="7592691" y="1587548"/>
              <a:ext cx="1256917" cy="1740325"/>
              <a:chOff x="701040" y="477520"/>
              <a:chExt cx="1981200" cy="2646680"/>
            </a:xfrm>
            <a:solidFill>
              <a:schemeClr val="bg1"/>
            </a:solidFill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FDE5413-B2A4-D3E5-C1C0-8D6F7E8E434F}"/>
                  </a:ext>
                </a:extLst>
              </p:cNvPr>
              <p:cNvSpPr/>
              <p:nvPr/>
            </p:nvSpPr>
            <p:spPr>
              <a:xfrm>
                <a:off x="7010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5EE5A15-AB12-9B29-9FC5-3447349F4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8122" y="660400"/>
                <a:ext cx="1638475" cy="2280352"/>
              </a:xfrm>
              <a:prstGeom prst="rect">
                <a:avLst/>
              </a:prstGeom>
              <a:grpFill/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4822DA-23F3-78C8-74C9-34486CD6444C}"/>
                </a:ext>
              </a:extLst>
            </p:cNvPr>
            <p:cNvGrpSpPr/>
            <p:nvPr/>
          </p:nvGrpSpPr>
          <p:grpSpPr>
            <a:xfrm>
              <a:off x="9160386" y="1619779"/>
              <a:ext cx="1256917" cy="1740325"/>
              <a:chOff x="5882640" y="477520"/>
              <a:chExt cx="1981200" cy="2646680"/>
            </a:xfrm>
            <a:solidFill>
              <a:schemeClr val="bg1"/>
            </a:solidFill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9577608F-65D8-F552-A8BA-A644F1231E20}"/>
                  </a:ext>
                </a:extLst>
              </p:cNvPr>
              <p:cNvSpPr/>
              <p:nvPr/>
            </p:nvSpPr>
            <p:spPr>
              <a:xfrm>
                <a:off x="58826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0B95D79-67F2-E0F4-C21B-6B8E84738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6000" y="660400"/>
                <a:ext cx="1597755" cy="224579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73EF5-FAE1-4A8A-D5B6-506A76166B22}"/>
              </a:ext>
            </a:extLst>
          </p:cNvPr>
          <p:cNvGrpSpPr/>
          <p:nvPr/>
        </p:nvGrpSpPr>
        <p:grpSpPr>
          <a:xfrm>
            <a:off x="7661312" y="3841994"/>
            <a:ext cx="3354027" cy="2587391"/>
            <a:chOff x="7527824" y="3876499"/>
            <a:chExt cx="3354027" cy="25873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31B25AD-B0B5-AAE0-45B9-411E0FA53158}"/>
                </a:ext>
              </a:extLst>
            </p:cNvPr>
            <p:cNvGrpSpPr/>
            <p:nvPr/>
          </p:nvGrpSpPr>
          <p:grpSpPr>
            <a:xfrm>
              <a:off x="7527824" y="3876499"/>
              <a:ext cx="1285955" cy="1740325"/>
              <a:chOff x="569000" y="1525024"/>
              <a:chExt cx="1981200" cy="264668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66281E9-4CDE-0ACA-3795-EA4BD9B04DFD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0F78339-F597-C12B-8666-F5A2E84A7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3906" y="1702552"/>
                <a:ext cx="1618510" cy="225455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434271-D7DA-CC42-C46B-285BF6F90DDF}"/>
                </a:ext>
              </a:extLst>
            </p:cNvPr>
            <p:cNvGrpSpPr/>
            <p:nvPr/>
          </p:nvGrpSpPr>
          <p:grpSpPr>
            <a:xfrm>
              <a:off x="9057683" y="3876499"/>
              <a:ext cx="1367346" cy="1740325"/>
              <a:chOff x="2908884" y="1525024"/>
              <a:chExt cx="1981200" cy="264668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52597C3-FCC6-2903-4AB9-9EB4723621D4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6965AF8-1B59-F9E1-1D68-18DBA1B93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5010" y="1663599"/>
                <a:ext cx="1617290" cy="2293509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642F6F-557A-ADEF-B6B6-C92017D4204D}"/>
                </a:ext>
              </a:extLst>
            </p:cNvPr>
            <p:cNvGrpSpPr/>
            <p:nvPr/>
          </p:nvGrpSpPr>
          <p:grpSpPr>
            <a:xfrm>
              <a:off x="7991477" y="4710277"/>
              <a:ext cx="1278128" cy="1740325"/>
              <a:chOff x="5248768" y="1525024"/>
              <a:chExt cx="1981200" cy="264668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8CBC620E-E262-A4B0-2BB3-70C7D7FEBA4B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CDB58BE-B8A1-790C-CA14-F261464E3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22408" y="1702552"/>
                <a:ext cx="1645826" cy="22545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F5D4478-3219-6B71-EF0C-BD8772842B3B}"/>
                </a:ext>
              </a:extLst>
            </p:cNvPr>
            <p:cNvGrpSpPr/>
            <p:nvPr/>
          </p:nvGrpSpPr>
          <p:grpSpPr>
            <a:xfrm>
              <a:off x="9603723" y="4704825"/>
              <a:ext cx="1278128" cy="1759065"/>
              <a:chOff x="7706436" y="1508761"/>
              <a:chExt cx="1981200" cy="264668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E2E3F41D-FFFB-60A7-2F01-7C179FB1B663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D1198A5-12B7-11AF-F42D-2D7685AF1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75204" y="1739620"/>
                <a:ext cx="1657459" cy="2217488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E944BE-7251-1E03-8368-A96A0A242336}"/>
              </a:ext>
            </a:extLst>
          </p:cNvPr>
          <p:cNvGrpSpPr/>
          <p:nvPr/>
        </p:nvGrpSpPr>
        <p:grpSpPr>
          <a:xfrm>
            <a:off x="1398215" y="829091"/>
            <a:ext cx="3346132" cy="2477702"/>
            <a:chOff x="1508396" y="929884"/>
            <a:chExt cx="3346132" cy="247770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D18C42D-7B0B-636A-15C4-A269AF34051C}"/>
                </a:ext>
              </a:extLst>
            </p:cNvPr>
            <p:cNvGrpSpPr/>
            <p:nvPr/>
          </p:nvGrpSpPr>
          <p:grpSpPr>
            <a:xfrm>
              <a:off x="1508396" y="929884"/>
              <a:ext cx="1297347" cy="1757913"/>
              <a:chOff x="569000" y="1525024"/>
              <a:chExt cx="1981200" cy="264668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FB92D333-F7F5-4F8A-B63A-9D794F93B928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2C6664AD-1827-5E23-E05E-EE681BD7CD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7481" y="1739620"/>
                <a:ext cx="1664935" cy="2203096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D431AA8-7DD4-1E59-0718-672B9DB23E14}"/>
                </a:ext>
              </a:extLst>
            </p:cNvPr>
            <p:cNvGrpSpPr/>
            <p:nvPr/>
          </p:nvGrpSpPr>
          <p:grpSpPr>
            <a:xfrm>
              <a:off x="3086334" y="929884"/>
              <a:ext cx="1256918" cy="1740325"/>
              <a:chOff x="2908884" y="1525024"/>
              <a:chExt cx="1981200" cy="264668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54CCF22-F8E5-7D3A-3778-A374CD203902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6CB07543-C7A3-C202-A8CD-90FC4B7D8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29432" y="1702552"/>
                <a:ext cx="1642868" cy="225613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96A30D-A824-36EC-A540-A8F7EB7BAF8B}"/>
                </a:ext>
              </a:extLst>
            </p:cNvPr>
            <p:cNvGrpSpPr/>
            <p:nvPr/>
          </p:nvGrpSpPr>
          <p:grpSpPr>
            <a:xfrm>
              <a:off x="2010223" y="1661752"/>
              <a:ext cx="1256919" cy="1716343"/>
              <a:chOff x="5248768" y="1525024"/>
              <a:chExt cx="1981200" cy="264668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45D25A5D-A898-1410-EB28-0856486FA843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6F6DC1BC-0323-5A24-7861-5089A40E0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07445" y="1702552"/>
                <a:ext cx="1663846" cy="2239142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79A7F0F-5229-DD9B-BCF2-A09EE003FC71}"/>
                </a:ext>
              </a:extLst>
            </p:cNvPr>
            <p:cNvGrpSpPr/>
            <p:nvPr/>
          </p:nvGrpSpPr>
          <p:grpSpPr>
            <a:xfrm>
              <a:off x="3596532" y="1652687"/>
              <a:ext cx="1257996" cy="1754899"/>
              <a:chOff x="7706436" y="1508761"/>
              <a:chExt cx="1981200" cy="264668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8521055-CF45-8F4C-9977-8264C92BBF4E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7595499-58EB-0ED6-FD41-38ED136EF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9543" y="1639028"/>
                <a:ext cx="1674986" cy="2319654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7E5625C-1A99-CEA6-84FA-09229F5F1F8A}"/>
              </a:ext>
            </a:extLst>
          </p:cNvPr>
          <p:cNvGrpSpPr/>
          <p:nvPr/>
        </p:nvGrpSpPr>
        <p:grpSpPr>
          <a:xfrm>
            <a:off x="1169033" y="3841994"/>
            <a:ext cx="3361656" cy="2561827"/>
            <a:chOff x="1824380" y="3860914"/>
            <a:chExt cx="3361656" cy="256182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F483196-9F70-6DF5-6CF3-0CA66700171F}"/>
                </a:ext>
              </a:extLst>
            </p:cNvPr>
            <p:cNvGrpSpPr/>
            <p:nvPr/>
          </p:nvGrpSpPr>
          <p:grpSpPr>
            <a:xfrm>
              <a:off x="1824380" y="3888708"/>
              <a:ext cx="1256919" cy="1691731"/>
              <a:chOff x="569000" y="1525024"/>
              <a:chExt cx="1981200" cy="2646680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BF7B581-D229-6949-2ADA-5E3EE52D593D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75185A4-172A-B224-7D2E-0B25047A9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2614" y="1702552"/>
                <a:ext cx="1679802" cy="2312604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8190144-5940-4620-EEF4-C4F60D0B5BC6}"/>
                </a:ext>
              </a:extLst>
            </p:cNvPr>
            <p:cNvGrpSpPr/>
            <p:nvPr/>
          </p:nvGrpSpPr>
          <p:grpSpPr>
            <a:xfrm>
              <a:off x="3382748" y="3860914"/>
              <a:ext cx="1285954" cy="1691731"/>
              <a:chOff x="2908884" y="1525024"/>
              <a:chExt cx="1981200" cy="264668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7113C88-79F6-F769-931E-81E1EA33B731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AAB928-36CE-282B-7D70-156BA3A1B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490" y="1702552"/>
                <a:ext cx="1651810" cy="225613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02B89E-96AC-BEEB-DB10-197EB78F3EDF}"/>
                </a:ext>
              </a:extLst>
            </p:cNvPr>
            <p:cNvGrpSpPr/>
            <p:nvPr/>
          </p:nvGrpSpPr>
          <p:grpSpPr>
            <a:xfrm>
              <a:off x="2234422" y="4682548"/>
              <a:ext cx="1285954" cy="1740193"/>
              <a:chOff x="5248768" y="1525024"/>
              <a:chExt cx="1981200" cy="2646680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B061412F-31DE-834E-92A9-F3054F5FAE31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5A1188E-0E52-AE88-BD88-1BD5D93D1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6552" y="1702552"/>
                <a:ext cx="1716309" cy="2319654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51B7FC8-9E6C-A15F-605B-97F2B3D481B4}"/>
                </a:ext>
              </a:extLst>
            </p:cNvPr>
            <p:cNvGrpSpPr/>
            <p:nvPr/>
          </p:nvGrpSpPr>
          <p:grpSpPr>
            <a:xfrm>
              <a:off x="3825642" y="4650929"/>
              <a:ext cx="1360394" cy="1764722"/>
              <a:chOff x="7706436" y="1508761"/>
              <a:chExt cx="1981200" cy="2646680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C7786D2C-4437-599D-BD44-E1518B90DE52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588C7488-9E9F-523F-DF25-1C07A9618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63035" y="1688899"/>
                <a:ext cx="1668001" cy="22834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439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092B-3153-3EC8-BB35-A8CC780B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22226BE-AA98-0725-17B0-EC492F199B00}"/>
              </a:ext>
            </a:extLst>
          </p:cNvPr>
          <p:cNvSpPr/>
          <p:nvPr/>
        </p:nvSpPr>
        <p:spPr>
          <a:xfrm>
            <a:off x="-16092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BC2A62B-8659-4A12-8532-2091158E4AB4}"/>
              </a:ext>
            </a:extLst>
          </p:cNvPr>
          <p:cNvSpPr/>
          <p:nvPr/>
        </p:nvSpPr>
        <p:spPr>
          <a:xfrm>
            <a:off x="-684020" y="4764367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1D36A87D-9C75-BF17-DC35-DF2F46D9DF11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48A2738A-2920-2C09-8100-CD721516FD94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D4C27F7C-D7DE-2A4C-0E7C-80BE749391F6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215FCFDA-E131-A90D-5F4E-8EB5A8A47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8DDECE4A-B586-410D-76C5-A7798BFE65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-2088415" y="-2017708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5E0332-DBD2-97C5-CF74-4298F78F8634}"/>
              </a:ext>
            </a:extLst>
          </p:cNvPr>
          <p:cNvGrpSpPr/>
          <p:nvPr/>
        </p:nvGrpSpPr>
        <p:grpSpPr>
          <a:xfrm>
            <a:off x="7614292" y="325584"/>
            <a:ext cx="3648189" cy="3125223"/>
            <a:chOff x="8072843" y="545583"/>
            <a:chExt cx="3648189" cy="31252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8F9ED2-BAAA-35E2-9BF6-CF6DAADEA67B}"/>
                </a:ext>
              </a:extLst>
            </p:cNvPr>
            <p:cNvGrpSpPr/>
            <p:nvPr/>
          </p:nvGrpSpPr>
          <p:grpSpPr>
            <a:xfrm>
              <a:off x="8072843" y="545583"/>
              <a:ext cx="1419127" cy="1784059"/>
              <a:chOff x="569000" y="1525024"/>
              <a:chExt cx="1981200" cy="264668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ACB7AC7-F7D0-0658-CCE5-76E470D8B9DB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6FAF72A-302C-90F9-04C9-24050608B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906" y="1702552"/>
                <a:ext cx="1618510" cy="225455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695416-A352-0C07-8252-ADD51CC70AFC}"/>
                </a:ext>
              </a:extLst>
            </p:cNvPr>
            <p:cNvGrpSpPr/>
            <p:nvPr/>
          </p:nvGrpSpPr>
          <p:grpSpPr>
            <a:xfrm>
              <a:off x="9813821" y="545583"/>
              <a:ext cx="1500804" cy="1784059"/>
              <a:chOff x="2908884" y="1525024"/>
              <a:chExt cx="1981200" cy="264668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CF1BAFF-B201-BD1F-17D3-57B0BA909241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A7B82AF-4F84-8296-8D63-D195A8E1D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5010" y="1663599"/>
                <a:ext cx="1617290" cy="2293509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50F1EA8-CFF5-0CDC-5CEE-9F930EB961EF}"/>
                </a:ext>
              </a:extLst>
            </p:cNvPr>
            <p:cNvGrpSpPr/>
            <p:nvPr/>
          </p:nvGrpSpPr>
          <p:grpSpPr>
            <a:xfrm>
              <a:off x="8570119" y="1876463"/>
              <a:ext cx="1453494" cy="1784059"/>
              <a:chOff x="5248768" y="1525024"/>
              <a:chExt cx="1981200" cy="264668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FF859444-F2D9-429F-3A5C-8D945B4682BE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30DC4E7-00E4-C25A-A00B-C582E48E7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2408" y="1702552"/>
                <a:ext cx="1645826" cy="22545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7A55D5-3AA3-08C9-6BDC-2FD29026E67E}"/>
                </a:ext>
              </a:extLst>
            </p:cNvPr>
            <p:cNvGrpSpPr/>
            <p:nvPr/>
          </p:nvGrpSpPr>
          <p:grpSpPr>
            <a:xfrm>
              <a:off x="10302098" y="1886747"/>
              <a:ext cx="1418934" cy="1784059"/>
              <a:chOff x="7706436" y="1508761"/>
              <a:chExt cx="1981200" cy="264668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4ED9677-C37D-1064-8052-554C73B0F0E0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76E7D6A-CAC3-6A7B-832A-E97D8B088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75204" y="1739620"/>
                <a:ext cx="1657459" cy="2217488"/>
              </a:xfrm>
              <a:prstGeom prst="rect">
                <a:avLst/>
              </a:prstGeom>
            </p:spPr>
          </p:pic>
        </p:grpSp>
      </p:grp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81DC250E-45E3-E8C0-7E1B-615E53549A44}"/>
              </a:ext>
            </a:extLst>
          </p:cNvPr>
          <p:cNvSpPr/>
          <p:nvPr/>
        </p:nvSpPr>
        <p:spPr>
          <a:xfrm>
            <a:off x="7715274" y="4301318"/>
            <a:ext cx="3992616" cy="2130139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FFFF00"/>
            </a:solidFill>
            <a:miter lim="400000"/>
          </a:ln>
        </p:spPr>
        <p:txBody>
          <a:bodyPr lIns="35718" tIns="35718" rIns="35718" bIns="35718" anchor="ctr"/>
          <a:lstStyle/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 miss important details</a:t>
            </a:r>
            <a:endParaRPr lang="en-US" sz="16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appear disorganised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 have a short attention span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Poor time management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Potential to ignore downsides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Inclined to talk too much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 not finish what they start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EE29A93-0F4F-F4D8-A7DD-E7A02B32590D}"/>
              </a:ext>
            </a:extLst>
          </p:cNvPr>
          <p:cNvSpPr txBox="1"/>
          <p:nvPr/>
        </p:nvSpPr>
        <p:spPr>
          <a:xfrm>
            <a:off x="7567720" y="3722589"/>
            <a:ext cx="3215326" cy="52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algn="ctr"/>
            <a:r>
              <a:rPr lang="en-GB" sz="3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On a bad day</a:t>
            </a:r>
            <a:endParaRPr lang="en-US" sz="30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03F4D89B-3AA0-3743-779C-C5A707F401CB}"/>
              </a:ext>
            </a:extLst>
          </p:cNvPr>
          <p:cNvSpPr/>
          <p:nvPr/>
        </p:nvSpPr>
        <p:spPr>
          <a:xfrm>
            <a:off x="2651931" y="2517312"/>
            <a:ext cx="3992616" cy="3276794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FFFF00"/>
            </a:solidFill>
            <a:miter lim="400000"/>
          </a:ln>
        </p:spPr>
        <p:txBody>
          <a:bodyPr lIns="35718" tIns="35718" rIns="35718" bIns="35718" anchor="ctr"/>
          <a:lstStyle/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Infectious energy</a:t>
            </a:r>
            <a:endParaRPr lang="en-US" sz="16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Positive outlook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paced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Sees the opportunities 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Interested in everything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Embraces change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Lively, sociable + fun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Inspirational + visionary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Not afraid to take risks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Spontaneous + imaginative</a:t>
            </a: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C71D29F6-285D-1D76-A074-D4AB33BAF8DE}"/>
              </a:ext>
            </a:extLst>
          </p:cNvPr>
          <p:cNvSpPr txBox="1"/>
          <p:nvPr/>
        </p:nvSpPr>
        <p:spPr>
          <a:xfrm>
            <a:off x="2805821" y="1301471"/>
            <a:ext cx="4353059" cy="111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3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Good day/</a:t>
            </a:r>
          </a:p>
          <a:p>
            <a:r>
              <a:rPr lang="en-GB" sz="3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Resilient strengths</a:t>
            </a:r>
            <a:endParaRPr lang="en-US" sz="34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1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3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90D1F-4A2C-C85F-CC9E-FF4310B52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C1480B6-017E-8642-1716-2DAB3310D160}"/>
              </a:ext>
            </a:extLst>
          </p:cNvPr>
          <p:cNvSpPr/>
          <p:nvPr/>
        </p:nvSpPr>
        <p:spPr>
          <a:xfrm>
            <a:off x="7646" y="-24735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6572796-4644-0BBD-85B9-D23E91F33FC3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063C1F9C-00B4-F98D-2F06-DCEDA0F57DBA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32F24773-F966-B9A3-BF93-BADA5550362E}"/>
              </a:ext>
            </a:extLst>
          </p:cNvPr>
          <p:cNvSpPr/>
          <p:nvPr/>
        </p:nvSpPr>
        <p:spPr>
          <a:xfrm>
            <a:off x="2018316" y="634755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2D322E1E-132C-876A-3B88-41934041716F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5C55CEA7-0191-DD32-F53D-A938BDB8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8D34952E-6B8C-A88E-5289-55C907821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9185733" y="-2040726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22F860-0F81-08AD-3E82-7C447E7869A7}"/>
              </a:ext>
            </a:extLst>
          </p:cNvPr>
          <p:cNvGrpSpPr/>
          <p:nvPr/>
        </p:nvGrpSpPr>
        <p:grpSpPr>
          <a:xfrm>
            <a:off x="2919308" y="4296598"/>
            <a:ext cx="3483046" cy="2474028"/>
            <a:chOff x="2330682" y="3982202"/>
            <a:chExt cx="3483046" cy="24740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4DB4363-D83E-4A15-981B-F460A0CA5728}"/>
                </a:ext>
              </a:extLst>
            </p:cNvPr>
            <p:cNvGrpSpPr/>
            <p:nvPr/>
          </p:nvGrpSpPr>
          <p:grpSpPr>
            <a:xfrm>
              <a:off x="2330682" y="3982202"/>
              <a:ext cx="1256919" cy="1691731"/>
              <a:chOff x="569000" y="1525024"/>
              <a:chExt cx="1981200" cy="264668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3079D3C-9CC5-77E9-DAAB-503F904BEB70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EB8BFD5-5A1D-1B71-1CC5-20D1794D9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2614" y="1702552"/>
                <a:ext cx="1679802" cy="2312604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88AB39-5387-1DB4-FDF4-74009DA25989}"/>
                </a:ext>
              </a:extLst>
            </p:cNvPr>
            <p:cNvGrpSpPr/>
            <p:nvPr/>
          </p:nvGrpSpPr>
          <p:grpSpPr>
            <a:xfrm>
              <a:off x="4063620" y="3988906"/>
              <a:ext cx="1285954" cy="1691731"/>
              <a:chOff x="2908884" y="1525024"/>
              <a:chExt cx="1981200" cy="264668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ED36CF2-4E40-9AA4-8447-BCA3F73A6F4A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29E500E-7112-58FE-639C-7FEFC38FC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0490" y="1702552"/>
                <a:ext cx="1651810" cy="225613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2AC99B0-F9BA-5BFD-7022-A4A113BA0109}"/>
                </a:ext>
              </a:extLst>
            </p:cNvPr>
            <p:cNvGrpSpPr/>
            <p:nvPr/>
          </p:nvGrpSpPr>
          <p:grpSpPr>
            <a:xfrm>
              <a:off x="4527774" y="4696425"/>
              <a:ext cx="1285954" cy="1740193"/>
              <a:chOff x="5248768" y="1525024"/>
              <a:chExt cx="1981200" cy="26466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773DB7F-69E1-796F-EAE1-79779A0709D4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BCFB011-36A5-0A4C-3AB7-14586DA69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66552" y="1702552"/>
                <a:ext cx="1716309" cy="2319654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483A143-B927-B409-5A7B-8A6B28161A52}"/>
                </a:ext>
              </a:extLst>
            </p:cNvPr>
            <p:cNvGrpSpPr/>
            <p:nvPr/>
          </p:nvGrpSpPr>
          <p:grpSpPr>
            <a:xfrm>
              <a:off x="2840575" y="4691508"/>
              <a:ext cx="1360394" cy="1764722"/>
              <a:chOff x="7706436" y="1508761"/>
              <a:chExt cx="1981200" cy="264668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BE1338C-80B6-FEDA-C8C2-FEF3906DF1F0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3B46DE4-16B2-D022-4406-7E6F88E21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3035" y="1688899"/>
                <a:ext cx="1668001" cy="2283435"/>
              </a:xfrm>
              <a:prstGeom prst="rect">
                <a:avLst/>
              </a:prstGeom>
            </p:spPr>
          </p:pic>
        </p:grp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3F5753FD-594A-E1CF-A4DE-AFBCE18AA76B}"/>
              </a:ext>
            </a:extLst>
          </p:cNvPr>
          <p:cNvSpPr txBox="1"/>
          <p:nvPr/>
        </p:nvSpPr>
        <p:spPr>
          <a:xfrm>
            <a:off x="1150243" y="166625"/>
            <a:ext cx="4559181" cy="111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3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Good day/ Resilient strengths</a:t>
            </a:r>
            <a:endParaRPr lang="en-US" sz="34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A6E668C1-E928-46AB-2B58-5635916EAC97}"/>
              </a:ext>
            </a:extLst>
          </p:cNvPr>
          <p:cNvSpPr/>
          <p:nvPr/>
        </p:nvSpPr>
        <p:spPr>
          <a:xfrm>
            <a:off x="1076817" y="1316627"/>
            <a:ext cx="4481093" cy="2842081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92D050"/>
            </a:solidFill>
            <a:miter lim="400000"/>
          </a:ln>
        </p:spPr>
        <p:txBody>
          <a:bodyPr lIns="35718" tIns="35718" rIns="35718" bIns="35718" anchor="ctr"/>
          <a:lstStyle/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Respects others' values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Follows through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Generous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Works for a democratic solution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Tactful + diplomatic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see both sides of an argument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Team player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Thoughtful + considerate 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Tolerant + open-minded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Steady + reliable 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1DCA9ACD-E7D4-9941-9B6E-03A9AD5563CB}"/>
              </a:ext>
            </a:extLst>
          </p:cNvPr>
          <p:cNvSpPr txBox="1"/>
          <p:nvPr/>
        </p:nvSpPr>
        <p:spPr>
          <a:xfrm>
            <a:off x="6630898" y="2593881"/>
            <a:ext cx="3570356" cy="52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algn="ctr"/>
            <a:r>
              <a:rPr lang="en-GB" sz="3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On a bad day</a:t>
            </a:r>
            <a:endParaRPr lang="en-US" sz="30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7" name="Rounded Rectangle">
            <a:extLst>
              <a:ext uri="{FF2B5EF4-FFF2-40B4-BE49-F238E27FC236}">
                <a16:creationId xmlns:a16="http://schemas.microsoft.com/office/drawing/2014/main" id="{B9B8261F-2700-4850-1D5E-523DCC833F5E}"/>
              </a:ext>
            </a:extLst>
          </p:cNvPr>
          <p:cNvSpPr/>
          <p:nvPr/>
        </p:nvSpPr>
        <p:spPr>
          <a:xfrm>
            <a:off x="6900839" y="3227245"/>
            <a:ext cx="4386617" cy="2287996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92D050"/>
            </a:solidFill>
            <a:miter lim="400000"/>
          </a:ln>
        </p:spPr>
        <p:txBody>
          <a:bodyPr lIns="35718" tIns="35718" rIns="35718" bIns="35718" anchor="ctr"/>
          <a:lstStyle/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Appears to lack urgency</a:t>
            </a:r>
            <a:endParaRPr lang="en-US" sz="16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be indecisive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Often self-critical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Tendency to procrastinate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Slow to venture </a:t>
            </a:r>
            <a:r>
              <a:rPr lang="en-GB" sz="16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 opinion</a:t>
            </a:r>
            <a:endParaRPr lang="en-GB" sz="16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Finds prioritising difficult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Spends too long in discussion</a:t>
            </a:r>
          </a:p>
        </p:txBody>
      </p:sp>
    </p:spTree>
    <p:extLst>
      <p:ext uri="{BB962C8B-B14F-4D97-AF65-F5344CB8AC3E}">
        <p14:creationId xmlns:p14="http://schemas.microsoft.com/office/powerpoint/2010/main" val="233033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1" grpId="0" animBg="1"/>
      <p:bldP spid="4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5B1CE-69D1-6D3C-2513-A93D04D7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535933C-E169-3002-506E-97E27475B52B}"/>
              </a:ext>
            </a:extLst>
          </p:cNvPr>
          <p:cNvSpPr/>
          <p:nvPr/>
        </p:nvSpPr>
        <p:spPr>
          <a:xfrm>
            <a:off x="-2022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6B9FFCED-2E91-AC01-14F2-CAA33DE2E87D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95174B94-6AA3-B46F-6179-272E2C02231D}"/>
              </a:ext>
            </a:extLst>
          </p:cNvPr>
          <p:cNvSpPr/>
          <p:nvPr/>
        </p:nvSpPr>
        <p:spPr>
          <a:xfrm>
            <a:off x="11721091" y="562409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B63E3E7B-002E-09D2-811A-984765891491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E2AD21F5-1ECA-A71E-B133-A3E48D9181EC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5C98978C-BA19-28FB-1E9D-EE80C41C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193BEBC0-43F0-46D9-B94F-CFC3482A91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9135282" y="3982202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1" name="TextBox 10">
            <a:extLst>
              <a:ext uri="{FF2B5EF4-FFF2-40B4-BE49-F238E27FC236}">
                <a16:creationId xmlns:a16="http://schemas.microsoft.com/office/drawing/2014/main" id="{C6FB4728-1D6A-62D1-58FC-1CA2A7B75850}"/>
              </a:ext>
            </a:extLst>
          </p:cNvPr>
          <p:cNvSpPr txBox="1"/>
          <p:nvPr/>
        </p:nvSpPr>
        <p:spPr>
          <a:xfrm>
            <a:off x="888779" y="482693"/>
            <a:ext cx="4424281" cy="111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3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Good day/ Resilient strengths</a:t>
            </a:r>
            <a:endParaRPr lang="en-US" sz="34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72DFC2E2-E4DD-DF60-C382-DED5B26B5F1E}"/>
              </a:ext>
            </a:extLst>
          </p:cNvPr>
          <p:cNvSpPr/>
          <p:nvPr/>
        </p:nvSpPr>
        <p:spPr>
          <a:xfrm>
            <a:off x="805312" y="1714506"/>
            <a:ext cx="4010717" cy="2947265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00B0F0"/>
            </a:solidFill>
            <a:miter lim="400000"/>
          </a:ln>
        </p:spPr>
        <p:txBody>
          <a:bodyPr lIns="35718" tIns="35718" rIns="35718" bIns="35718" anchor="ctr"/>
          <a:lstStyle/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Logical + analytical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Prepares for contingencies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Realistic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Sets high standards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Methodical + systematic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Takes care of the details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Strong sense of duty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Structured + disciplined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Takes a balanced view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Considers all the facts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A72A836-ABC9-90A4-5D40-74F65AA2191A}"/>
              </a:ext>
            </a:extLst>
          </p:cNvPr>
          <p:cNvSpPr txBox="1"/>
          <p:nvPr/>
        </p:nvSpPr>
        <p:spPr>
          <a:xfrm>
            <a:off x="6965023" y="893615"/>
            <a:ext cx="3173685" cy="52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algn="ctr"/>
            <a:r>
              <a:rPr lang="en-GB" sz="3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On a bad day</a:t>
            </a:r>
            <a:endParaRPr lang="en-US" sz="30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96E75D19-54A7-3447-AAEB-8273A7958A11}"/>
              </a:ext>
            </a:extLst>
          </p:cNvPr>
          <p:cNvSpPr/>
          <p:nvPr/>
        </p:nvSpPr>
        <p:spPr>
          <a:xfrm>
            <a:off x="7157413" y="1450534"/>
            <a:ext cx="3955738" cy="2109409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00B0F0"/>
            </a:solidFill>
            <a:miter lim="400000"/>
          </a:ln>
        </p:spPr>
        <p:txBody>
          <a:bodyPr lIns="35718" tIns="35718" rIns="35718" bIns="35718" anchor="ctr"/>
          <a:lstStyle/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Tendency to overanalyse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be resistant to change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Points out the downsides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 obsess over the details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slow the team down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Lacks spontaneity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GB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be constrained by ‘the rules’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7E8870-6C97-3C61-908B-954A46A8A052}"/>
              </a:ext>
            </a:extLst>
          </p:cNvPr>
          <p:cNvGrpSpPr/>
          <p:nvPr/>
        </p:nvGrpSpPr>
        <p:grpSpPr>
          <a:xfrm>
            <a:off x="5185303" y="3935517"/>
            <a:ext cx="3571524" cy="2473491"/>
            <a:chOff x="3846501" y="3824986"/>
            <a:chExt cx="3571524" cy="24734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103FA3-74B9-195E-32CE-73388BEFFBCD}"/>
                </a:ext>
              </a:extLst>
            </p:cNvPr>
            <p:cNvGrpSpPr/>
            <p:nvPr/>
          </p:nvGrpSpPr>
          <p:grpSpPr>
            <a:xfrm>
              <a:off x="3846501" y="3824986"/>
              <a:ext cx="1297347" cy="1757913"/>
              <a:chOff x="569000" y="1525024"/>
              <a:chExt cx="1981200" cy="264668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D09EF46-B9F5-D2F3-0266-BEDF78067857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D17F31E-B8F9-03ED-BCF7-409587E51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481" y="1739620"/>
                <a:ext cx="1664935" cy="220309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4F1D2B6-F7A5-0CFA-9AF3-27419BD91722}"/>
                </a:ext>
              </a:extLst>
            </p:cNvPr>
            <p:cNvGrpSpPr/>
            <p:nvPr/>
          </p:nvGrpSpPr>
          <p:grpSpPr>
            <a:xfrm>
              <a:off x="5484231" y="3842574"/>
              <a:ext cx="1256918" cy="1740325"/>
              <a:chOff x="2908884" y="1525024"/>
              <a:chExt cx="1981200" cy="264668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767F9F6-DE14-ECEE-F421-3A54762DFE93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5CC393D-5477-3D1A-670B-74A1D08E2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9432" y="1702552"/>
                <a:ext cx="1642868" cy="225613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E76E092-E5E8-C9D5-4525-9D07D834B956}"/>
                </a:ext>
              </a:extLst>
            </p:cNvPr>
            <p:cNvGrpSpPr/>
            <p:nvPr/>
          </p:nvGrpSpPr>
          <p:grpSpPr>
            <a:xfrm>
              <a:off x="4325800" y="4572634"/>
              <a:ext cx="1256919" cy="1716343"/>
              <a:chOff x="5248768" y="1525024"/>
              <a:chExt cx="1981200" cy="264668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610BF44-10E9-6136-8171-B388DB1A26C1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3312F70-9895-607C-214E-FF3E3C012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07445" y="1702552"/>
                <a:ext cx="1663846" cy="2239142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51D6E18-880B-C9DE-2FE5-A949ED2035C8}"/>
                </a:ext>
              </a:extLst>
            </p:cNvPr>
            <p:cNvGrpSpPr/>
            <p:nvPr/>
          </p:nvGrpSpPr>
          <p:grpSpPr>
            <a:xfrm>
              <a:off x="6160029" y="4543578"/>
              <a:ext cx="1257996" cy="1754899"/>
              <a:chOff x="7706436" y="1508761"/>
              <a:chExt cx="1981200" cy="264668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CBC9DA0D-52B1-1CBF-DED4-F66BBA7EA2FA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9804F68-37F2-813B-3F5E-3C90F24DB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59543" y="1639028"/>
                <a:ext cx="1674986" cy="23196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32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" grpId="0" animBg="1"/>
      <p:bldP spid="4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1E6BE-AAC4-734D-A910-05991679A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5B0A497-8F87-0BA2-9CC1-3B4D846E78C1}"/>
              </a:ext>
            </a:extLst>
          </p:cNvPr>
          <p:cNvSpPr/>
          <p:nvPr/>
        </p:nvSpPr>
        <p:spPr>
          <a:xfrm>
            <a:off x="0" y="22392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13D54A8D-FA49-E5E8-C53B-CD407D746DF8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C6D4CC65-80F1-EFF6-620D-9A496338F83E}"/>
              </a:ext>
            </a:extLst>
          </p:cNvPr>
          <p:cNvSpPr/>
          <p:nvPr/>
        </p:nvSpPr>
        <p:spPr>
          <a:xfrm>
            <a:off x="11721091" y="562409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B6609678-B9A1-5CA3-6AC1-50BF0A4C4CCD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F02F7318-0630-63CB-A938-23DBD45AC49E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1B8B9492-917C-6D6A-FAE0-9A930446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E6463CC5-9862-0022-BD75-FFC24ED6B6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-2001896" y="3824986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FB397AB1-8761-0A85-44A1-710A4F0BE99E}"/>
              </a:ext>
            </a:extLst>
          </p:cNvPr>
          <p:cNvSpPr txBox="1"/>
          <p:nvPr/>
        </p:nvSpPr>
        <p:spPr>
          <a:xfrm>
            <a:off x="3393475" y="4979101"/>
            <a:ext cx="3570356" cy="52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algn="ctr"/>
            <a:r>
              <a:rPr lang="en-GB" sz="3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On a bad day</a:t>
            </a:r>
            <a:endParaRPr lang="en-US" sz="30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B0D2EC41-DBF6-D156-3CBF-37C9DB1A9D7A}"/>
              </a:ext>
            </a:extLst>
          </p:cNvPr>
          <p:cNvSpPr/>
          <p:nvPr/>
        </p:nvSpPr>
        <p:spPr>
          <a:xfrm>
            <a:off x="6824691" y="4529195"/>
            <a:ext cx="4709610" cy="2043578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FF0000"/>
            </a:solidFill>
            <a:miter lim="400000"/>
          </a:ln>
        </p:spPr>
        <p:txBody>
          <a:bodyPr lIns="35718" tIns="35718" rIns="35718" bIns="35718" anchor="ctr"/>
          <a:lstStyle/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be intolerant under pressure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Dominates discussion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Focus on results can appear ruthless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Competitive streak can be overplayed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Dismissive of others’ views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Imposes seemingly impossible standards</a:t>
            </a:r>
          </a:p>
          <a:p>
            <a:pPr marL="182563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Need for action can override planning</a:t>
            </a:r>
          </a:p>
        </p:txBody>
      </p:sp>
      <p:sp>
        <p:nvSpPr>
          <p:cNvPr id="61" name="TextBox 10">
            <a:extLst>
              <a:ext uri="{FF2B5EF4-FFF2-40B4-BE49-F238E27FC236}">
                <a16:creationId xmlns:a16="http://schemas.microsoft.com/office/drawing/2014/main" id="{268242F4-9DB5-55A8-4230-A9E4C90AD036}"/>
              </a:ext>
            </a:extLst>
          </p:cNvPr>
          <p:cNvSpPr txBox="1"/>
          <p:nvPr/>
        </p:nvSpPr>
        <p:spPr>
          <a:xfrm>
            <a:off x="6703468" y="437335"/>
            <a:ext cx="4477201" cy="111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24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3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Good day/ Resilient strengths</a:t>
            </a:r>
            <a:endParaRPr lang="en-US" sz="340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8B15B922-B974-327A-6105-BC56715B1D78}"/>
              </a:ext>
            </a:extLst>
          </p:cNvPr>
          <p:cNvSpPr/>
          <p:nvPr/>
        </p:nvSpPr>
        <p:spPr>
          <a:xfrm>
            <a:off x="6527169" y="1594971"/>
            <a:ext cx="3861151" cy="2728690"/>
          </a:xfrm>
          <a:prstGeom prst="roundRect">
            <a:avLst>
              <a:gd name="adj" fmla="val 14520"/>
            </a:avLst>
          </a:prstGeom>
          <a:solidFill>
            <a:schemeClr val="bg1">
              <a:alpha val="35000"/>
            </a:schemeClr>
          </a:solidFill>
          <a:ln w="57150">
            <a:solidFill>
              <a:srgbClr val="FF0000"/>
            </a:solidFill>
            <a:miter lim="400000"/>
          </a:ln>
        </p:spPr>
        <p:txBody>
          <a:bodyPr lIns="35718" tIns="35718" rIns="35718" bIns="35718" anchor="ctr"/>
          <a:lstStyle/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Quick to determine priorities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Drives hard for delivery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Focuses on results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Pragmatic decision maker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Powerful advocate for the team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Confident + resourceful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Enjoys setting challenging goals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Brings clear direction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Sets a fast pace</a:t>
            </a:r>
          </a:p>
          <a:p>
            <a:pPr marL="268288" lvl="1" defTabSz="321460">
              <a:buSzPct val="100000"/>
              <a:defRPr sz="1400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Forges strategic partnerships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3D04D9-8C92-FDF8-03DE-D0EA762A146A}"/>
              </a:ext>
            </a:extLst>
          </p:cNvPr>
          <p:cNvGrpSpPr/>
          <p:nvPr/>
        </p:nvGrpSpPr>
        <p:grpSpPr>
          <a:xfrm>
            <a:off x="1162909" y="538495"/>
            <a:ext cx="3417879" cy="2921395"/>
            <a:chOff x="1591502" y="1169781"/>
            <a:chExt cx="3417879" cy="29213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C01E82-7EFF-A64B-139F-4828A82D8F77}"/>
                </a:ext>
              </a:extLst>
            </p:cNvPr>
            <p:cNvGrpSpPr/>
            <p:nvPr/>
          </p:nvGrpSpPr>
          <p:grpSpPr>
            <a:xfrm>
              <a:off x="1591502" y="1169781"/>
              <a:ext cx="1278128" cy="1740325"/>
              <a:chOff x="3291840" y="477520"/>
              <a:chExt cx="1981200" cy="2646680"/>
            </a:xfrm>
            <a:solidFill>
              <a:schemeClr val="bg1"/>
            </a:solidFill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2246E1F-7C0A-967B-251D-7FF74B24F588}"/>
                  </a:ext>
                </a:extLst>
              </p:cNvPr>
              <p:cNvSpPr/>
              <p:nvPr/>
            </p:nvSpPr>
            <p:spPr>
              <a:xfrm>
                <a:off x="32918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547E558-62F6-86DD-325A-4B27C4664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3502" y="615600"/>
                <a:ext cx="1697876" cy="2369952"/>
              </a:xfrm>
              <a:prstGeom prst="rect">
                <a:avLst/>
              </a:prstGeom>
              <a:grpFill/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4BCC01-8A8B-2967-8518-285E941C70F2}"/>
                </a:ext>
              </a:extLst>
            </p:cNvPr>
            <p:cNvGrpSpPr/>
            <p:nvPr/>
          </p:nvGrpSpPr>
          <p:grpSpPr>
            <a:xfrm>
              <a:off x="3183004" y="1169781"/>
              <a:ext cx="1278128" cy="1740325"/>
              <a:chOff x="8473440" y="477520"/>
              <a:chExt cx="1981200" cy="264668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83AFA84-F87B-E616-1000-75B3DB8912F5}"/>
                  </a:ext>
                </a:extLst>
              </p:cNvPr>
              <p:cNvSpPr/>
              <p:nvPr/>
            </p:nvSpPr>
            <p:spPr>
              <a:xfrm>
                <a:off x="8473440" y="477520"/>
                <a:ext cx="1981200" cy="2646680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A0AAF7D-0BE6-A836-C63F-174E1BC4A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7816" y="660400"/>
                <a:ext cx="1653880" cy="224579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EF10F8B-1988-16CD-C259-0377CC16B4F1}"/>
                </a:ext>
              </a:extLst>
            </p:cNvPr>
            <p:cNvGrpSpPr/>
            <p:nvPr/>
          </p:nvGrpSpPr>
          <p:grpSpPr>
            <a:xfrm>
              <a:off x="2015617" y="2350851"/>
              <a:ext cx="1256917" cy="1740325"/>
              <a:chOff x="701040" y="477520"/>
              <a:chExt cx="1981200" cy="2646680"/>
            </a:xfrm>
            <a:solidFill>
              <a:schemeClr val="bg1"/>
            </a:solidFill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8F2D7DB-C052-7CE6-6F17-450E00F9BB91}"/>
                  </a:ext>
                </a:extLst>
              </p:cNvPr>
              <p:cNvSpPr/>
              <p:nvPr/>
            </p:nvSpPr>
            <p:spPr>
              <a:xfrm>
                <a:off x="7010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7D5AE42-C05F-5330-7006-AE69C1525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8122" y="660400"/>
                <a:ext cx="1638475" cy="2280352"/>
              </a:xfrm>
              <a:prstGeom prst="rect">
                <a:avLst/>
              </a:prstGeom>
              <a:grpFill/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4AD05C-4904-49CE-A8AB-229A0628779F}"/>
                </a:ext>
              </a:extLst>
            </p:cNvPr>
            <p:cNvGrpSpPr/>
            <p:nvPr/>
          </p:nvGrpSpPr>
          <p:grpSpPr>
            <a:xfrm>
              <a:off x="3752464" y="2332123"/>
              <a:ext cx="1256917" cy="1740325"/>
              <a:chOff x="5882640" y="477520"/>
              <a:chExt cx="1981200" cy="2646680"/>
            </a:xfrm>
            <a:solidFill>
              <a:schemeClr val="bg1"/>
            </a:solidFill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F937CC12-7D47-DE54-7E91-74F4DBB9028F}"/>
                  </a:ext>
                </a:extLst>
              </p:cNvPr>
              <p:cNvSpPr/>
              <p:nvPr/>
            </p:nvSpPr>
            <p:spPr>
              <a:xfrm>
                <a:off x="58826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1E0AD43-4233-BA05-86A1-C5547633E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6000" y="660400"/>
                <a:ext cx="1597755" cy="224579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010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1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64DCE-BBBB-8DFA-7FEE-8AB669483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88B6001-588C-6230-3EB3-06EBFE8EA6B3}"/>
              </a:ext>
            </a:extLst>
          </p:cNvPr>
          <p:cNvSpPr/>
          <p:nvPr/>
        </p:nvSpPr>
        <p:spPr>
          <a:xfrm>
            <a:off x="-3248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04B54-DCB1-08BD-888B-23CBCCEEA3DB}"/>
              </a:ext>
            </a:extLst>
          </p:cNvPr>
          <p:cNvSpPr txBox="1"/>
          <p:nvPr/>
        </p:nvSpPr>
        <p:spPr>
          <a:xfrm>
            <a:off x="363623" y="341021"/>
            <a:ext cx="8324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Leadership + management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BABE9E86-37FE-6A57-27D9-952C88FA4836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B1FA65A3-144A-11AF-6B87-05E914F40971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498748A9-411C-9F12-F1C5-9FD36C5125D4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B9231A42-CC82-BA3B-4809-63BA71763B09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D95610FC-4F77-E512-3C0E-4FA064BE9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C1722B33-E9A1-1D3B-A6DE-59927BA1C9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621025" y="1264767"/>
            <a:ext cx="4694778" cy="4692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9711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028D8-2214-6015-6EB4-9FE474B8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44A6E0A-4E30-5564-D043-A5E4C222581D}"/>
              </a:ext>
            </a:extLst>
          </p:cNvPr>
          <p:cNvSpPr/>
          <p:nvPr/>
        </p:nvSpPr>
        <p:spPr>
          <a:xfrm>
            <a:off x="-121324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24228496-4574-17E4-C617-4CDF86F9C505}"/>
              </a:ext>
            </a:extLst>
          </p:cNvPr>
          <p:cNvSpPr/>
          <p:nvPr/>
        </p:nvSpPr>
        <p:spPr>
          <a:xfrm>
            <a:off x="3352800" y="999071"/>
            <a:ext cx="5173129" cy="5173129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7EFB3-DA3C-9B1D-3E0D-0DEFA2B263E5}"/>
              </a:ext>
            </a:extLst>
          </p:cNvPr>
          <p:cNvSpPr txBox="1"/>
          <p:nvPr/>
        </p:nvSpPr>
        <p:spPr>
          <a:xfrm>
            <a:off x="679106" y="52914"/>
            <a:ext cx="8324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Resilient strengths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4F7DEE2F-8007-84E6-D056-71F786097AAB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95F5DD8C-9A68-8F48-894E-5747D84DBA57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C380FF30-B28D-5350-7230-EABA5B04BC48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E0D5EA38-63A2-BB6F-9A1C-2A0784F2AB51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4FCFC58-6295-0C1E-05D1-202833728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29623AC-6920-9064-554A-96CFF62F9526}"/>
              </a:ext>
            </a:extLst>
          </p:cNvPr>
          <p:cNvGrpSpPr/>
          <p:nvPr/>
        </p:nvGrpSpPr>
        <p:grpSpPr>
          <a:xfrm>
            <a:off x="7009143" y="759897"/>
            <a:ext cx="3191316" cy="2194667"/>
            <a:chOff x="8280826" y="1019197"/>
            <a:chExt cx="3191316" cy="2194667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8A15E137-64D2-A94F-A464-B2F7ABCA88AA}"/>
                </a:ext>
              </a:extLst>
            </p:cNvPr>
            <p:cNvSpPr/>
            <p:nvPr/>
          </p:nvSpPr>
          <p:spPr>
            <a:xfrm>
              <a:off x="8499048" y="1019197"/>
              <a:ext cx="2708806" cy="49379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7C461ECC-2705-31AF-C802-05844DF38FB8}"/>
                </a:ext>
              </a:extLst>
            </p:cNvPr>
            <p:cNvSpPr txBox="1"/>
            <p:nvPr/>
          </p:nvSpPr>
          <p:spPr>
            <a:xfrm>
              <a:off x="8312154" y="1115316"/>
              <a:ext cx="3099497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Drives hard for delivery</a:t>
              </a: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732238C7-72CB-2451-CE04-AFABAB054BC6}"/>
                </a:ext>
              </a:extLst>
            </p:cNvPr>
            <p:cNvSpPr/>
            <p:nvPr/>
          </p:nvSpPr>
          <p:spPr>
            <a:xfrm>
              <a:off x="8535906" y="1587786"/>
              <a:ext cx="2671948" cy="48593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BCF10A8D-60C8-756E-85F8-E8D567692AD6}"/>
                </a:ext>
              </a:extLst>
            </p:cNvPr>
            <p:cNvSpPr txBox="1"/>
            <p:nvPr/>
          </p:nvSpPr>
          <p:spPr>
            <a:xfrm>
              <a:off x="8280826" y="1671205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Focuses on results</a:t>
              </a: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AB5932DF-69AF-2F17-C72B-BA24F97EA1AC}"/>
                </a:ext>
              </a:extLst>
            </p:cNvPr>
            <p:cNvSpPr/>
            <p:nvPr/>
          </p:nvSpPr>
          <p:spPr>
            <a:xfrm>
              <a:off x="8535906" y="2142758"/>
              <a:ext cx="2671949" cy="485934"/>
            </a:xfrm>
            <a:custGeom>
              <a:avLst/>
              <a:gdLst/>
              <a:ahLst/>
              <a:cxnLst/>
              <a:rect l="l" t="t" r="r" b="b"/>
              <a:pathLst>
                <a:path w="3687265" h="777678">
                  <a:moveTo>
                    <a:pt x="0" y="0"/>
                  </a:moveTo>
                  <a:lnTo>
                    <a:pt x="3687265" y="0"/>
                  </a:lnTo>
                  <a:lnTo>
                    <a:pt x="3687265" y="777677"/>
                  </a:lnTo>
                  <a:lnTo>
                    <a:pt x="0" y="777677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F64AE574-2BA8-15CA-FF5C-39A973B52411}"/>
                </a:ext>
              </a:extLst>
            </p:cNvPr>
            <p:cNvSpPr txBox="1"/>
            <p:nvPr/>
          </p:nvSpPr>
          <p:spPr>
            <a:xfrm>
              <a:off x="8661567" y="2215129"/>
              <a:ext cx="2338014" cy="600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Decisive</a:t>
              </a:r>
            </a:p>
            <a:p>
              <a:pPr algn="ctr">
                <a:lnSpc>
                  <a:spcPts val="2427"/>
                </a:lnSpc>
              </a:pPr>
              <a:endParaRPr lang="en-US" sz="1733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2FCB2E3F-86DD-7718-8F16-3B5EFA63ED58}"/>
                </a:ext>
              </a:extLst>
            </p:cNvPr>
            <p:cNvSpPr/>
            <p:nvPr/>
          </p:nvSpPr>
          <p:spPr>
            <a:xfrm>
              <a:off x="8535906" y="2686358"/>
              <a:ext cx="2671948" cy="527506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8CF4E2AE-3DA1-8BB9-CC7E-360DD9060E11}"/>
                </a:ext>
              </a:extLst>
            </p:cNvPr>
            <p:cNvSpPr txBox="1"/>
            <p:nvPr/>
          </p:nvSpPr>
          <p:spPr>
            <a:xfrm>
              <a:off x="8372645" y="277699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Brings clear direction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C3D9F65-BA29-E910-8C45-C14C8D31B991}"/>
              </a:ext>
            </a:extLst>
          </p:cNvPr>
          <p:cNvGrpSpPr/>
          <p:nvPr/>
        </p:nvGrpSpPr>
        <p:grpSpPr>
          <a:xfrm>
            <a:off x="1843836" y="857741"/>
            <a:ext cx="3182495" cy="2238540"/>
            <a:chOff x="534676" y="240461"/>
            <a:chExt cx="3182495" cy="22385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9ACDCD7-3F6A-C206-ACB8-DABFF069D15B}"/>
                </a:ext>
              </a:extLst>
            </p:cNvPr>
            <p:cNvSpPr/>
            <p:nvPr/>
          </p:nvSpPr>
          <p:spPr>
            <a:xfrm>
              <a:off x="693550" y="1374146"/>
              <a:ext cx="2800983" cy="50217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041E75B-FC16-BA2F-5FDC-C9FC16F3890B}"/>
                </a:ext>
              </a:extLst>
            </p:cNvPr>
            <p:cNvSpPr/>
            <p:nvPr/>
          </p:nvSpPr>
          <p:spPr>
            <a:xfrm>
              <a:off x="674317" y="1970881"/>
              <a:ext cx="2820216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7"/>
                  </a:lnTo>
                  <a:lnTo>
                    <a:pt x="0" y="84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4C36478B-7586-D83E-2D1F-3C15928597C5}"/>
                </a:ext>
              </a:extLst>
            </p:cNvPr>
            <p:cNvSpPr txBox="1"/>
            <p:nvPr/>
          </p:nvSpPr>
          <p:spPr>
            <a:xfrm>
              <a:off x="568451" y="1463085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Logical + analytical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942545F4-69BD-1154-2972-344E3D09D3CB}"/>
                </a:ext>
              </a:extLst>
            </p:cNvPr>
            <p:cNvSpPr txBox="1"/>
            <p:nvPr/>
          </p:nvSpPr>
          <p:spPr>
            <a:xfrm>
              <a:off x="585001" y="205723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Sets high standards</a:t>
              </a: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D83DE23E-709A-159F-727A-A6F207044A33}"/>
                </a:ext>
              </a:extLst>
            </p:cNvPr>
            <p:cNvSpPr/>
            <p:nvPr/>
          </p:nvSpPr>
          <p:spPr>
            <a:xfrm>
              <a:off x="717709" y="240461"/>
              <a:ext cx="2800983" cy="506617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A45D48C-9C52-8112-18D9-50E0596F18BA}"/>
                </a:ext>
              </a:extLst>
            </p:cNvPr>
            <p:cNvSpPr txBox="1"/>
            <p:nvPr/>
          </p:nvSpPr>
          <p:spPr>
            <a:xfrm>
              <a:off x="534676" y="321351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Realistic</a:t>
              </a: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76E514E-BE94-00CC-41E1-228369505882}"/>
                </a:ext>
              </a:extLst>
            </p:cNvPr>
            <p:cNvSpPr/>
            <p:nvPr/>
          </p:nvSpPr>
          <p:spPr>
            <a:xfrm>
              <a:off x="700131" y="813988"/>
              <a:ext cx="2800983" cy="47298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1368A774-9EB4-CB40-58B8-11D6B1D3105F}"/>
                </a:ext>
              </a:extLst>
            </p:cNvPr>
            <p:cNvSpPr txBox="1"/>
            <p:nvPr/>
          </p:nvSpPr>
          <p:spPr>
            <a:xfrm>
              <a:off x="617674" y="88706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Strong work ethic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C4F688-A84E-338E-5521-7F853DED243A}"/>
              </a:ext>
            </a:extLst>
          </p:cNvPr>
          <p:cNvGrpSpPr/>
          <p:nvPr/>
        </p:nvGrpSpPr>
        <p:grpSpPr>
          <a:xfrm>
            <a:off x="1894162" y="4151392"/>
            <a:ext cx="3099497" cy="2175922"/>
            <a:chOff x="236041" y="3873642"/>
            <a:chExt cx="3099497" cy="2175922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8BC3B1C9-3407-CC6F-8D63-2296AA215FCD}"/>
                </a:ext>
              </a:extLst>
            </p:cNvPr>
            <p:cNvSpPr/>
            <p:nvPr/>
          </p:nvSpPr>
          <p:spPr>
            <a:xfrm>
              <a:off x="325356" y="3873642"/>
              <a:ext cx="2844375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2EE50D25-6F77-DEAC-7E18-AAE23F3BF846}"/>
                </a:ext>
              </a:extLst>
            </p:cNvPr>
            <p:cNvSpPr txBox="1"/>
            <p:nvPr/>
          </p:nvSpPr>
          <p:spPr>
            <a:xfrm>
              <a:off x="236041" y="3956392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Tactful + diplomatic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28C3FE1-7ACE-84EE-1809-FBDFFD26CF45}"/>
                </a:ext>
              </a:extLst>
            </p:cNvPr>
            <p:cNvSpPr/>
            <p:nvPr/>
          </p:nvSpPr>
          <p:spPr>
            <a:xfrm>
              <a:off x="325356" y="4442151"/>
              <a:ext cx="2844375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3099BC-1434-9886-B84E-814381EDAD05}"/>
                </a:ext>
              </a:extLst>
            </p:cNvPr>
            <p:cNvSpPr/>
            <p:nvPr/>
          </p:nvSpPr>
          <p:spPr>
            <a:xfrm>
              <a:off x="362824" y="5546953"/>
              <a:ext cx="2826141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DB12B836-495F-7A90-B4B3-A7CE69893586}"/>
                </a:ext>
              </a:extLst>
            </p:cNvPr>
            <p:cNvSpPr/>
            <p:nvPr/>
          </p:nvSpPr>
          <p:spPr>
            <a:xfrm>
              <a:off x="325357" y="4980306"/>
              <a:ext cx="2863608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05C47329-2B1A-D99E-6AA0-FB34B6FF1871}"/>
                </a:ext>
              </a:extLst>
            </p:cNvPr>
            <p:cNvSpPr txBox="1"/>
            <p:nvPr/>
          </p:nvSpPr>
          <p:spPr>
            <a:xfrm>
              <a:off x="236041" y="4537237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Dedicated to the team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2DF3776-B454-253F-A592-CD22A91659E9}"/>
                </a:ext>
              </a:extLst>
            </p:cNvPr>
            <p:cNvSpPr txBox="1"/>
            <p:nvPr/>
          </p:nvSpPr>
          <p:spPr>
            <a:xfrm>
              <a:off x="236041" y="5641423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Reliable + dependable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1CF76D6-BA38-C6C2-0E69-733BABCADE4B}"/>
                </a:ext>
              </a:extLst>
            </p:cNvPr>
            <p:cNvSpPr txBox="1"/>
            <p:nvPr/>
          </p:nvSpPr>
          <p:spPr>
            <a:xfrm>
              <a:off x="314416" y="5067501"/>
              <a:ext cx="2942748" cy="2882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Highly values authenticity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1E91F6-CDF0-90F7-D3C4-FE1E6EDB630F}"/>
              </a:ext>
            </a:extLst>
          </p:cNvPr>
          <p:cNvGrpSpPr/>
          <p:nvPr/>
        </p:nvGrpSpPr>
        <p:grpSpPr>
          <a:xfrm>
            <a:off x="6923148" y="4220484"/>
            <a:ext cx="3146822" cy="2098154"/>
            <a:chOff x="8362665" y="3881402"/>
            <a:chExt cx="3146822" cy="2098154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CFD3FAF-28DA-681E-5023-30E3D354E09D}"/>
                </a:ext>
              </a:extLst>
            </p:cNvPr>
            <p:cNvSpPr/>
            <p:nvPr/>
          </p:nvSpPr>
          <p:spPr>
            <a:xfrm>
              <a:off x="8525925" y="3881402"/>
              <a:ext cx="2671949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1979FEDB-FB34-E350-DF77-09DDCDEEBE86}"/>
                </a:ext>
              </a:extLst>
            </p:cNvPr>
            <p:cNvSpPr txBox="1"/>
            <p:nvPr/>
          </p:nvSpPr>
          <p:spPr>
            <a:xfrm>
              <a:off x="8409990" y="3946118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Positive outlook</a:t>
              </a: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E1B01C3-38E8-31F6-ADD3-3611B4B503C8}"/>
                </a:ext>
              </a:extLst>
            </p:cNvPr>
            <p:cNvSpPr/>
            <p:nvPr/>
          </p:nvSpPr>
          <p:spPr>
            <a:xfrm>
              <a:off x="8525925" y="4422794"/>
              <a:ext cx="2671949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C7B05325-92CF-E53E-6097-7D09D13B4A85}"/>
                </a:ext>
              </a:extLst>
            </p:cNvPr>
            <p:cNvSpPr txBox="1"/>
            <p:nvPr/>
          </p:nvSpPr>
          <p:spPr>
            <a:xfrm>
              <a:off x="8362665" y="4490838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Embraces change</a:t>
              </a: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4DFFBDD-FAE6-8127-8C26-395955094819}"/>
                </a:ext>
              </a:extLst>
            </p:cNvPr>
            <p:cNvSpPr/>
            <p:nvPr/>
          </p:nvSpPr>
          <p:spPr>
            <a:xfrm>
              <a:off x="8593491" y="4991431"/>
              <a:ext cx="2604383" cy="48400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14100581-223D-BBE9-76D3-A7BFEB4D5DA6}"/>
                </a:ext>
              </a:extLst>
            </p:cNvPr>
            <p:cNvSpPr/>
            <p:nvPr/>
          </p:nvSpPr>
          <p:spPr>
            <a:xfrm>
              <a:off x="8525925" y="5541714"/>
              <a:ext cx="2695153" cy="437842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" name="TextBox 33">
              <a:extLst>
                <a:ext uri="{FF2B5EF4-FFF2-40B4-BE49-F238E27FC236}">
                  <a16:creationId xmlns:a16="http://schemas.microsoft.com/office/drawing/2014/main" id="{1EAAEEBC-B5BB-AF65-20E3-F898DFD49A71}"/>
                </a:ext>
              </a:extLst>
            </p:cNvPr>
            <p:cNvSpPr txBox="1"/>
            <p:nvPr/>
          </p:nvSpPr>
          <p:spPr>
            <a:xfrm>
              <a:off x="8603750" y="5065826"/>
              <a:ext cx="2644638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Inspirational + visionary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1566CD78-38F2-A693-E4FA-46B62D2BE3FF}"/>
                </a:ext>
              </a:extLst>
            </p:cNvPr>
            <p:cNvSpPr txBox="1"/>
            <p:nvPr/>
          </p:nvSpPr>
          <p:spPr>
            <a:xfrm>
              <a:off x="8376320" y="5605135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Social + outgoing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3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ADC78-2447-0592-A9B2-67405F61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16F6D5B-2ED5-706A-45CC-B20B006E65A0}"/>
              </a:ext>
            </a:extLst>
          </p:cNvPr>
          <p:cNvSpPr/>
          <p:nvPr/>
        </p:nvSpPr>
        <p:spPr>
          <a:xfrm>
            <a:off x="23" y="9798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CF2E7-28B1-2B4E-4AE5-F1656F7FF197}"/>
              </a:ext>
            </a:extLst>
          </p:cNvPr>
          <p:cNvSpPr txBox="1"/>
          <p:nvPr/>
        </p:nvSpPr>
        <p:spPr>
          <a:xfrm>
            <a:off x="653415" y="18440"/>
            <a:ext cx="8324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Areas for development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6A2C98CF-AD77-8270-779A-FC118C0FDE67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0B4A0D04-1630-99BA-A7A6-E3B66F8348F8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B04434D1-5C52-8732-D020-33592E532A22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1BD1F9F0-6DDD-42BD-E8C2-18C90F734A95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3237D50-889D-45CD-1929-99B20C4E3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E5A659-8F41-A44D-0B90-9C6CB64F79F1}"/>
              </a:ext>
            </a:extLst>
          </p:cNvPr>
          <p:cNvSpPr/>
          <p:nvPr/>
        </p:nvSpPr>
        <p:spPr>
          <a:xfrm>
            <a:off x="3500456" y="1003296"/>
            <a:ext cx="5173129" cy="5173129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46858C-2CC8-5A52-89AD-9434F54DA163}"/>
              </a:ext>
            </a:extLst>
          </p:cNvPr>
          <p:cNvGrpSpPr/>
          <p:nvPr/>
        </p:nvGrpSpPr>
        <p:grpSpPr>
          <a:xfrm>
            <a:off x="7000132" y="765909"/>
            <a:ext cx="3124906" cy="2194667"/>
            <a:chOff x="8333581" y="1019197"/>
            <a:chExt cx="3124906" cy="2194667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7D272D61-1DB7-5860-B3F6-873E89AE827B}"/>
                </a:ext>
              </a:extLst>
            </p:cNvPr>
            <p:cNvSpPr/>
            <p:nvPr/>
          </p:nvSpPr>
          <p:spPr>
            <a:xfrm>
              <a:off x="8497610" y="1019197"/>
              <a:ext cx="2733448" cy="49379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61AF1B2E-AA6E-EED4-E553-3D1BCED41257}"/>
                </a:ext>
              </a:extLst>
            </p:cNvPr>
            <p:cNvSpPr txBox="1"/>
            <p:nvPr/>
          </p:nvSpPr>
          <p:spPr>
            <a:xfrm>
              <a:off x="8345110" y="1104543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Overly competitive</a:t>
              </a: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6606FB57-B254-C2AF-B262-5A23B532BE0A}"/>
                </a:ext>
              </a:extLst>
            </p:cNvPr>
            <p:cNvSpPr/>
            <p:nvPr/>
          </p:nvSpPr>
          <p:spPr>
            <a:xfrm>
              <a:off x="8521606" y="1587786"/>
              <a:ext cx="2732010" cy="48593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46F08F38-3BC3-53FA-69A9-4028EB1D21DF}"/>
                </a:ext>
              </a:extLst>
            </p:cNvPr>
            <p:cNvSpPr txBox="1"/>
            <p:nvPr/>
          </p:nvSpPr>
          <p:spPr>
            <a:xfrm>
              <a:off x="8333581" y="1672047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Too results focused</a:t>
              </a: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EA9C60EC-2452-3619-599B-88912B257B1E}"/>
                </a:ext>
              </a:extLst>
            </p:cNvPr>
            <p:cNvSpPr/>
            <p:nvPr/>
          </p:nvSpPr>
          <p:spPr>
            <a:xfrm>
              <a:off x="8535906" y="2142758"/>
              <a:ext cx="2730339" cy="485934"/>
            </a:xfrm>
            <a:custGeom>
              <a:avLst/>
              <a:gdLst/>
              <a:ahLst/>
              <a:cxnLst/>
              <a:rect l="l" t="t" r="r" b="b"/>
              <a:pathLst>
                <a:path w="3687265" h="777678">
                  <a:moveTo>
                    <a:pt x="0" y="0"/>
                  </a:moveTo>
                  <a:lnTo>
                    <a:pt x="3687265" y="0"/>
                  </a:lnTo>
                  <a:lnTo>
                    <a:pt x="3687265" y="777677"/>
                  </a:lnTo>
                  <a:lnTo>
                    <a:pt x="0" y="777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79876C7B-068C-FB5E-3120-A7675189CF8B}"/>
                </a:ext>
              </a:extLst>
            </p:cNvPr>
            <p:cNvSpPr txBox="1"/>
            <p:nvPr/>
          </p:nvSpPr>
          <p:spPr>
            <a:xfrm>
              <a:off x="8753386" y="2225040"/>
              <a:ext cx="2338014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Undiplomatic</a:t>
              </a: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D842CD0B-71AA-162B-109C-BFAD0ED538F3}"/>
                </a:ext>
              </a:extLst>
            </p:cNvPr>
            <p:cNvSpPr/>
            <p:nvPr/>
          </p:nvSpPr>
          <p:spPr>
            <a:xfrm>
              <a:off x="8535905" y="2686358"/>
              <a:ext cx="2730339" cy="527506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0068F9F5-4261-1863-E0A7-FF9D117BF92A}"/>
                </a:ext>
              </a:extLst>
            </p:cNvPr>
            <p:cNvSpPr txBox="1"/>
            <p:nvPr/>
          </p:nvSpPr>
          <p:spPr>
            <a:xfrm>
              <a:off x="8358990" y="2784747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Often interrupts others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9E43EBB-E144-3805-70E8-6881A2ADEF0C}"/>
              </a:ext>
            </a:extLst>
          </p:cNvPr>
          <p:cNvGrpSpPr/>
          <p:nvPr/>
        </p:nvGrpSpPr>
        <p:grpSpPr>
          <a:xfrm>
            <a:off x="1954738" y="819243"/>
            <a:ext cx="3116299" cy="2238540"/>
            <a:chOff x="562498" y="240461"/>
            <a:chExt cx="3116299" cy="22385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48CAECB-86C7-62CF-58F3-0C86F7391BC2}"/>
                </a:ext>
              </a:extLst>
            </p:cNvPr>
            <p:cNvSpPr/>
            <p:nvPr/>
          </p:nvSpPr>
          <p:spPr>
            <a:xfrm>
              <a:off x="693550" y="1374146"/>
              <a:ext cx="2806654" cy="50217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2A45EEA-72D3-B1B1-5448-E56CC2DE5A1F}"/>
                </a:ext>
              </a:extLst>
            </p:cNvPr>
            <p:cNvSpPr/>
            <p:nvPr/>
          </p:nvSpPr>
          <p:spPr>
            <a:xfrm>
              <a:off x="717054" y="1970881"/>
              <a:ext cx="2783150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7"/>
                  </a:lnTo>
                  <a:lnTo>
                    <a:pt x="0" y="84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6BAA59D3-F901-E863-623B-1E1F2D5FCF16}"/>
                </a:ext>
              </a:extLst>
            </p:cNvPr>
            <p:cNvSpPr txBox="1"/>
            <p:nvPr/>
          </p:nvSpPr>
          <p:spPr>
            <a:xfrm>
              <a:off x="579300" y="1460284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Wary of change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E30F3ECA-AEB7-EB80-E936-30174281AC90}"/>
                </a:ext>
              </a:extLst>
            </p:cNvPr>
            <p:cNvSpPr txBox="1"/>
            <p:nvPr/>
          </p:nvSpPr>
          <p:spPr>
            <a:xfrm>
              <a:off x="562498" y="2066238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Too detail focused</a:t>
              </a: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CE720727-98B3-F5D6-4CEB-11B1A0CAAB11}"/>
                </a:ext>
              </a:extLst>
            </p:cNvPr>
            <p:cNvSpPr/>
            <p:nvPr/>
          </p:nvSpPr>
          <p:spPr>
            <a:xfrm>
              <a:off x="717709" y="240461"/>
              <a:ext cx="2789076" cy="506617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1B8787C-0CFD-B961-F94F-FAD4DC54186B}"/>
                </a:ext>
              </a:extLst>
            </p:cNvPr>
            <p:cNvSpPr txBox="1"/>
            <p:nvPr/>
          </p:nvSpPr>
          <p:spPr>
            <a:xfrm>
              <a:off x="562498" y="330259"/>
              <a:ext cx="3099497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Tendency to </a:t>
              </a:r>
              <a:r>
                <a:rPr lang="en-US" sz="1600" b="1" dirty="0" err="1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overanalyse</a:t>
              </a:r>
              <a:endParaRPr lang="en-US" sz="16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4E0A2C1-1BC9-E78A-BE61-932CA8220F2A}"/>
                </a:ext>
              </a:extLst>
            </p:cNvPr>
            <p:cNvSpPr/>
            <p:nvPr/>
          </p:nvSpPr>
          <p:spPr>
            <a:xfrm>
              <a:off x="700131" y="813988"/>
              <a:ext cx="2806654" cy="47298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C1CF7E92-2D31-703F-BD03-2A06A745CC5D}"/>
                </a:ext>
              </a:extLst>
            </p:cNvPr>
            <p:cNvSpPr txBox="1"/>
            <p:nvPr/>
          </p:nvSpPr>
          <p:spPr>
            <a:xfrm>
              <a:off x="562498" y="89278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Slow to trust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206140E-2CB1-2FE2-D2F5-CFBB024F51FD}"/>
              </a:ext>
            </a:extLst>
          </p:cNvPr>
          <p:cNvGrpSpPr/>
          <p:nvPr/>
        </p:nvGrpSpPr>
        <p:grpSpPr>
          <a:xfrm>
            <a:off x="1924320" y="4105809"/>
            <a:ext cx="3146717" cy="2226015"/>
            <a:chOff x="150151" y="3843229"/>
            <a:chExt cx="3146717" cy="222601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5462C486-A6A4-E197-DDEB-93AF3CA9BAEA}"/>
                </a:ext>
              </a:extLst>
            </p:cNvPr>
            <p:cNvSpPr/>
            <p:nvPr/>
          </p:nvSpPr>
          <p:spPr>
            <a:xfrm>
              <a:off x="306673" y="3843229"/>
              <a:ext cx="2818183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F9B1B716-E15F-8F8E-7FB6-9AFEB12E38B9}"/>
                </a:ext>
              </a:extLst>
            </p:cNvPr>
            <p:cNvSpPr txBox="1"/>
            <p:nvPr/>
          </p:nvSpPr>
          <p:spPr>
            <a:xfrm>
              <a:off x="180567" y="3934462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Can be indecisive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9D2C61B-E21F-1288-30A2-071ADDBFAD10}"/>
                </a:ext>
              </a:extLst>
            </p:cNvPr>
            <p:cNvSpPr/>
            <p:nvPr/>
          </p:nvSpPr>
          <p:spPr>
            <a:xfrm>
              <a:off x="306673" y="4419089"/>
              <a:ext cx="2818183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4383254A-21B4-42C4-1B1E-B6CAB6CC3095}"/>
                </a:ext>
              </a:extLst>
            </p:cNvPr>
            <p:cNvSpPr/>
            <p:nvPr/>
          </p:nvSpPr>
          <p:spPr>
            <a:xfrm>
              <a:off x="287455" y="5566633"/>
              <a:ext cx="2837401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58B99E6A-AB99-263D-E46F-D44357B82B14}"/>
                </a:ext>
              </a:extLst>
            </p:cNvPr>
            <p:cNvSpPr/>
            <p:nvPr/>
          </p:nvSpPr>
          <p:spPr>
            <a:xfrm>
              <a:off x="301307" y="4979369"/>
              <a:ext cx="2823549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382731FA-D1C6-83D3-5F73-69E8550578FE}"/>
                </a:ext>
              </a:extLst>
            </p:cNvPr>
            <p:cNvSpPr txBox="1"/>
            <p:nvPr/>
          </p:nvSpPr>
          <p:spPr>
            <a:xfrm>
              <a:off x="197371" y="4512722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Procrastinates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03EB39F-2673-51CD-0872-87B2780A123F}"/>
                </a:ext>
              </a:extLst>
            </p:cNvPr>
            <p:cNvSpPr txBox="1"/>
            <p:nvPr/>
          </p:nvSpPr>
          <p:spPr>
            <a:xfrm>
              <a:off x="150151" y="564146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Often self-critical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217E152-BFCC-FD59-2F96-CD3C97B7F52F}"/>
                </a:ext>
              </a:extLst>
            </p:cNvPr>
            <p:cNvSpPr txBox="1"/>
            <p:nvPr/>
          </p:nvSpPr>
          <p:spPr>
            <a:xfrm>
              <a:off x="287455" y="5070555"/>
              <a:ext cx="2885723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Difficulty setting priorities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C8AE9A-DC73-7B83-497D-EE2347E01049}"/>
              </a:ext>
            </a:extLst>
          </p:cNvPr>
          <p:cNvGrpSpPr/>
          <p:nvPr/>
        </p:nvGrpSpPr>
        <p:grpSpPr>
          <a:xfrm>
            <a:off x="6981136" y="4205314"/>
            <a:ext cx="3130022" cy="2098154"/>
            <a:chOff x="8304605" y="3881402"/>
            <a:chExt cx="3130022" cy="2098154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EEB288B-7472-DABC-B985-09CEED0D9E02}"/>
                </a:ext>
              </a:extLst>
            </p:cNvPr>
            <p:cNvSpPr/>
            <p:nvPr/>
          </p:nvSpPr>
          <p:spPr>
            <a:xfrm>
              <a:off x="8511626" y="3881402"/>
              <a:ext cx="2744637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8825DF3-3850-9190-2728-CB909BD33C94}"/>
                </a:ext>
              </a:extLst>
            </p:cNvPr>
            <p:cNvSpPr txBox="1"/>
            <p:nvPr/>
          </p:nvSpPr>
          <p:spPr>
            <a:xfrm>
              <a:off x="8335130" y="3980423"/>
              <a:ext cx="3099497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Loose time management</a:t>
              </a: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0A4D653-FB28-E131-75BE-297D531EEB36}"/>
                </a:ext>
              </a:extLst>
            </p:cNvPr>
            <p:cNvSpPr/>
            <p:nvPr/>
          </p:nvSpPr>
          <p:spPr>
            <a:xfrm>
              <a:off x="8525925" y="4422794"/>
              <a:ext cx="2744637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26C1E472-ABBC-9BB6-7066-0CF11357E01B}"/>
                </a:ext>
              </a:extLst>
            </p:cNvPr>
            <p:cNvSpPr txBox="1"/>
            <p:nvPr/>
          </p:nvSpPr>
          <p:spPr>
            <a:xfrm>
              <a:off x="8320524" y="4488869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Quickly loses interest</a:t>
              </a: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7AEFE4A-809D-F295-33D1-3677D9E75EB2}"/>
                </a:ext>
              </a:extLst>
            </p:cNvPr>
            <p:cNvSpPr/>
            <p:nvPr/>
          </p:nvSpPr>
          <p:spPr>
            <a:xfrm>
              <a:off x="8525925" y="4973077"/>
              <a:ext cx="2717710" cy="48400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D02A818-883E-4EEC-70C1-24EDC872FAC1}"/>
                </a:ext>
              </a:extLst>
            </p:cNvPr>
            <p:cNvSpPr/>
            <p:nvPr/>
          </p:nvSpPr>
          <p:spPr>
            <a:xfrm>
              <a:off x="8511418" y="5541714"/>
              <a:ext cx="2717710" cy="437842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" name="TextBox 33">
              <a:extLst>
                <a:ext uri="{FF2B5EF4-FFF2-40B4-BE49-F238E27FC236}">
                  <a16:creationId xmlns:a16="http://schemas.microsoft.com/office/drawing/2014/main" id="{094D7E41-F72A-B3AA-DFD6-0EB5AACB23B0}"/>
                </a:ext>
              </a:extLst>
            </p:cNvPr>
            <p:cNvSpPr txBox="1"/>
            <p:nvPr/>
          </p:nvSpPr>
          <p:spPr>
            <a:xfrm>
              <a:off x="8584490" y="5066378"/>
              <a:ext cx="2644638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Can talk too much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F926FD0-B139-9E85-EB7E-3C0BF918CA54}"/>
                </a:ext>
              </a:extLst>
            </p:cNvPr>
            <p:cNvSpPr txBox="1"/>
            <p:nvPr/>
          </p:nvSpPr>
          <p:spPr>
            <a:xfrm>
              <a:off x="8304605" y="5580134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Jumps between ideas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3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44CDF-884C-C286-3E82-E49932C8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676E4-CA63-5F38-F514-9519776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10160D-944C-A0B1-5AE4-A67734A8792F}"/>
              </a:ext>
            </a:extLst>
          </p:cNvPr>
          <p:cNvSpPr/>
          <p:nvPr/>
        </p:nvSpPr>
        <p:spPr>
          <a:xfrm>
            <a:off x="0" y="0"/>
            <a:ext cx="12307746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7178D-674E-E386-7318-00EDC1B4D2D4}"/>
              </a:ext>
            </a:extLst>
          </p:cNvPr>
          <p:cNvSpPr txBox="1"/>
          <p:nvPr/>
        </p:nvSpPr>
        <p:spPr>
          <a:xfrm>
            <a:off x="193986" y="4093236"/>
            <a:ext cx="1111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Guess the </a:t>
            </a:r>
            <a:r>
              <a:rPr lang="en-US" sz="6000" b="1" dirty="0" err="1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colour</a:t>
            </a:r>
            <a:endParaRPr lang="en-US" sz="28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2" name="Picture 1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54BF2AB1-B7F0-B42E-0976-386135F26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86" y="177669"/>
            <a:ext cx="1001927" cy="7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8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7BC9A-3AA2-32DC-1CC3-DB05FD1B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054EC-AA6B-3C6B-E8EE-862A3A2F9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59" y="0"/>
            <a:ext cx="10410941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7191AB-62B0-9B7B-64DB-3A0E6707D627}"/>
              </a:ext>
            </a:extLst>
          </p:cNvPr>
          <p:cNvSpPr/>
          <p:nvPr/>
        </p:nvSpPr>
        <p:spPr>
          <a:xfrm>
            <a:off x="0" y="0"/>
            <a:ext cx="11924372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62544-1AC8-98FA-BC0A-402297944B24}"/>
              </a:ext>
            </a:extLst>
          </p:cNvPr>
          <p:cNvSpPr txBox="1"/>
          <p:nvPr/>
        </p:nvSpPr>
        <p:spPr>
          <a:xfrm>
            <a:off x="386076" y="2382169"/>
            <a:ext cx="11113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Foundation </a:t>
            </a:r>
          </a:p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Workshop</a:t>
            </a:r>
          </a:p>
          <a:p>
            <a:endParaRPr lang="en-US" sz="6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F8571-C3A0-72AF-E94E-0563D1120222}"/>
              </a:ext>
            </a:extLst>
          </p:cNvPr>
          <p:cNvSpPr txBox="1"/>
          <p:nvPr/>
        </p:nvSpPr>
        <p:spPr>
          <a:xfrm>
            <a:off x="386076" y="4481357"/>
            <a:ext cx="79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Helping teams communicate, collaborate and perform at their best</a:t>
            </a:r>
          </a:p>
        </p:txBody>
      </p:sp>
      <p:pic>
        <p:nvPicPr>
          <p:cNvPr id="7" name="Picture 6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712F6A9C-1580-7816-A4BF-E72175B0F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66" y="397125"/>
            <a:ext cx="1001927" cy="7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E32A6-16F4-7C0D-754A-F718E9400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EE34A593-973C-1CE4-673C-AD56BDCC603E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5971ADA7-D3D7-0FB2-1EB7-B8746635AEF5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A4644F6B-1CC6-4DBA-D216-BADA03A15F7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F1671696-AB03-CA29-7C1C-B9C5E50DBBBE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8D5E5C88-5F0A-3CC4-6DA2-EB65448E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24271E-6C8A-6D2E-8035-E9A971370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r="6564"/>
          <a:stretch/>
        </p:blipFill>
        <p:spPr>
          <a:xfrm>
            <a:off x="4325999" y="730863"/>
            <a:ext cx="3540002" cy="3540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067BCF-D81E-F242-D7F3-9778817083CF}"/>
              </a:ext>
            </a:extLst>
          </p:cNvPr>
          <p:cNvSpPr/>
          <p:nvPr/>
        </p:nvSpPr>
        <p:spPr>
          <a:xfrm>
            <a:off x="4325999" y="4605350"/>
            <a:ext cx="1691342" cy="617702"/>
          </a:xfrm>
          <a:prstGeom prst="roundRect">
            <a:avLst/>
          </a:prstGeom>
          <a:solidFill>
            <a:srgbClr val="2D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31257D-35E9-B5FC-4FD7-A19723D52134}"/>
              </a:ext>
            </a:extLst>
          </p:cNvPr>
          <p:cNvSpPr/>
          <p:nvPr/>
        </p:nvSpPr>
        <p:spPr>
          <a:xfrm>
            <a:off x="6174661" y="4605350"/>
            <a:ext cx="1770002" cy="617702"/>
          </a:xfrm>
          <a:prstGeom prst="roundRect">
            <a:avLst/>
          </a:prstGeom>
          <a:solidFill>
            <a:srgbClr val="A7C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0355D-0A02-955F-C8EE-A129C2217B8A}"/>
              </a:ext>
            </a:extLst>
          </p:cNvPr>
          <p:cNvSpPr txBox="1"/>
          <p:nvPr/>
        </p:nvSpPr>
        <p:spPr>
          <a:xfrm>
            <a:off x="3409908" y="5223052"/>
            <a:ext cx="537218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 </a:t>
            </a:r>
            <a:r>
              <a:rPr lang="en-US" sz="3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Kier Starmer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Prime Minister</a:t>
            </a:r>
          </a:p>
        </p:txBody>
      </p:sp>
    </p:spTree>
    <p:extLst>
      <p:ext uri="{BB962C8B-B14F-4D97-AF65-F5344CB8AC3E}">
        <p14:creationId xmlns:p14="http://schemas.microsoft.com/office/powerpoint/2010/main" val="240166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BCCC8F-B03F-9973-8011-F5BBC4DB2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E309C320-6F8B-3082-2700-CAA69754448C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EEB16841-6D99-FDB9-0AB4-723634B3D16B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EE63446E-4212-FD07-64E9-350D2ACB814E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BE83EB5B-CC5E-271F-74D0-52AA3E4BD475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458A83BE-101C-DD8F-90C3-2850F28B4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301E23-7E88-1316-1857-E7E734620510}"/>
              </a:ext>
            </a:extLst>
          </p:cNvPr>
          <p:cNvSpPr/>
          <p:nvPr/>
        </p:nvSpPr>
        <p:spPr>
          <a:xfrm>
            <a:off x="6174661" y="4605350"/>
            <a:ext cx="1770002" cy="617702"/>
          </a:xfrm>
          <a:prstGeom prst="roundRect">
            <a:avLst/>
          </a:prstGeom>
          <a:solidFill>
            <a:srgbClr val="A7C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73645-447F-A255-6EBE-9464022F2F23}"/>
              </a:ext>
            </a:extLst>
          </p:cNvPr>
          <p:cNvSpPr txBox="1"/>
          <p:nvPr/>
        </p:nvSpPr>
        <p:spPr>
          <a:xfrm>
            <a:off x="3409908" y="5223052"/>
            <a:ext cx="537218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  </a:t>
            </a:r>
            <a:r>
              <a:rPr lang="en-US" sz="3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Mary Berry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</a:p>
        </p:txBody>
      </p:sp>
      <p:pic>
        <p:nvPicPr>
          <p:cNvPr id="6" name="Picture 2" descr="A person wearing a pink shirt&#10;&#10;Description automatically generated">
            <a:extLst>
              <a:ext uri="{FF2B5EF4-FFF2-40B4-BE49-F238E27FC236}">
                <a16:creationId xmlns:a16="http://schemas.microsoft.com/office/drawing/2014/main" id="{92A234A5-05FB-5D8D-B8C1-897089649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3" t="-1542" r="12718" b="885"/>
          <a:stretch/>
        </p:blipFill>
        <p:spPr>
          <a:xfrm>
            <a:off x="4245931" y="837724"/>
            <a:ext cx="3763930" cy="3553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C773A3B-3725-668C-EB97-BA25D2BEECB1}"/>
              </a:ext>
            </a:extLst>
          </p:cNvPr>
          <p:cNvSpPr/>
          <p:nvPr/>
        </p:nvSpPr>
        <p:spPr>
          <a:xfrm>
            <a:off x="4324791" y="4605350"/>
            <a:ext cx="1691342" cy="617702"/>
          </a:xfrm>
          <a:prstGeom prst="roundRect">
            <a:avLst/>
          </a:prstGeom>
          <a:solidFill>
            <a:srgbClr val="FFD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1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6B0AD3-C90A-0BF0-7523-AF6B2941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8E568DE5-1E16-2BB2-F2C4-783B1DDB54AD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7DCD8D5E-04A6-CA47-684D-41E352A821B6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01861314-AF48-2D71-A248-24CD688C7D0C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D902A762-7B48-D9A9-14EE-4D3BC37F8689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C6D7A883-4562-CE98-A33B-254E849B1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B881C-4959-370D-3BA4-CCC267104EF4}"/>
              </a:ext>
            </a:extLst>
          </p:cNvPr>
          <p:cNvSpPr txBox="1"/>
          <p:nvPr/>
        </p:nvSpPr>
        <p:spPr>
          <a:xfrm>
            <a:off x="3331248" y="5240120"/>
            <a:ext cx="537218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 </a:t>
            </a:r>
            <a:r>
              <a:rPr lang="en-US" sz="3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Gordon</a:t>
            </a:r>
            <a:r>
              <a:rPr lang="en-US" sz="3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Ramsay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Chef</a:t>
            </a:r>
          </a:p>
        </p:txBody>
      </p:sp>
      <p:pic>
        <p:nvPicPr>
          <p:cNvPr id="2" name="Picture 2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id="{D915719B-EB7C-C610-0F30-700E186E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122" y="713300"/>
            <a:ext cx="3677755" cy="3677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215DE1-84AA-EAB4-A1E3-E5D96FA71884}"/>
              </a:ext>
            </a:extLst>
          </p:cNvPr>
          <p:cNvSpPr/>
          <p:nvPr/>
        </p:nvSpPr>
        <p:spPr>
          <a:xfrm>
            <a:off x="4325998" y="4605350"/>
            <a:ext cx="1691342" cy="617702"/>
          </a:xfrm>
          <a:prstGeom prst="roundRect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1843A2-B372-C1F4-782E-1DA8403FCA7E}"/>
              </a:ext>
            </a:extLst>
          </p:cNvPr>
          <p:cNvSpPr/>
          <p:nvPr/>
        </p:nvSpPr>
        <p:spPr>
          <a:xfrm>
            <a:off x="6095999" y="4605350"/>
            <a:ext cx="1691342" cy="617702"/>
          </a:xfrm>
          <a:prstGeom prst="roundRect">
            <a:avLst/>
          </a:prstGeom>
          <a:solidFill>
            <a:srgbClr val="FFD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0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5F155D-2623-0ECE-B606-D63350037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4BAB7701-5807-7BDE-75A2-8E6BFD37E50F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7144C388-2F97-EC96-6BC9-DE6365568688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50C4E4D7-885C-D3A7-0637-464B8D0C950D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486D38DF-E10D-8AEF-229A-FDF571622AC9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C252B1FD-33F7-5464-F89A-AF32B0DE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DB7BF-9D01-66D1-AF4D-3AA59454EE9F}"/>
              </a:ext>
            </a:extLst>
          </p:cNvPr>
          <p:cNvSpPr txBox="1"/>
          <p:nvPr/>
        </p:nvSpPr>
        <p:spPr>
          <a:xfrm>
            <a:off x="3409906" y="5223052"/>
            <a:ext cx="537218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  </a:t>
            </a:r>
            <a:r>
              <a:rPr lang="en-US" sz="3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Michelle Obama</a:t>
            </a:r>
          </a:p>
          <a:p>
            <a:pPr algn="ctr"/>
            <a:r>
              <a:rPr lang="en-US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Former First Lady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A7188A-9BB3-5EF6-743B-9A04DCF1D4F9}"/>
              </a:ext>
            </a:extLst>
          </p:cNvPr>
          <p:cNvSpPr/>
          <p:nvPr/>
        </p:nvSpPr>
        <p:spPr>
          <a:xfrm>
            <a:off x="4325998" y="4605350"/>
            <a:ext cx="1691342" cy="617702"/>
          </a:xfrm>
          <a:prstGeom prst="roundRect">
            <a:avLst/>
          </a:prstGeom>
          <a:solidFill>
            <a:srgbClr val="EF4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  <p:pic>
        <p:nvPicPr>
          <p:cNvPr id="4" name="Picture 2" descr="We're living like it's not happening': Michelle Obama opens up about  menopause | Michelle Obama | The Guardian">
            <a:extLst>
              <a:ext uri="{FF2B5EF4-FFF2-40B4-BE49-F238E27FC236}">
                <a16:creationId xmlns:a16="http://schemas.microsoft.com/office/drawing/2014/main" id="{90CABD57-FE8A-685A-EB4F-C1AE5634C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31" y="581920"/>
            <a:ext cx="3809135" cy="3809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D9097E-AD20-8C38-4ED5-95339D224E22}"/>
              </a:ext>
            </a:extLst>
          </p:cNvPr>
          <p:cNvSpPr/>
          <p:nvPr/>
        </p:nvSpPr>
        <p:spPr>
          <a:xfrm>
            <a:off x="6095998" y="4605350"/>
            <a:ext cx="1770002" cy="617702"/>
          </a:xfrm>
          <a:prstGeom prst="roundRect">
            <a:avLst/>
          </a:prstGeom>
          <a:solidFill>
            <a:srgbClr val="A7C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71834-1EE4-7145-84FB-5D92F65F3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43F40F2-A036-DCD0-97E8-C060FE2C9F47}"/>
              </a:ext>
            </a:extLst>
          </p:cNvPr>
          <p:cNvSpPr/>
          <p:nvPr/>
        </p:nvSpPr>
        <p:spPr>
          <a:xfrm>
            <a:off x="-3249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5894A-A5A0-3610-8E54-BF0E0126AB82}"/>
              </a:ext>
            </a:extLst>
          </p:cNvPr>
          <p:cNvSpPr txBox="1"/>
          <p:nvPr/>
        </p:nvSpPr>
        <p:spPr>
          <a:xfrm>
            <a:off x="363623" y="341021"/>
            <a:ext cx="11641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  <a:sym typeface="Franklin Gothic Medium"/>
              </a:rPr>
              <a:t>Background to psychometrics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6C381121-D939-E946-F009-E4070DA9A020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9C1509F9-C6CE-0313-C8D3-BFD01CD55DA4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22FA2311-ACB6-F827-6EFA-EC986D09D6CA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6A77EF78-9FB1-0467-9EAE-46AFB85CB40C}"/>
              </a:ext>
            </a:extLst>
          </p:cNvPr>
          <p:cNvSpPr/>
          <p:nvPr/>
        </p:nvSpPr>
        <p:spPr>
          <a:xfrm>
            <a:off x="6703468" y="-56650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16DC2E6F-AB49-8C18-FA98-F251A5DA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ACFDADB9-6B3A-E3E8-B317-7C2356415F10}"/>
              </a:ext>
            </a:extLst>
          </p:cNvPr>
          <p:cNvSpPr/>
          <p:nvPr/>
        </p:nvSpPr>
        <p:spPr>
          <a:xfrm>
            <a:off x="2380859" y="2226834"/>
            <a:ext cx="1948377" cy="2896286"/>
          </a:xfrm>
          <a:custGeom>
            <a:avLst/>
            <a:gdLst/>
            <a:ahLst/>
            <a:cxnLst/>
            <a:rect l="l" t="t" r="r" b="b"/>
            <a:pathLst>
              <a:path w="6175395" h="8713079">
                <a:moveTo>
                  <a:pt x="0" y="0"/>
                </a:moveTo>
                <a:lnTo>
                  <a:pt x="6175394" y="0"/>
                </a:lnTo>
                <a:lnTo>
                  <a:pt x="6175394" y="8713080"/>
                </a:lnTo>
                <a:lnTo>
                  <a:pt x="0" y="8713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TextBox 4"/>
          <p:cNvSpPr txBox="1"/>
          <p:nvPr/>
        </p:nvSpPr>
        <p:spPr>
          <a:xfrm>
            <a:off x="1562990" y="5124536"/>
            <a:ext cx="1427635" cy="726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8265B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Carl Jung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8265B"/>
                </a:solidFill>
                <a:latin typeface="Poppins Bold"/>
                <a:ea typeface="Poppins Bold"/>
                <a:cs typeface="Poppins Bold"/>
                <a:sym typeface="Poppins Bold"/>
              </a:rPr>
              <a:t>1923</a:t>
            </a:r>
          </a:p>
        </p:txBody>
      </p:sp>
      <p:pic>
        <p:nvPicPr>
          <p:cNvPr id="7" name="Picture 6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9AE28731-A07F-16AD-A9F9-D338A18EE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18" y="2754118"/>
            <a:ext cx="2514630" cy="1998382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5FD4265E-3089-0E80-CA52-7CFD2D816EF9}"/>
              </a:ext>
            </a:extLst>
          </p:cNvPr>
          <p:cNvSpPr txBox="1"/>
          <p:nvPr/>
        </p:nvSpPr>
        <p:spPr>
          <a:xfrm>
            <a:off x="6982261" y="5100169"/>
            <a:ext cx="1328314" cy="726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8265B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rPr>
              <a:t>C-me </a:t>
            </a:r>
          </a:p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8265B"/>
                </a:solidFill>
                <a:latin typeface="Poppins Bold"/>
                <a:ea typeface="Poppins Bold"/>
                <a:cs typeface="Poppins Bold"/>
                <a:sym typeface="Poppins Bold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82135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6CA0-615F-C009-C28B-DDD5D5588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1A1B60A-306D-4F9C-5230-5EEF72DF7057}"/>
              </a:ext>
            </a:extLst>
          </p:cNvPr>
          <p:cNvSpPr/>
          <p:nvPr/>
        </p:nvSpPr>
        <p:spPr>
          <a:xfrm>
            <a:off x="-3249" y="-1374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94403-50B5-9272-00F8-3093946C6D2D}"/>
              </a:ext>
            </a:extLst>
          </p:cNvPr>
          <p:cNvSpPr txBox="1"/>
          <p:nvPr/>
        </p:nvSpPr>
        <p:spPr>
          <a:xfrm>
            <a:off x="460760" y="106487"/>
            <a:ext cx="776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and the Jungian axes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68CCC5DC-8A04-9858-268D-7DE1B519E44A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8D7685C6-E8F4-D1AF-3931-D90D800DE9B1}"/>
              </a:ext>
            </a:extLst>
          </p:cNvPr>
          <p:cNvSpPr/>
          <p:nvPr/>
        </p:nvSpPr>
        <p:spPr>
          <a:xfrm>
            <a:off x="11745900" y="6264371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10914A87-1D9A-BDF3-C95F-7571CBCDB78B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40CC7958-E0DA-CFC3-5844-D993531C8052}"/>
              </a:ext>
            </a:extLst>
          </p:cNvPr>
          <p:cNvSpPr/>
          <p:nvPr/>
        </p:nvSpPr>
        <p:spPr>
          <a:xfrm>
            <a:off x="7750789" y="-38813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C8E5E9D6-74E8-1F15-9C97-5B800EE3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28AB7768-5AA4-A25F-5A64-643443D717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991863" y="1612885"/>
            <a:ext cx="4208274" cy="420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AD3CA-7FF4-B66B-82D3-FD35DEE7AE6D}"/>
              </a:ext>
            </a:extLst>
          </p:cNvPr>
          <p:cNvSpPr txBox="1"/>
          <p:nvPr/>
        </p:nvSpPr>
        <p:spPr>
          <a:xfrm>
            <a:off x="4231641" y="967901"/>
            <a:ext cx="4208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Thinking</a:t>
            </a:r>
            <a:r>
              <a:rPr lang="en-GB" sz="30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F41F4-CC79-E80D-AA18-0A8247C45116}"/>
              </a:ext>
            </a:extLst>
          </p:cNvPr>
          <p:cNvSpPr txBox="1"/>
          <p:nvPr/>
        </p:nvSpPr>
        <p:spPr>
          <a:xfrm>
            <a:off x="4231641" y="5987372"/>
            <a:ext cx="3968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Feeling</a:t>
            </a:r>
            <a:r>
              <a:rPr lang="en-GB" sz="30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DAB888-03B8-C24E-5FD6-304A86251298}"/>
              </a:ext>
            </a:extLst>
          </p:cNvPr>
          <p:cNvCxnSpPr>
            <a:cxnSpLocks/>
          </p:cNvCxnSpPr>
          <p:nvPr/>
        </p:nvCxnSpPr>
        <p:spPr>
          <a:xfrm>
            <a:off x="2573298" y="3719092"/>
            <a:ext cx="734061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73CE176-33E8-69B9-4441-BD249D988F8B}"/>
              </a:ext>
            </a:extLst>
          </p:cNvPr>
          <p:cNvGrpSpPr/>
          <p:nvPr/>
        </p:nvGrpSpPr>
        <p:grpSpPr>
          <a:xfrm>
            <a:off x="8059589" y="1690375"/>
            <a:ext cx="3449659" cy="1389257"/>
            <a:chOff x="8059589" y="1772672"/>
            <a:chExt cx="3378637" cy="1306960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3A9266D0-07B7-D781-EEEA-D193F05D5ED7}"/>
                </a:ext>
              </a:extLst>
            </p:cNvPr>
            <p:cNvSpPr/>
            <p:nvPr/>
          </p:nvSpPr>
          <p:spPr>
            <a:xfrm>
              <a:off x="8059589" y="1772672"/>
              <a:ext cx="3378637" cy="1306960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6" y="0"/>
                  </a:lnTo>
                  <a:lnTo>
                    <a:pt x="5087176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A9C9A6-57AC-0DCF-FFB1-7AC24FAD8932}"/>
                </a:ext>
              </a:extLst>
            </p:cNvPr>
            <p:cNvSpPr txBox="1"/>
            <p:nvPr/>
          </p:nvSpPr>
          <p:spPr>
            <a:xfrm flipH="1">
              <a:off x="8389606" y="1966702"/>
              <a:ext cx="30486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Objective, Analytical, Task-orientated, Focused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83F427-8662-118D-C3EA-F33CAAD67212}"/>
              </a:ext>
            </a:extLst>
          </p:cNvPr>
          <p:cNvGrpSpPr/>
          <p:nvPr/>
        </p:nvGrpSpPr>
        <p:grpSpPr>
          <a:xfrm>
            <a:off x="786641" y="4645640"/>
            <a:ext cx="3649607" cy="1411286"/>
            <a:chOff x="815806" y="4749965"/>
            <a:chExt cx="3468676" cy="1306960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DF710D83-31F3-7D93-5A76-00F4ADB1EF24}"/>
                </a:ext>
              </a:extLst>
            </p:cNvPr>
            <p:cNvSpPr/>
            <p:nvPr/>
          </p:nvSpPr>
          <p:spPr>
            <a:xfrm>
              <a:off x="815806" y="4749965"/>
              <a:ext cx="3378637" cy="1306960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6" y="0"/>
                  </a:lnTo>
                  <a:lnTo>
                    <a:pt x="5087176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2" name="Content Placeholder 11">
              <a:extLst>
                <a:ext uri="{FF2B5EF4-FFF2-40B4-BE49-F238E27FC236}">
                  <a16:creationId xmlns:a16="http://schemas.microsoft.com/office/drawing/2014/main" id="{25A88F20-CF6D-9D9B-A467-85434875B995}"/>
                </a:ext>
              </a:extLst>
            </p:cNvPr>
            <p:cNvSpPr txBox="1">
              <a:spLocks/>
            </p:cNvSpPr>
            <p:nvPr/>
          </p:nvSpPr>
          <p:spPr>
            <a:xfrm>
              <a:off x="1007135" y="4914148"/>
              <a:ext cx="3277347" cy="1015663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GB" sz="20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Subjective, Personal, Considerate, Relationship-orientated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891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9518C-A9EB-4868-6F11-3AD959179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F9FB3A7-7C03-6B71-DD6F-E6C4E9ACDD6A}"/>
              </a:ext>
            </a:extLst>
          </p:cNvPr>
          <p:cNvSpPr/>
          <p:nvPr/>
        </p:nvSpPr>
        <p:spPr>
          <a:xfrm>
            <a:off x="-3249" y="-1374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914C8D-6765-A17B-EAEB-237DBFDCD7A5}"/>
              </a:ext>
            </a:extLst>
          </p:cNvPr>
          <p:cNvSpPr txBox="1"/>
          <p:nvPr/>
        </p:nvSpPr>
        <p:spPr>
          <a:xfrm>
            <a:off x="566302" y="117220"/>
            <a:ext cx="763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and the Jungian axes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58E1B41B-38A0-08EE-DD59-AF9934FDA32B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E8402568-CE04-DD61-A4CB-A79E16A3FFC3}"/>
              </a:ext>
            </a:extLst>
          </p:cNvPr>
          <p:cNvSpPr/>
          <p:nvPr/>
        </p:nvSpPr>
        <p:spPr>
          <a:xfrm>
            <a:off x="11561468" y="6191442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C3384A69-6734-32D2-2B3F-07F55BE02B92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3E9EF7C1-FE93-5CEB-D497-929CC79F0D75}"/>
              </a:ext>
            </a:extLst>
          </p:cNvPr>
          <p:cNvSpPr/>
          <p:nvPr/>
        </p:nvSpPr>
        <p:spPr>
          <a:xfrm>
            <a:off x="8002936" y="-382220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2231EAED-9571-6498-6215-47B637F0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1639AD-4DBE-7963-898E-196D4E5019AC}"/>
              </a:ext>
            </a:extLst>
          </p:cNvPr>
          <p:cNvGrpSpPr/>
          <p:nvPr/>
        </p:nvGrpSpPr>
        <p:grpSpPr>
          <a:xfrm>
            <a:off x="391418" y="825106"/>
            <a:ext cx="11392046" cy="5664192"/>
            <a:chOff x="391418" y="825106"/>
            <a:chExt cx="11392046" cy="5664192"/>
          </a:xfrm>
        </p:grpSpPr>
        <p:pic>
          <p:nvPicPr>
            <p:cNvPr id="2" name="Picture 5" descr="Picture 5">
              <a:extLst>
                <a:ext uri="{FF2B5EF4-FFF2-40B4-BE49-F238E27FC236}">
                  <a16:creationId xmlns:a16="http://schemas.microsoft.com/office/drawing/2014/main" id="{D17DB420-04B2-9842-D85C-6B1AADC61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94" t="999" r="952" b="999"/>
            <a:stretch>
              <a:fillRect/>
            </a:stretch>
          </p:blipFill>
          <p:spPr>
            <a:xfrm>
              <a:off x="3991863" y="1612885"/>
              <a:ext cx="4208274" cy="420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63" extrusionOk="0">
                  <a:moveTo>
                    <a:pt x="10584" y="0"/>
                  </a:moveTo>
                  <a:cubicBezTo>
                    <a:pt x="7913" y="21"/>
                    <a:pt x="5224" y="1035"/>
                    <a:pt x="3121" y="3139"/>
                  </a:cubicBezTo>
                  <a:cubicBezTo>
                    <a:pt x="957" y="5303"/>
                    <a:pt x="-138" y="8175"/>
                    <a:pt x="14" y="11279"/>
                  </a:cubicBezTo>
                  <a:cubicBezTo>
                    <a:pt x="257" y="16231"/>
                    <a:pt x="3625" y="20210"/>
                    <a:pt x="8484" y="21290"/>
                  </a:cubicBezTo>
                  <a:cubicBezTo>
                    <a:pt x="9745" y="21570"/>
                    <a:pt x="12287" y="21500"/>
                    <a:pt x="13482" y="21153"/>
                  </a:cubicBezTo>
                  <a:cubicBezTo>
                    <a:pt x="17367" y="20024"/>
                    <a:pt x="20095" y="17252"/>
                    <a:pt x="21095" y="13412"/>
                  </a:cubicBezTo>
                  <a:cubicBezTo>
                    <a:pt x="21367" y="12371"/>
                    <a:pt x="21462" y="10161"/>
                    <a:pt x="21284" y="9044"/>
                  </a:cubicBezTo>
                  <a:cubicBezTo>
                    <a:pt x="21122" y="8029"/>
                    <a:pt x="20744" y="6832"/>
                    <a:pt x="20307" y="5959"/>
                  </a:cubicBezTo>
                  <a:cubicBezTo>
                    <a:pt x="18357" y="2059"/>
                    <a:pt x="14488" y="-30"/>
                    <a:pt x="10584" y="0"/>
                  </a:cubicBezTo>
                  <a:close/>
                  <a:moveTo>
                    <a:pt x="10648" y="6630"/>
                  </a:moveTo>
                  <a:cubicBezTo>
                    <a:pt x="11252" y="6629"/>
                    <a:pt x="11869" y="6777"/>
                    <a:pt x="12480" y="7079"/>
                  </a:cubicBezTo>
                  <a:cubicBezTo>
                    <a:pt x="13958" y="7810"/>
                    <a:pt x="14775" y="9107"/>
                    <a:pt x="14778" y="10732"/>
                  </a:cubicBezTo>
                  <a:cubicBezTo>
                    <a:pt x="14782" y="12351"/>
                    <a:pt x="13922" y="13743"/>
                    <a:pt x="12487" y="14444"/>
                  </a:cubicBezTo>
                  <a:cubicBezTo>
                    <a:pt x="10663" y="15334"/>
                    <a:pt x="8580" y="14804"/>
                    <a:pt x="7383" y="13148"/>
                  </a:cubicBezTo>
                  <a:cubicBezTo>
                    <a:pt x="6187" y="11494"/>
                    <a:pt x="6379" y="9314"/>
                    <a:pt x="7846" y="7866"/>
                  </a:cubicBezTo>
                  <a:cubicBezTo>
                    <a:pt x="8674" y="7049"/>
                    <a:pt x="9641" y="6632"/>
                    <a:pt x="10648" y="663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BC05E6-F9D9-8C95-AE5A-65EDCAB27C05}"/>
                </a:ext>
              </a:extLst>
            </p:cNvPr>
            <p:cNvSpPr txBox="1"/>
            <p:nvPr/>
          </p:nvSpPr>
          <p:spPr>
            <a:xfrm>
              <a:off x="391418" y="3258244"/>
              <a:ext cx="39122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Reflective</a:t>
              </a:r>
            </a:p>
            <a:p>
              <a:pPr algn="ctr"/>
              <a:r>
                <a:rPr lang="en-GB" sz="30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preference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075D29-F8AD-7963-E84F-83F9761D038F}"/>
                </a:ext>
              </a:extLst>
            </p:cNvPr>
            <p:cNvSpPr txBox="1"/>
            <p:nvPr/>
          </p:nvSpPr>
          <p:spPr>
            <a:xfrm>
              <a:off x="7814968" y="3231543"/>
              <a:ext cx="39684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b="1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Expressive</a:t>
              </a:r>
              <a:r>
                <a:rPr lang="en-GB" sz="30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preference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A6923F-9904-8125-273F-655D340C0970}"/>
                </a:ext>
              </a:extLst>
            </p:cNvPr>
            <p:cNvGrpSpPr/>
            <p:nvPr/>
          </p:nvGrpSpPr>
          <p:grpSpPr>
            <a:xfrm>
              <a:off x="8109898" y="1804416"/>
              <a:ext cx="3598931" cy="1424079"/>
              <a:chOff x="8109898" y="1921535"/>
              <a:chExt cx="3378637" cy="1306960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943E8C1B-6CED-91F6-807D-5F45B397A1B5}"/>
                  </a:ext>
                </a:extLst>
              </p:cNvPr>
              <p:cNvSpPr/>
              <p:nvPr/>
            </p:nvSpPr>
            <p:spPr>
              <a:xfrm>
                <a:off x="8109898" y="1921535"/>
                <a:ext cx="3378637" cy="1306960"/>
              </a:xfrm>
              <a:custGeom>
                <a:avLst/>
                <a:gdLst/>
                <a:ahLst/>
                <a:cxnLst/>
                <a:rect l="l" t="t" r="r" b="b"/>
                <a:pathLst>
                  <a:path w="5087177" h="1537603">
                    <a:moveTo>
                      <a:pt x="0" y="0"/>
                    </a:moveTo>
                    <a:lnTo>
                      <a:pt x="5087176" y="0"/>
                    </a:lnTo>
                    <a:lnTo>
                      <a:pt x="5087176" y="1537603"/>
                    </a:lnTo>
                    <a:lnTo>
                      <a:pt x="0" y="1537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AC471B-FA4E-32E0-1860-835DB9052FA9}"/>
                  </a:ext>
                </a:extLst>
              </p:cNvPr>
              <p:cNvSpPr txBox="1"/>
              <p:nvPr/>
            </p:nvSpPr>
            <p:spPr>
              <a:xfrm flipH="1">
                <a:off x="8268527" y="2090267"/>
                <a:ext cx="3220008" cy="889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900" dirty="0">
                    <a:solidFill>
                      <a:srgbClr val="28265B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Action orientated, Direct, Outward focus, Assertive, Vocal, Breadth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FE99094-DD75-CAD2-E7EA-EAF3536AD7BD}"/>
                </a:ext>
              </a:extLst>
            </p:cNvPr>
            <p:cNvGrpSpPr/>
            <p:nvPr/>
          </p:nvGrpSpPr>
          <p:grpSpPr>
            <a:xfrm>
              <a:off x="736972" y="4645046"/>
              <a:ext cx="3457472" cy="1411879"/>
              <a:chOff x="815806" y="4749965"/>
              <a:chExt cx="3378637" cy="130696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AEC941DC-DD68-0D46-58F6-1D9CE0DCB2FD}"/>
                  </a:ext>
                </a:extLst>
              </p:cNvPr>
              <p:cNvSpPr/>
              <p:nvPr/>
            </p:nvSpPr>
            <p:spPr>
              <a:xfrm>
                <a:off x="815806" y="4749965"/>
                <a:ext cx="3378637" cy="1306960"/>
              </a:xfrm>
              <a:custGeom>
                <a:avLst/>
                <a:gdLst/>
                <a:ahLst/>
                <a:cxnLst/>
                <a:rect l="l" t="t" r="r" b="b"/>
                <a:pathLst>
                  <a:path w="5087177" h="1537603">
                    <a:moveTo>
                      <a:pt x="0" y="0"/>
                    </a:moveTo>
                    <a:lnTo>
                      <a:pt x="5087176" y="0"/>
                    </a:lnTo>
                    <a:lnTo>
                      <a:pt x="5087176" y="1537603"/>
                    </a:lnTo>
                    <a:lnTo>
                      <a:pt x="0" y="1537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69AF2BF2-E507-69BA-7217-0FA79E10F6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387" y="4918697"/>
                <a:ext cx="3176056" cy="897451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0000"/>
                  </a:lnSpc>
                </a:pPr>
                <a:r>
                  <a:rPr lang="en-GB" sz="1900" dirty="0">
                    <a:solidFill>
                      <a:srgbClr val="28265B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Observant, Considered, Inward focus, Attentive,  Thoughtful, Depth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DB374A0-65A8-78E5-1EB4-05C2D8C90052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825106"/>
              <a:ext cx="5474" cy="566419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5514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D56A-B565-12E5-56C8-084E797A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DE47CDD-3D1E-5799-63DB-55AD233A90F8}"/>
              </a:ext>
            </a:extLst>
          </p:cNvPr>
          <p:cNvSpPr/>
          <p:nvPr/>
        </p:nvSpPr>
        <p:spPr>
          <a:xfrm>
            <a:off x="-3248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535B8-EF74-52FF-AF85-931F332DA97D}"/>
              </a:ext>
            </a:extLst>
          </p:cNvPr>
          <p:cNvSpPr txBox="1"/>
          <p:nvPr/>
        </p:nvSpPr>
        <p:spPr>
          <a:xfrm>
            <a:off x="736971" y="136408"/>
            <a:ext cx="10370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The graphs and the wheel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653A02A7-4772-1F26-793E-F0A37617C5F6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45D4093D-8144-002B-0527-E9D0320D00E7}"/>
              </a:ext>
            </a:extLst>
          </p:cNvPr>
          <p:cNvSpPr/>
          <p:nvPr/>
        </p:nvSpPr>
        <p:spPr>
          <a:xfrm>
            <a:off x="11745900" y="459508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EF3E4BE-5D92-71E8-8F3C-020F5B9B3573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760EB864-5BB6-BF12-FC77-6672C882903D}"/>
              </a:ext>
            </a:extLst>
          </p:cNvPr>
          <p:cNvSpPr/>
          <p:nvPr/>
        </p:nvSpPr>
        <p:spPr>
          <a:xfrm>
            <a:off x="7692949" y="-292975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5FF79634-B6EB-6278-70EC-3ABC851C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42D28E-4FCC-B223-DD85-C4FBC7825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204" y="966473"/>
            <a:ext cx="8300191" cy="5324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4958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BE2EF-D0CA-9183-6EFC-11233F08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A18A2BA-6708-9C35-5E55-53929E93D56D}"/>
              </a:ext>
            </a:extLst>
          </p:cNvPr>
          <p:cNvSpPr/>
          <p:nvPr/>
        </p:nvSpPr>
        <p:spPr>
          <a:xfrm>
            <a:off x="0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31473-A785-CD9B-FEF1-7998F8290C4A}"/>
              </a:ext>
            </a:extLst>
          </p:cNvPr>
          <p:cNvSpPr txBox="1"/>
          <p:nvPr/>
        </p:nvSpPr>
        <p:spPr>
          <a:xfrm>
            <a:off x="662262" y="174161"/>
            <a:ext cx="7294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Your position on the wheel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5C4425A1-3C05-3E5E-45AD-708C70377061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B2EC14A9-A833-90D4-F86A-409DD6F90927}"/>
              </a:ext>
            </a:extLst>
          </p:cNvPr>
          <p:cNvSpPr/>
          <p:nvPr/>
        </p:nvSpPr>
        <p:spPr>
          <a:xfrm>
            <a:off x="11683851" y="6102173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E213A18F-3A5A-304B-1120-CCCA5A3499BB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5A592C50-2A35-11FC-1B76-EB4046606C65}"/>
              </a:ext>
            </a:extLst>
          </p:cNvPr>
          <p:cNvSpPr/>
          <p:nvPr/>
        </p:nvSpPr>
        <p:spPr>
          <a:xfrm>
            <a:off x="7853173" y="-553155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F4352CF2-7191-4C0A-8FF9-27858208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4CA81-B203-CCB9-BDA0-D906F7F5C5E2}"/>
              </a:ext>
            </a:extLst>
          </p:cNvPr>
          <p:cNvGrpSpPr/>
          <p:nvPr/>
        </p:nvGrpSpPr>
        <p:grpSpPr>
          <a:xfrm>
            <a:off x="3438144" y="1048907"/>
            <a:ext cx="8276159" cy="5171640"/>
            <a:chOff x="3438144" y="1048907"/>
            <a:chExt cx="8276159" cy="5171640"/>
          </a:xfrm>
        </p:grpSpPr>
        <p:pic>
          <p:nvPicPr>
            <p:cNvPr id="2" name="Picture 5" descr="Picture 5">
              <a:extLst>
                <a:ext uri="{FF2B5EF4-FFF2-40B4-BE49-F238E27FC236}">
                  <a16:creationId xmlns:a16="http://schemas.microsoft.com/office/drawing/2014/main" id="{362A059D-29CE-ACCD-9BFE-42F99ED8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94" t="999" r="952" b="999"/>
            <a:stretch>
              <a:fillRect/>
            </a:stretch>
          </p:blipFill>
          <p:spPr>
            <a:xfrm>
              <a:off x="3438144" y="1048907"/>
              <a:ext cx="5057137" cy="505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63" extrusionOk="0">
                  <a:moveTo>
                    <a:pt x="10584" y="0"/>
                  </a:moveTo>
                  <a:cubicBezTo>
                    <a:pt x="7913" y="21"/>
                    <a:pt x="5224" y="1035"/>
                    <a:pt x="3121" y="3139"/>
                  </a:cubicBezTo>
                  <a:cubicBezTo>
                    <a:pt x="957" y="5303"/>
                    <a:pt x="-138" y="8175"/>
                    <a:pt x="14" y="11279"/>
                  </a:cubicBezTo>
                  <a:cubicBezTo>
                    <a:pt x="257" y="16231"/>
                    <a:pt x="3625" y="20210"/>
                    <a:pt x="8484" y="21290"/>
                  </a:cubicBezTo>
                  <a:cubicBezTo>
                    <a:pt x="9745" y="21570"/>
                    <a:pt x="12287" y="21500"/>
                    <a:pt x="13482" y="21153"/>
                  </a:cubicBezTo>
                  <a:cubicBezTo>
                    <a:pt x="17367" y="20024"/>
                    <a:pt x="20095" y="17252"/>
                    <a:pt x="21095" y="13412"/>
                  </a:cubicBezTo>
                  <a:cubicBezTo>
                    <a:pt x="21367" y="12371"/>
                    <a:pt x="21462" y="10161"/>
                    <a:pt x="21284" y="9044"/>
                  </a:cubicBezTo>
                  <a:cubicBezTo>
                    <a:pt x="21122" y="8029"/>
                    <a:pt x="20744" y="6832"/>
                    <a:pt x="20307" y="5959"/>
                  </a:cubicBezTo>
                  <a:cubicBezTo>
                    <a:pt x="18357" y="2059"/>
                    <a:pt x="14488" y="-30"/>
                    <a:pt x="10584" y="0"/>
                  </a:cubicBezTo>
                  <a:close/>
                  <a:moveTo>
                    <a:pt x="10648" y="6630"/>
                  </a:moveTo>
                  <a:cubicBezTo>
                    <a:pt x="11252" y="6629"/>
                    <a:pt x="11869" y="6777"/>
                    <a:pt x="12480" y="7079"/>
                  </a:cubicBezTo>
                  <a:cubicBezTo>
                    <a:pt x="13958" y="7810"/>
                    <a:pt x="14775" y="9107"/>
                    <a:pt x="14778" y="10732"/>
                  </a:cubicBezTo>
                  <a:cubicBezTo>
                    <a:pt x="14782" y="12351"/>
                    <a:pt x="13922" y="13743"/>
                    <a:pt x="12487" y="14444"/>
                  </a:cubicBezTo>
                  <a:cubicBezTo>
                    <a:pt x="10663" y="15334"/>
                    <a:pt x="8580" y="14804"/>
                    <a:pt x="7383" y="13148"/>
                  </a:cubicBezTo>
                  <a:cubicBezTo>
                    <a:pt x="6187" y="11494"/>
                    <a:pt x="6379" y="9314"/>
                    <a:pt x="7846" y="7866"/>
                  </a:cubicBezTo>
                  <a:cubicBezTo>
                    <a:pt x="8674" y="7049"/>
                    <a:pt x="9641" y="6632"/>
                    <a:pt x="10648" y="663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05A495-D219-490C-10B4-44886683833F}"/>
                </a:ext>
              </a:extLst>
            </p:cNvPr>
            <p:cNvSpPr/>
            <p:nvPr/>
          </p:nvSpPr>
          <p:spPr>
            <a:xfrm>
              <a:off x="7626536" y="4559388"/>
              <a:ext cx="311889" cy="31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A5516BA-C48D-0E3B-696F-6E2E8ACA2882}"/>
                </a:ext>
              </a:extLst>
            </p:cNvPr>
            <p:cNvSpPr/>
            <p:nvPr/>
          </p:nvSpPr>
          <p:spPr>
            <a:xfrm>
              <a:off x="7958307" y="3786293"/>
              <a:ext cx="311889" cy="31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6C1F45-EAB9-7318-EED9-F29ED51EC753}"/>
                </a:ext>
              </a:extLst>
            </p:cNvPr>
            <p:cNvSpPr txBox="1"/>
            <p:nvPr/>
          </p:nvSpPr>
          <p:spPr>
            <a:xfrm>
              <a:off x="7957188" y="3757571"/>
              <a:ext cx="323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5BA2DB-68B8-E800-3938-A0EAB6E89B1B}"/>
                </a:ext>
              </a:extLst>
            </p:cNvPr>
            <p:cNvSpPr txBox="1"/>
            <p:nvPr/>
          </p:nvSpPr>
          <p:spPr>
            <a:xfrm>
              <a:off x="7636476" y="4527955"/>
              <a:ext cx="292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0F85BB7-BDEB-E12A-4D74-A315D077B9C9}"/>
                </a:ext>
              </a:extLst>
            </p:cNvPr>
            <p:cNvSpPr/>
            <p:nvPr/>
          </p:nvSpPr>
          <p:spPr>
            <a:xfrm>
              <a:off x="6316200" y="5587006"/>
              <a:ext cx="311889" cy="31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C9D3B0-9D21-E377-083C-F7C0FD007301}"/>
                </a:ext>
              </a:extLst>
            </p:cNvPr>
            <p:cNvSpPr/>
            <p:nvPr/>
          </p:nvSpPr>
          <p:spPr>
            <a:xfrm>
              <a:off x="7132222" y="5164548"/>
              <a:ext cx="311889" cy="311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880A8C-DF32-2BEE-93F7-DAC947686789}"/>
                </a:ext>
              </a:extLst>
            </p:cNvPr>
            <p:cNvSpPr txBox="1"/>
            <p:nvPr/>
          </p:nvSpPr>
          <p:spPr>
            <a:xfrm>
              <a:off x="7132222" y="5129621"/>
              <a:ext cx="323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EA656A-43E9-A8F4-632D-C4380EC513B5}"/>
                </a:ext>
              </a:extLst>
            </p:cNvPr>
            <p:cNvSpPr txBox="1"/>
            <p:nvPr/>
          </p:nvSpPr>
          <p:spPr>
            <a:xfrm>
              <a:off x="6316200" y="5578681"/>
              <a:ext cx="323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C0EA3A9-D1DB-64C6-7E61-36627137DDF1}"/>
                </a:ext>
              </a:extLst>
            </p:cNvPr>
            <p:cNvGrpSpPr/>
            <p:nvPr/>
          </p:nvGrpSpPr>
          <p:grpSpPr>
            <a:xfrm>
              <a:off x="8329385" y="3513720"/>
              <a:ext cx="3384918" cy="914400"/>
              <a:chOff x="8329385" y="3513720"/>
              <a:chExt cx="3384918" cy="914400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B514479-1A40-4EBB-42E1-58BCB351AF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29385" y="3970920"/>
                <a:ext cx="1855168" cy="1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6D315B8-BEB9-2A57-0852-AD68FA94D095}"/>
                  </a:ext>
                </a:extLst>
              </p:cNvPr>
              <p:cNvSpPr/>
              <p:nvPr/>
            </p:nvSpPr>
            <p:spPr>
              <a:xfrm>
                <a:off x="10066604" y="3513720"/>
                <a:ext cx="1647699" cy="9144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yellow/red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8668CB-2496-533C-AF2A-F74AB5318E85}"/>
                </a:ext>
              </a:extLst>
            </p:cNvPr>
            <p:cNvSpPr/>
            <p:nvPr/>
          </p:nvSpPr>
          <p:spPr>
            <a:xfrm>
              <a:off x="8604819" y="5306147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CE44552-BCB9-B3FA-8845-F5591C006B59}"/>
                </a:ext>
              </a:extLst>
            </p:cNvPr>
            <p:cNvGrpSpPr/>
            <p:nvPr/>
          </p:nvGrpSpPr>
          <p:grpSpPr>
            <a:xfrm>
              <a:off x="6687278" y="5607156"/>
              <a:ext cx="3521609" cy="338554"/>
              <a:chOff x="6687278" y="5607156"/>
              <a:chExt cx="3521609" cy="338554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9D998531-FEA2-401F-15FE-20CD7833E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87278" y="5771633"/>
                <a:ext cx="1855168" cy="1"/>
              </a:xfrm>
              <a:prstGeom prst="straightConnector1">
                <a:avLst/>
              </a:prstGeom>
              <a:ln w="571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90F078D-E28A-A8F2-9DF7-60E02405738A}"/>
                  </a:ext>
                </a:extLst>
              </p:cNvPr>
              <p:cNvSpPr txBox="1"/>
              <p:nvPr/>
            </p:nvSpPr>
            <p:spPr>
              <a:xfrm>
                <a:off x="8450696" y="5607156"/>
                <a:ext cx="17581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2060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yellow/green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8696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6DF8-4C22-3681-CF50-182EDB36B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5582AF8-D9A4-F32B-D7D7-019282D56908}"/>
              </a:ext>
            </a:extLst>
          </p:cNvPr>
          <p:cNvSpPr/>
          <p:nvPr/>
        </p:nvSpPr>
        <p:spPr>
          <a:xfrm>
            <a:off x="0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457D3199-A3F8-9D1B-C11C-A7BB6BAFFFFE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93A1CBD1-64E7-8D76-9BCB-C5ACA7DB4B7A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D3BC774-FF96-BCB0-418F-F98B0C371586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253F318F-02E7-89D8-A4BD-3E0B240A2026}"/>
              </a:ext>
            </a:extLst>
          </p:cNvPr>
          <p:cNvSpPr/>
          <p:nvPr/>
        </p:nvSpPr>
        <p:spPr>
          <a:xfrm>
            <a:off x="7710551" y="-34475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90690B62-143E-1CBC-0C00-F9D28A9C6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4" name="Picture 5" descr="Picture 5">
            <a:extLst>
              <a:ext uri="{FF2B5EF4-FFF2-40B4-BE49-F238E27FC236}">
                <a16:creationId xmlns:a16="http://schemas.microsoft.com/office/drawing/2014/main" id="{DBB43432-3FBA-270F-0A74-8A5892CDDF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438144" y="1048907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298331E-88A8-F192-0481-081A811226E3}"/>
              </a:ext>
            </a:extLst>
          </p:cNvPr>
          <p:cNvSpPr/>
          <p:nvPr/>
        </p:nvSpPr>
        <p:spPr>
          <a:xfrm>
            <a:off x="6763836" y="2466665"/>
            <a:ext cx="311889" cy="3118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600497-F2BE-C089-9778-FA85A4BADE96}"/>
              </a:ext>
            </a:extLst>
          </p:cNvPr>
          <p:cNvSpPr/>
          <p:nvPr/>
        </p:nvSpPr>
        <p:spPr>
          <a:xfrm>
            <a:off x="7091239" y="2083949"/>
            <a:ext cx="311889" cy="3118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5B154E-E3F4-4BC9-4E08-231ED76441BC}"/>
              </a:ext>
            </a:extLst>
          </p:cNvPr>
          <p:cNvSpPr/>
          <p:nvPr/>
        </p:nvSpPr>
        <p:spPr>
          <a:xfrm>
            <a:off x="7403128" y="1697975"/>
            <a:ext cx="311889" cy="3118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DD556E-2E9D-EB99-D1FC-508067E3BDD0}"/>
              </a:ext>
            </a:extLst>
          </p:cNvPr>
          <p:cNvSpPr/>
          <p:nvPr/>
        </p:nvSpPr>
        <p:spPr>
          <a:xfrm>
            <a:off x="5166971" y="2717276"/>
            <a:ext cx="354618" cy="354618"/>
          </a:xfrm>
          <a:prstGeom prst="ellipse">
            <a:avLst/>
          </a:prstGeom>
          <a:gradFill flip="none" rotWithShape="1">
            <a:gsLst>
              <a:gs pos="49000">
                <a:srgbClr val="00B0F0"/>
              </a:gs>
              <a:gs pos="50000">
                <a:srgbClr val="FFFF00"/>
              </a:gs>
              <a:gs pos="49000">
                <a:srgbClr val="FFFF00"/>
              </a:gs>
              <a:gs pos="49000">
                <a:srgbClr val="00B0F0"/>
              </a:gs>
            </a:gsLst>
            <a:lin ang="270000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114CF4-5605-772B-0B83-ECF74AC4D92D}"/>
              </a:ext>
            </a:extLst>
          </p:cNvPr>
          <p:cNvSpPr/>
          <p:nvPr/>
        </p:nvSpPr>
        <p:spPr>
          <a:xfrm>
            <a:off x="6494105" y="4048276"/>
            <a:ext cx="354618" cy="354618"/>
          </a:xfrm>
          <a:prstGeom prst="ellipse">
            <a:avLst/>
          </a:prstGeom>
          <a:gradFill flip="none" rotWithShape="1">
            <a:gsLst>
              <a:gs pos="49000">
                <a:srgbClr val="00B0F0"/>
              </a:gs>
              <a:gs pos="50000">
                <a:srgbClr val="FFFF00"/>
              </a:gs>
              <a:gs pos="49000">
                <a:srgbClr val="FFFF00"/>
              </a:gs>
              <a:gs pos="49000">
                <a:srgbClr val="00B0F0"/>
              </a:gs>
            </a:gsLst>
            <a:lin ang="270000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1F010-E6C8-26C0-7B81-BDA84DAA2582}"/>
              </a:ext>
            </a:extLst>
          </p:cNvPr>
          <p:cNvGrpSpPr/>
          <p:nvPr/>
        </p:nvGrpSpPr>
        <p:grpSpPr>
          <a:xfrm>
            <a:off x="6457966" y="2695792"/>
            <a:ext cx="354618" cy="369332"/>
            <a:chOff x="6457966" y="2695792"/>
            <a:chExt cx="354618" cy="36933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463752-FB3A-B76A-E3BB-F4B658ACC6EE}"/>
                </a:ext>
              </a:extLst>
            </p:cNvPr>
            <p:cNvSpPr/>
            <p:nvPr/>
          </p:nvSpPr>
          <p:spPr>
            <a:xfrm rot="5400000">
              <a:off x="6457966" y="2709071"/>
              <a:ext cx="354618" cy="354618"/>
            </a:xfrm>
            <a:prstGeom prst="ellipse">
              <a:avLst/>
            </a:prstGeom>
            <a:gradFill flip="none" rotWithShape="1">
              <a:gsLst>
                <a:gs pos="51000">
                  <a:srgbClr val="FF000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rgbClr val="00B050"/>
                </a:gs>
                <a:gs pos="52000">
                  <a:srgbClr val="00B050"/>
                </a:gs>
              </a:gsLst>
              <a:lin ang="270000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6A49F9-352F-A0E3-C50F-444C33A94DA3}"/>
                </a:ext>
              </a:extLst>
            </p:cNvPr>
            <p:cNvSpPr txBox="1"/>
            <p:nvPr/>
          </p:nvSpPr>
          <p:spPr>
            <a:xfrm>
              <a:off x="6485095" y="2695792"/>
              <a:ext cx="316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3B5CAB-4D16-022B-B113-44CA2ECD7B60}"/>
              </a:ext>
            </a:extLst>
          </p:cNvPr>
          <p:cNvGrpSpPr/>
          <p:nvPr/>
        </p:nvGrpSpPr>
        <p:grpSpPr>
          <a:xfrm>
            <a:off x="5075303" y="4024164"/>
            <a:ext cx="376850" cy="380250"/>
            <a:chOff x="5075303" y="4024164"/>
            <a:chExt cx="376850" cy="3802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E8AE024-6554-BE65-B13C-30032E9893C4}"/>
                </a:ext>
              </a:extLst>
            </p:cNvPr>
            <p:cNvSpPr/>
            <p:nvPr/>
          </p:nvSpPr>
          <p:spPr>
            <a:xfrm rot="5863655">
              <a:off x="5075303" y="4024164"/>
              <a:ext cx="354618" cy="354618"/>
            </a:xfrm>
            <a:prstGeom prst="ellipse">
              <a:avLst/>
            </a:prstGeom>
            <a:gradFill flip="none" rotWithShape="1">
              <a:gsLst>
                <a:gs pos="51000">
                  <a:srgbClr val="FF0000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rgbClr val="00B050"/>
                </a:gs>
                <a:gs pos="52000">
                  <a:srgbClr val="00B050"/>
                </a:gs>
              </a:gsLst>
              <a:lin ang="2700000" scaled="1"/>
              <a:tileRect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19C64E-CC4E-F2CE-10D4-D9DD3B1AE688}"/>
                </a:ext>
              </a:extLst>
            </p:cNvPr>
            <p:cNvSpPr txBox="1"/>
            <p:nvPr/>
          </p:nvSpPr>
          <p:spPr>
            <a:xfrm>
              <a:off x="5098585" y="4025240"/>
              <a:ext cx="353568" cy="37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B16F4AA-3A5F-8B28-A815-08C66E030C67}"/>
              </a:ext>
            </a:extLst>
          </p:cNvPr>
          <p:cNvSpPr txBox="1"/>
          <p:nvPr/>
        </p:nvSpPr>
        <p:spPr>
          <a:xfrm>
            <a:off x="363623" y="178935"/>
            <a:ext cx="7355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Your position on the wheel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C43842-80A8-E0E8-47BE-F10070756DE9}"/>
              </a:ext>
            </a:extLst>
          </p:cNvPr>
          <p:cNvSpPr txBox="1"/>
          <p:nvPr/>
        </p:nvSpPr>
        <p:spPr>
          <a:xfrm>
            <a:off x="5195150" y="2717276"/>
            <a:ext cx="353568" cy="37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675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9983E-5AA0-5CF8-293F-D65D96CF6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9882627-FFFA-CD08-CE5B-32162F77313D}"/>
              </a:ext>
            </a:extLst>
          </p:cNvPr>
          <p:cNvSpPr/>
          <p:nvPr/>
        </p:nvSpPr>
        <p:spPr>
          <a:xfrm>
            <a:off x="0" y="0"/>
            <a:ext cx="12192000" cy="69002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761EA384-15B4-3C7E-4C4F-F8EA72EC6F73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B57AA969-E040-7588-402A-73BEC4FBC083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823ACFD5-08B7-87DA-8A42-A6AAD439E5F5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1577ADD-4026-0023-3709-F39A1702A4D0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DD1E925B-0DE2-55F3-F343-D000CEBA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DFE023B-EFF5-E3AC-98E9-983F0D9F3727}"/>
              </a:ext>
            </a:extLst>
          </p:cNvPr>
          <p:cNvSpPr txBox="1"/>
          <p:nvPr/>
        </p:nvSpPr>
        <p:spPr>
          <a:xfrm>
            <a:off x="3334093" y="1777455"/>
            <a:ext cx="987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 levels of impact … </a:t>
            </a:r>
            <a:endParaRPr lang="en-US" sz="3600" b="1" noProof="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6C4C9B-8E07-07F9-88EF-B831C915731D}"/>
              </a:ext>
            </a:extLst>
          </p:cNvPr>
          <p:cNvGrpSpPr/>
          <p:nvPr/>
        </p:nvGrpSpPr>
        <p:grpSpPr>
          <a:xfrm>
            <a:off x="7939301" y="4621114"/>
            <a:ext cx="3536016" cy="1025069"/>
            <a:chOff x="455671" y="2562508"/>
            <a:chExt cx="3536016" cy="102506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EF7184A-C1EF-BBCF-54C4-05E91DADF6F6}"/>
                </a:ext>
              </a:extLst>
            </p:cNvPr>
            <p:cNvSpPr/>
            <p:nvPr/>
          </p:nvSpPr>
          <p:spPr>
            <a:xfrm>
              <a:off x="455671" y="2562508"/>
              <a:ext cx="3391451" cy="1025069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6" y="0"/>
                  </a:lnTo>
                  <a:lnTo>
                    <a:pt x="5087176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9C37948-58E4-8B3F-6CF3-3ED3FF34D6F0}"/>
                </a:ext>
              </a:extLst>
            </p:cNvPr>
            <p:cNvSpPr txBox="1"/>
            <p:nvPr/>
          </p:nvSpPr>
          <p:spPr>
            <a:xfrm>
              <a:off x="526231" y="2782654"/>
              <a:ext cx="3465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noProof="0" dirty="0" err="1">
                  <a:solidFill>
                    <a:srgbClr val="28265B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Organisations</a:t>
              </a:r>
              <a:endParaRPr lang="en-US" sz="3200" noProof="0" dirty="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707B3FA-FDB8-9CC0-2818-3CB4833BE2A6}"/>
              </a:ext>
            </a:extLst>
          </p:cNvPr>
          <p:cNvGrpSpPr/>
          <p:nvPr/>
        </p:nvGrpSpPr>
        <p:grpSpPr>
          <a:xfrm>
            <a:off x="4356014" y="3768170"/>
            <a:ext cx="3487369" cy="1025069"/>
            <a:chOff x="455671" y="2562508"/>
            <a:chExt cx="3487369" cy="1025069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4100797-E604-E675-5983-5947483B9D96}"/>
                </a:ext>
              </a:extLst>
            </p:cNvPr>
            <p:cNvSpPr/>
            <p:nvPr/>
          </p:nvSpPr>
          <p:spPr>
            <a:xfrm>
              <a:off x="455671" y="2562508"/>
              <a:ext cx="3391451" cy="1025069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6" y="0"/>
                  </a:lnTo>
                  <a:lnTo>
                    <a:pt x="5087176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9B0B8B-0FA6-D5B4-B9C6-9E19E741737E}"/>
                </a:ext>
              </a:extLst>
            </p:cNvPr>
            <p:cNvSpPr txBox="1"/>
            <p:nvPr/>
          </p:nvSpPr>
          <p:spPr>
            <a:xfrm>
              <a:off x="1283344" y="2782654"/>
              <a:ext cx="2659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28265B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</a:t>
              </a:r>
              <a:r>
                <a:rPr lang="en-US" sz="3200" b="1" noProof="0" dirty="0" err="1">
                  <a:solidFill>
                    <a:srgbClr val="28265B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eams</a:t>
              </a:r>
              <a:endParaRPr lang="en-US" sz="3200" noProof="0" dirty="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80FB83-2153-5D8C-8006-4DD84B9448D6}"/>
              </a:ext>
            </a:extLst>
          </p:cNvPr>
          <p:cNvGrpSpPr/>
          <p:nvPr/>
        </p:nvGrpSpPr>
        <p:grpSpPr>
          <a:xfrm>
            <a:off x="772727" y="2999767"/>
            <a:ext cx="3391451" cy="1025069"/>
            <a:chOff x="455671" y="2562508"/>
            <a:chExt cx="3391451" cy="1025069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35F6A16F-E35C-25D1-FEF6-E6B39A524B53}"/>
                </a:ext>
              </a:extLst>
            </p:cNvPr>
            <p:cNvSpPr/>
            <p:nvPr/>
          </p:nvSpPr>
          <p:spPr>
            <a:xfrm>
              <a:off x="455671" y="2562508"/>
              <a:ext cx="3391451" cy="1025069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6" y="0"/>
                  </a:lnTo>
                  <a:lnTo>
                    <a:pt x="5087176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2D958A-9AF9-9E3F-B476-64AA4A12C2FB}"/>
                </a:ext>
              </a:extLst>
            </p:cNvPr>
            <p:cNvSpPr txBox="1"/>
            <p:nvPr/>
          </p:nvSpPr>
          <p:spPr>
            <a:xfrm>
              <a:off x="790550" y="2767265"/>
              <a:ext cx="2898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28265B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</a:t>
              </a:r>
              <a:r>
                <a:rPr lang="en-US" sz="3200" b="1" noProof="0" dirty="0" err="1">
                  <a:solidFill>
                    <a:srgbClr val="28265B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ndividuals</a:t>
              </a:r>
              <a:endParaRPr lang="en-US" sz="3200" noProof="0" dirty="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BD478A-DF98-C8E7-9EC9-4D47AC185FE0}"/>
              </a:ext>
            </a:extLst>
          </p:cNvPr>
          <p:cNvSpPr txBox="1"/>
          <p:nvPr/>
        </p:nvSpPr>
        <p:spPr>
          <a:xfrm>
            <a:off x="608071" y="693924"/>
            <a:ext cx="987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noProof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Introducing C-me …</a:t>
            </a:r>
            <a:endParaRPr lang="en-US" sz="3600" b="1" noProof="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A4ADF-F60F-AF91-C0D5-BDB06246E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hourglass on a piece of paper&#10;&#10;AI-generated content may be incorrect.">
            <a:extLst>
              <a:ext uri="{FF2B5EF4-FFF2-40B4-BE49-F238E27FC236}">
                <a16:creationId xmlns:a16="http://schemas.microsoft.com/office/drawing/2014/main" id="{25D681B9-5A4B-DE87-2F72-DC3E6096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04997F-FE37-3D70-9005-5645A9EA1CDD}"/>
              </a:ext>
            </a:extLst>
          </p:cNvPr>
          <p:cNvSpPr/>
          <p:nvPr/>
        </p:nvSpPr>
        <p:spPr>
          <a:xfrm>
            <a:off x="0" y="0"/>
            <a:ext cx="115214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8770D13E-EA88-28EC-27A6-6EBC2F1E5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06" y="368265"/>
            <a:ext cx="1001927" cy="795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D7215-5CA5-8FC2-9C4E-88339A77ED83}"/>
              </a:ext>
            </a:extLst>
          </p:cNvPr>
          <p:cNvSpPr txBox="1"/>
          <p:nvPr/>
        </p:nvSpPr>
        <p:spPr>
          <a:xfrm>
            <a:off x="870642" y="5387000"/>
            <a:ext cx="1111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Break</a:t>
            </a:r>
            <a:endParaRPr lang="en-US" sz="28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75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AEF93-C8E6-2CD6-DF94-40EAFC9C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tablet&#10;&#10;AI-generated content may be incorrect.">
            <a:extLst>
              <a:ext uri="{FF2B5EF4-FFF2-40B4-BE49-F238E27FC236}">
                <a16:creationId xmlns:a16="http://schemas.microsoft.com/office/drawing/2014/main" id="{693C1F31-3AD2-2456-F061-D5AC89680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FE10F1-70EA-DBF1-65BF-F4E2947F4374}"/>
              </a:ext>
            </a:extLst>
          </p:cNvPr>
          <p:cNvSpPr/>
          <p:nvPr/>
        </p:nvSpPr>
        <p:spPr>
          <a:xfrm>
            <a:off x="0" y="0"/>
            <a:ext cx="12752832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2F75ABD1-E2D5-7985-9AE3-EE8E032EA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39" y="136617"/>
            <a:ext cx="1001927" cy="795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35FB4-B7D2-823C-441A-0B0BE9F92846}"/>
              </a:ext>
            </a:extLst>
          </p:cNvPr>
          <p:cNvSpPr txBox="1"/>
          <p:nvPr/>
        </p:nvSpPr>
        <p:spPr>
          <a:xfrm>
            <a:off x="186470" y="2314009"/>
            <a:ext cx="1111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Exploring your profile…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7F61D-4C50-A872-75FC-E1D621263084}"/>
              </a:ext>
            </a:extLst>
          </p:cNvPr>
          <p:cNvSpPr txBox="1"/>
          <p:nvPr/>
        </p:nvSpPr>
        <p:spPr>
          <a:xfrm>
            <a:off x="186470" y="3308745"/>
            <a:ext cx="8936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4508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Explore, filter, share</a:t>
            </a:r>
            <a:endParaRPr lang="en-GB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23E98-0711-DE03-7F08-8AD67B466936}"/>
              </a:ext>
            </a:extLst>
          </p:cNvPr>
          <p:cNvSpPr txBox="1"/>
          <p:nvPr/>
        </p:nvSpPr>
        <p:spPr>
          <a:xfrm>
            <a:off x="747302" y="4128934"/>
            <a:ext cx="8844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Stop, start, continue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8021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CBCCD-E5F2-97ED-2031-CD86DF52A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7BBC6EE-EBA4-4657-3535-E48051DDCFAA}"/>
              </a:ext>
            </a:extLst>
          </p:cNvPr>
          <p:cNvSpPr/>
          <p:nvPr/>
        </p:nvSpPr>
        <p:spPr>
          <a:xfrm>
            <a:off x="-10747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D361E-4E24-E6FA-B94F-DD5A5D5E6127}"/>
              </a:ext>
            </a:extLst>
          </p:cNvPr>
          <p:cNvSpPr txBox="1"/>
          <p:nvPr/>
        </p:nvSpPr>
        <p:spPr>
          <a:xfrm>
            <a:off x="209073" y="126846"/>
            <a:ext cx="10760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Your profile: Explore, filter, share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A4E44B8D-1123-4CF6-8F73-4E9DB706D199}"/>
              </a:ext>
            </a:extLst>
          </p:cNvPr>
          <p:cNvSpPr/>
          <p:nvPr/>
        </p:nvSpPr>
        <p:spPr>
          <a:xfrm>
            <a:off x="-453191" y="21809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B3F16B32-17E8-31EC-B4F7-199ABDCB6B6B}"/>
              </a:ext>
            </a:extLst>
          </p:cNvPr>
          <p:cNvSpPr/>
          <p:nvPr/>
        </p:nvSpPr>
        <p:spPr>
          <a:xfrm>
            <a:off x="11774475" y="3998939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C1B1358A-D6D5-4DD2-2B77-FDB0549B77C8}"/>
              </a:ext>
            </a:extLst>
          </p:cNvPr>
          <p:cNvSpPr/>
          <p:nvPr/>
        </p:nvSpPr>
        <p:spPr>
          <a:xfrm>
            <a:off x="4392719" y="6403996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BACDE929-6E69-E6B7-D35A-C39D0DA1BA4A}"/>
              </a:ext>
            </a:extLst>
          </p:cNvPr>
          <p:cNvSpPr/>
          <p:nvPr/>
        </p:nvSpPr>
        <p:spPr>
          <a:xfrm>
            <a:off x="10498287" y="-20618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E1C62D4F-36EC-C17A-DCB6-8D967F982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204424"/>
            <a:ext cx="624539" cy="62453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0A83B6-9680-F391-0A3C-8C66AF662851}"/>
              </a:ext>
            </a:extLst>
          </p:cNvPr>
          <p:cNvGrpSpPr/>
          <p:nvPr/>
        </p:nvGrpSpPr>
        <p:grpSpPr>
          <a:xfrm>
            <a:off x="482597" y="903434"/>
            <a:ext cx="6582040" cy="3216480"/>
            <a:chOff x="482597" y="903434"/>
            <a:chExt cx="6582040" cy="32164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348C33-340C-FE6A-A9D6-C22478FC1B76}"/>
                </a:ext>
              </a:extLst>
            </p:cNvPr>
            <p:cNvSpPr txBox="1"/>
            <p:nvPr/>
          </p:nvSpPr>
          <p:spPr>
            <a:xfrm>
              <a:off x="539138" y="2180922"/>
              <a:ext cx="6525499" cy="1938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4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Exercise 1: Read through and select 3 statements from each of the following:</a:t>
              </a:r>
              <a:endPara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Resilient strengths.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Team contributions.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Areas for development.</a:t>
              </a:r>
              <a:endParaRPr lang="en-US" sz="2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A7800E3-31FF-72DC-9167-A341508B13C8}"/>
                </a:ext>
              </a:extLst>
            </p:cNvPr>
            <p:cNvGrpSpPr/>
            <p:nvPr/>
          </p:nvGrpSpPr>
          <p:grpSpPr>
            <a:xfrm>
              <a:off x="482597" y="903434"/>
              <a:ext cx="4267199" cy="1062725"/>
              <a:chOff x="553032" y="1310277"/>
              <a:chExt cx="4267199" cy="1062725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5CD31AD9-53B5-E933-CE76-C549C74735A2}"/>
                  </a:ext>
                </a:extLst>
              </p:cNvPr>
              <p:cNvSpPr/>
              <p:nvPr/>
            </p:nvSpPr>
            <p:spPr>
              <a:xfrm>
                <a:off x="553032" y="1310277"/>
                <a:ext cx="4214040" cy="1062725"/>
              </a:xfrm>
              <a:custGeom>
                <a:avLst/>
                <a:gdLst/>
                <a:ahLst/>
                <a:cxnLst/>
                <a:rect l="l" t="t" r="r" b="b"/>
                <a:pathLst>
                  <a:path w="5087177" h="1537603">
                    <a:moveTo>
                      <a:pt x="0" y="0"/>
                    </a:moveTo>
                    <a:lnTo>
                      <a:pt x="5087176" y="0"/>
                    </a:lnTo>
                    <a:lnTo>
                      <a:pt x="5087176" y="1537603"/>
                    </a:lnTo>
                    <a:lnTo>
                      <a:pt x="0" y="1537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338140-667E-1EF9-62D2-F47A04FA14E8}"/>
                  </a:ext>
                </a:extLst>
              </p:cNvPr>
              <p:cNvSpPr txBox="1"/>
              <p:nvPr/>
            </p:nvSpPr>
            <p:spPr>
              <a:xfrm>
                <a:off x="898082" y="1415080"/>
                <a:ext cx="392214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28265B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On your own: </a:t>
                </a:r>
                <a:r>
                  <a:rPr lang="en-US" sz="2400" dirty="0">
                    <a:solidFill>
                      <a:srgbClr val="28265B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Explore,  Filter, Share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22FFF5A-85F9-AD47-7BBD-67F54B400EA3}"/>
              </a:ext>
            </a:extLst>
          </p:cNvPr>
          <p:cNvSpPr/>
          <p:nvPr/>
        </p:nvSpPr>
        <p:spPr>
          <a:xfrm>
            <a:off x="5669203" y="6051203"/>
            <a:ext cx="1060111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6565" lvl="1"/>
            <a:r>
              <a:rPr lang="en-US" sz="2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Please come back ready to share 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9EB4DE-1E40-08FC-5C87-E30723E3D815}"/>
              </a:ext>
            </a:extLst>
          </p:cNvPr>
          <p:cNvGrpSpPr/>
          <p:nvPr/>
        </p:nvGrpSpPr>
        <p:grpSpPr>
          <a:xfrm>
            <a:off x="7292246" y="795104"/>
            <a:ext cx="4471362" cy="3562163"/>
            <a:chOff x="6820712" y="1328573"/>
            <a:chExt cx="4471362" cy="3562163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9B6A6A6-96ED-CD2B-F455-360C8EE0F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96121" y="1328573"/>
              <a:ext cx="3189635" cy="23298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675811-C143-71AC-053B-8E2512EEC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0712" y="1979076"/>
              <a:ext cx="2885933" cy="23140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145D90-2C8F-EA57-5F52-A0E05620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51338" y="2678365"/>
              <a:ext cx="2840736" cy="22123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D4DF7C-C094-A302-066B-41BAF4D2A43D}"/>
              </a:ext>
            </a:extLst>
          </p:cNvPr>
          <p:cNvGrpSpPr/>
          <p:nvPr/>
        </p:nvGrpSpPr>
        <p:grpSpPr>
          <a:xfrm>
            <a:off x="482597" y="4241456"/>
            <a:ext cx="4230593" cy="886741"/>
            <a:chOff x="626843" y="1310277"/>
            <a:chExt cx="5156459" cy="1192065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435793F-B99B-355C-0201-D146F8E18C84}"/>
                </a:ext>
              </a:extLst>
            </p:cNvPr>
            <p:cNvSpPr/>
            <p:nvPr/>
          </p:nvSpPr>
          <p:spPr>
            <a:xfrm>
              <a:off x="626843" y="1310277"/>
              <a:ext cx="4310444" cy="1192065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6" y="0"/>
                  </a:lnTo>
                  <a:lnTo>
                    <a:pt x="5087176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837EAB-51FE-583D-DAF2-F9A08FC76686}"/>
                </a:ext>
              </a:extLst>
            </p:cNvPr>
            <p:cNvSpPr txBox="1"/>
            <p:nvPr/>
          </p:nvSpPr>
          <p:spPr>
            <a:xfrm>
              <a:off x="642677" y="1595633"/>
              <a:ext cx="5140625" cy="62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</a:t>
              </a:r>
              <a:r>
                <a:rPr lang="en-US" sz="24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%</a:t>
              </a: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of </a:t>
              </a:r>
              <a:r>
                <a:rPr lang="en-US" sz="24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accuracy</a:t>
              </a: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?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60404E4-AECE-F788-3CBA-0169230AAF34}"/>
              </a:ext>
            </a:extLst>
          </p:cNvPr>
          <p:cNvSpPr/>
          <p:nvPr/>
        </p:nvSpPr>
        <p:spPr>
          <a:xfrm>
            <a:off x="0" y="5352185"/>
            <a:ext cx="1144123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6565" lvl="1"/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of your </a:t>
            </a:r>
            <a:r>
              <a:rPr lang="en-US" sz="2400" b="1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colours</a:t>
            </a:r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have a score of </a:t>
            </a:r>
            <a:r>
              <a:rPr lang="en-US" sz="2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25+</a:t>
            </a:r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on your adapted graph?</a:t>
            </a:r>
          </a:p>
        </p:txBody>
      </p:sp>
    </p:spTree>
    <p:extLst>
      <p:ext uri="{BB962C8B-B14F-4D97-AF65-F5344CB8AC3E}">
        <p14:creationId xmlns:p14="http://schemas.microsoft.com/office/powerpoint/2010/main" val="103846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1D675-89B6-79DC-75C0-A0A392F47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571A3DB-13E7-5F42-99AB-64361C806C14}"/>
              </a:ext>
            </a:extLst>
          </p:cNvPr>
          <p:cNvSpPr/>
          <p:nvPr/>
        </p:nvSpPr>
        <p:spPr>
          <a:xfrm>
            <a:off x="0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E683E-B997-3ABF-742F-AAF27AFFD2C6}"/>
              </a:ext>
            </a:extLst>
          </p:cNvPr>
          <p:cNvSpPr txBox="1"/>
          <p:nvPr/>
        </p:nvSpPr>
        <p:spPr>
          <a:xfrm>
            <a:off x="425068" y="278781"/>
            <a:ext cx="10760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Your profile: explore, filter, share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176B033-76A3-6A95-6B26-F684D4E40313}"/>
              </a:ext>
            </a:extLst>
          </p:cNvPr>
          <p:cNvSpPr/>
          <p:nvPr/>
        </p:nvSpPr>
        <p:spPr>
          <a:xfrm>
            <a:off x="-453191" y="21809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11BB3ABD-04AE-EA53-CE4D-B8251221B9E4}"/>
              </a:ext>
            </a:extLst>
          </p:cNvPr>
          <p:cNvSpPr/>
          <p:nvPr/>
        </p:nvSpPr>
        <p:spPr>
          <a:xfrm>
            <a:off x="11774475" y="3998939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68BBCBD-11E0-817A-D44E-4F0FA96FB806}"/>
              </a:ext>
            </a:extLst>
          </p:cNvPr>
          <p:cNvSpPr/>
          <p:nvPr/>
        </p:nvSpPr>
        <p:spPr>
          <a:xfrm>
            <a:off x="7996121" y="631140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FC8B7665-DAAC-A850-6D64-B2003EB2786D}"/>
              </a:ext>
            </a:extLst>
          </p:cNvPr>
          <p:cNvSpPr/>
          <p:nvPr/>
        </p:nvSpPr>
        <p:spPr>
          <a:xfrm>
            <a:off x="10498287" y="-20618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0C05E1DA-630C-DACE-558C-53900C6C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204424"/>
            <a:ext cx="624539" cy="6245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B5D3BF-D209-6D42-7FD6-3607D2F9A14B}"/>
              </a:ext>
            </a:extLst>
          </p:cNvPr>
          <p:cNvGrpSpPr/>
          <p:nvPr/>
        </p:nvGrpSpPr>
        <p:grpSpPr>
          <a:xfrm>
            <a:off x="794689" y="1212414"/>
            <a:ext cx="5835576" cy="2883956"/>
            <a:chOff x="794689" y="1212414"/>
            <a:chExt cx="5835576" cy="28839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1F11C7-0760-120C-5A51-70B88BA1B173}"/>
                </a:ext>
              </a:extLst>
            </p:cNvPr>
            <p:cNvSpPr txBox="1"/>
            <p:nvPr/>
          </p:nvSpPr>
          <p:spPr>
            <a:xfrm>
              <a:off x="794689" y="2526710"/>
              <a:ext cx="5835576" cy="156966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/>
              <a:r>
                <a:rPr lang="en-US" sz="24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Exercise 2</a:t>
              </a: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: </a:t>
              </a:r>
              <a:r>
                <a:rPr lang="en-US" sz="2400" b="1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Introduce yourself </a:t>
              </a: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….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Share 3 resilient strengths.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Share 3 team contributions.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Share 3 areas for development.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EF01D53-436B-259E-3BAE-5076D51747E2}"/>
                </a:ext>
              </a:extLst>
            </p:cNvPr>
            <p:cNvGrpSpPr/>
            <p:nvPr/>
          </p:nvGrpSpPr>
          <p:grpSpPr>
            <a:xfrm>
              <a:off x="794689" y="1212414"/>
              <a:ext cx="3129072" cy="1086258"/>
              <a:chOff x="553032" y="1310277"/>
              <a:chExt cx="4214040" cy="1062725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3972F98D-E98F-8E6D-20AA-8B318BE90CA2}"/>
                  </a:ext>
                </a:extLst>
              </p:cNvPr>
              <p:cNvSpPr/>
              <p:nvPr/>
            </p:nvSpPr>
            <p:spPr>
              <a:xfrm>
                <a:off x="553032" y="1310277"/>
                <a:ext cx="4214040" cy="1062725"/>
              </a:xfrm>
              <a:custGeom>
                <a:avLst/>
                <a:gdLst/>
                <a:ahLst/>
                <a:cxnLst/>
                <a:rect l="l" t="t" r="r" b="b"/>
                <a:pathLst>
                  <a:path w="5087177" h="1537603">
                    <a:moveTo>
                      <a:pt x="0" y="0"/>
                    </a:moveTo>
                    <a:lnTo>
                      <a:pt x="5087176" y="0"/>
                    </a:lnTo>
                    <a:lnTo>
                      <a:pt x="5087176" y="1537603"/>
                    </a:lnTo>
                    <a:lnTo>
                      <a:pt x="0" y="1537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DB9802-859A-8040-028B-67923FEFE64B}"/>
                  </a:ext>
                </a:extLst>
              </p:cNvPr>
              <p:cNvSpPr txBox="1"/>
              <p:nvPr/>
            </p:nvSpPr>
            <p:spPr>
              <a:xfrm>
                <a:off x="1041342" y="1441506"/>
                <a:ext cx="3600581" cy="683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28265B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Share in pairs (5mins)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D0D4656-AEEE-409F-8F10-E06110D08899}"/>
              </a:ext>
            </a:extLst>
          </p:cNvPr>
          <p:cNvSpPr/>
          <p:nvPr/>
        </p:nvSpPr>
        <p:spPr>
          <a:xfrm>
            <a:off x="1619457" y="5788033"/>
            <a:ext cx="1060111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6565" lvl="1"/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was valuable about this exercise and what did you learn?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E517768-B2F1-8800-A7FA-72F349527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121" y="1328573"/>
            <a:ext cx="3189635" cy="232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F02DE2-CB46-D4CF-46A3-7BEF4918B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4259" y="1973334"/>
            <a:ext cx="2885933" cy="2314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7F637D-CA9A-83CA-E68B-FFBD1B787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1338" y="2678365"/>
            <a:ext cx="2840736" cy="2212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99855B-CBAF-F8F3-C700-A850B5D42F89}"/>
              </a:ext>
            </a:extLst>
          </p:cNvPr>
          <p:cNvGrpSpPr/>
          <p:nvPr/>
        </p:nvGrpSpPr>
        <p:grpSpPr>
          <a:xfrm>
            <a:off x="1466682" y="4287401"/>
            <a:ext cx="4277453" cy="1218945"/>
            <a:chOff x="553032" y="1310277"/>
            <a:chExt cx="4214040" cy="1062725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E0B1212B-F53C-F0CE-79D6-1A63F135648B}"/>
                </a:ext>
              </a:extLst>
            </p:cNvPr>
            <p:cNvSpPr/>
            <p:nvPr/>
          </p:nvSpPr>
          <p:spPr>
            <a:xfrm>
              <a:off x="553032" y="1310277"/>
              <a:ext cx="4214040" cy="1062725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6" y="0"/>
                  </a:lnTo>
                  <a:lnTo>
                    <a:pt x="5087176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5A0437-CF21-AB36-68E2-557A1E04FC6C}"/>
                </a:ext>
              </a:extLst>
            </p:cNvPr>
            <p:cNvSpPr txBox="1"/>
            <p:nvPr/>
          </p:nvSpPr>
          <p:spPr>
            <a:xfrm>
              <a:off x="698977" y="1648881"/>
              <a:ext cx="4068095" cy="40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8265B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Stop … Start … Continue?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2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DB47-6FCF-A9CF-8E71-E714F1615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looking at papers&#10;&#10;AI-generated content may be incorrect.">
            <a:extLst>
              <a:ext uri="{FF2B5EF4-FFF2-40B4-BE49-F238E27FC236}">
                <a16:creationId xmlns:a16="http://schemas.microsoft.com/office/drawing/2014/main" id="{B0088B19-3BC0-6705-2505-6C3CBAABC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19455A-F127-EF5D-3CFC-4DCB9C96CDEA}"/>
              </a:ext>
            </a:extLst>
          </p:cNvPr>
          <p:cNvSpPr/>
          <p:nvPr/>
        </p:nvSpPr>
        <p:spPr>
          <a:xfrm>
            <a:off x="0" y="0"/>
            <a:ext cx="12752832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4A06016A-EFB4-50D7-A667-F344937C0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02" y="148809"/>
            <a:ext cx="1001927" cy="795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42218-23EA-9D16-CCFD-A266F7E0CB29}"/>
              </a:ext>
            </a:extLst>
          </p:cNvPr>
          <p:cNvSpPr txBox="1"/>
          <p:nvPr/>
        </p:nvSpPr>
        <p:spPr>
          <a:xfrm>
            <a:off x="389058" y="4180282"/>
            <a:ext cx="1111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Communication </a:t>
            </a:r>
            <a:endParaRPr lang="en-US" sz="28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99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65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88A8A-E26E-D443-067E-2F1ED096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E15A1327-FE17-E0F7-4D41-FB364D50D677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80A60AB6-29E9-F5E3-2366-5F3055D78961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AF29FEB8-8477-5788-0BE0-1D4732BEA438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CD94DCDF-3D17-754D-8F0A-10ED2EA79886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EE840B63-0CFF-FB5E-E418-10B8DAD66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8902D9-684F-1193-A0BF-E8B9DA4DF1C1}"/>
              </a:ext>
            </a:extLst>
          </p:cNvPr>
          <p:cNvSpPr/>
          <p:nvPr/>
        </p:nvSpPr>
        <p:spPr>
          <a:xfrm>
            <a:off x="925018" y="705083"/>
            <a:ext cx="91951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800" dirty="0">
                <a:solidFill>
                  <a:schemeClr val="bg1"/>
                </a:solidFill>
                <a:latin typeface="Poppins ExtraBold" panose="00000900000000000000" pitchFamily="2" charset="0"/>
                <a:ea typeface="Calibri" panose="020F0502020204030204" pitchFamily="34" charset="0"/>
                <a:cs typeface="Poppins ExtraBold" panose="00000900000000000000" pitchFamily="2" charset="0"/>
              </a:rPr>
              <a:t>Communication</a:t>
            </a:r>
            <a:endParaRPr lang="en-US" sz="38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A4E6-488F-1025-4142-BB1FF5A1952E}"/>
              </a:ext>
            </a:extLst>
          </p:cNvPr>
          <p:cNvSpPr/>
          <p:nvPr/>
        </p:nvSpPr>
        <p:spPr>
          <a:xfrm>
            <a:off x="1624423" y="1822270"/>
            <a:ext cx="585330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Miscommunication leads to: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0B48F5F-DD2A-E436-DCCB-9765FD5DB0A1}"/>
              </a:ext>
            </a:extLst>
          </p:cNvPr>
          <p:cNvGrpSpPr/>
          <p:nvPr/>
        </p:nvGrpSpPr>
        <p:grpSpPr>
          <a:xfrm>
            <a:off x="2280797" y="2366844"/>
            <a:ext cx="7196919" cy="534608"/>
            <a:chOff x="2280797" y="2366844"/>
            <a:chExt cx="7196919" cy="5346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1489A3-BF18-F50E-B2EC-FA1D53885A70}"/>
                </a:ext>
              </a:extLst>
            </p:cNvPr>
            <p:cNvSpPr/>
            <p:nvPr/>
          </p:nvSpPr>
          <p:spPr>
            <a:xfrm>
              <a:off x="2280797" y="2378232"/>
              <a:ext cx="4497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Lost sales		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E75208-1601-36EE-F7D5-F9E47DA1DDF5}"/>
                </a:ext>
              </a:extLst>
            </p:cNvPr>
            <p:cNvSpPr txBox="1"/>
            <p:nvPr/>
          </p:nvSpPr>
          <p:spPr>
            <a:xfrm>
              <a:off x="8597874" y="2366844"/>
              <a:ext cx="8798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8AAE2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18%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7C0661-762E-E30C-6C31-ECD011FC1191}"/>
              </a:ext>
            </a:extLst>
          </p:cNvPr>
          <p:cNvGrpSpPr/>
          <p:nvPr/>
        </p:nvGrpSpPr>
        <p:grpSpPr>
          <a:xfrm>
            <a:off x="2280797" y="2837052"/>
            <a:ext cx="7196919" cy="523220"/>
            <a:chOff x="2280797" y="2837052"/>
            <a:chExt cx="7196919" cy="5232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D8A481-9D10-C98A-1F57-D44DF7DB09F4}"/>
                </a:ext>
              </a:extLst>
            </p:cNvPr>
            <p:cNvSpPr/>
            <p:nvPr/>
          </p:nvSpPr>
          <p:spPr>
            <a:xfrm>
              <a:off x="2280797" y="2837052"/>
              <a:ext cx="66212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Missed performance goals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62D14E-7BCF-BA98-B514-35619DF9F0D5}"/>
                </a:ext>
              </a:extLst>
            </p:cNvPr>
            <p:cNvSpPr txBox="1"/>
            <p:nvPr/>
          </p:nvSpPr>
          <p:spPr>
            <a:xfrm>
              <a:off x="8573401" y="2837052"/>
              <a:ext cx="9043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8AAE2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25%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E218B0-BF38-03B8-DAC1-77D1A8ADDDA7}"/>
              </a:ext>
            </a:extLst>
          </p:cNvPr>
          <p:cNvGrpSpPr/>
          <p:nvPr/>
        </p:nvGrpSpPr>
        <p:grpSpPr>
          <a:xfrm>
            <a:off x="2280797" y="3242459"/>
            <a:ext cx="7209155" cy="558941"/>
            <a:chOff x="2280797" y="3242459"/>
            <a:chExt cx="7209155" cy="55894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BF3FC4-C730-871C-2815-FA0A94E5DB93}"/>
                </a:ext>
              </a:extLst>
            </p:cNvPr>
            <p:cNvSpPr txBox="1"/>
            <p:nvPr/>
          </p:nvSpPr>
          <p:spPr>
            <a:xfrm>
              <a:off x="2280797" y="3278180"/>
              <a:ext cx="41075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Low morale			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10B64D-2BAD-9547-A9BF-685E0B065BFA}"/>
                </a:ext>
              </a:extLst>
            </p:cNvPr>
            <p:cNvSpPr txBox="1"/>
            <p:nvPr/>
          </p:nvSpPr>
          <p:spPr>
            <a:xfrm>
              <a:off x="8585638" y="3242459"/>
              <a:ext cx="90431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8AAE2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31%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A9D813-6440-D97B-88E8-80366395920A}"/>
              </a:ext>
            </a:extLst>
          </p:cNvPr>
          <p:cNvGrpSpPr/>
          <p:nvPr/>
        </p:nvGrpSpPr>
        <p:grpSpPr>
          <a:xfrm>
            <a:off x="2280796" y="3712667"/>
            <a:ext cx="7209156" cy="523220"/>
            <a:chOff x="2280796" y="3712667"/>
            <a:chExt cx="7209156" cy="5232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6E6833-3706-B9BD-FC65-63E80A710683}"/>
                </a:ext>
              </a:extLst>
            </p:cNvPr>
            <p:cNvSpPr/>
            <p:nvPr/>
          </p:nvSpPr>
          <p:spPr>
            <a:xfrm>
              <a:off x="2280796" y="3712667"/>
              <a:ext cx="70366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Delay in completion of projects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9C807B-3503-5B6E-1275-C05484608AE7}"/>
                </a:ext>
              </a:extLst>
            </p:cNvPr>
            <p:cNvSpPr txBox="1"/>
            <p:nvPr/>
          </p:nvSpPr>
          <p:spPr>
            <a:xfrm>
              <a:off x="8565467" y="3712667"/>
              <a:ext cx="9244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8AAE2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44%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F8E87D-6085-4017-8A7D-B0568A53DDC0}"/>
              </a:ext>
            </a:extLst>
          </p:cNvPr>
          <p:cNvGrpSpPr/>
          <p:nvPr/>
        </p:nvGrpSpPr>
        <p:grpSpPr>
          <a:xfrm>
            <a:off x="2313243" y="4187529"/>
            <a:ext cx="8256950" cy="1293206"/>
            <a:chOff x="2313243" y="4187529"/>
            <a:chExt cx="8256950" cy="129320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060DCB-DA4D-21B8-A215-E34EA375A0E9}"/>
                </a:ext>
              </a:extLst>
            </p:cNvPr>
            <p:cNvSpPr txBox="1"/>
            <p:nvPr/>
          </p:nvSpPr>
          <p:spPr>
            <a:xfrm>
              <a:off x="2313243" y="4187529"/>
              <a:ext cx="4851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Higher stress level	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1333D2-E3B9-BC86-A712-BDD290BB7B71}"/>
                </a:ext>
              </a:extLst>
            </p:cNvPr>
            <p:cNvSpPr txBox="1"/>
            <p:nvPr/>
          </p:nvSpPr>
          <p:spPr>
            <a:xfrm>
              <a:off x="8590128" y="4192213"/>
              <a:ext cx="9357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8AAE2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52%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983AE5-308F-C346-C69F-3E3BBB0C2EBC}"/>
                </a:ext>
              </a:extLst>
            </p:cNvPr>
            <p:cNvSpPr/>
            <p:nvPr/>
          </p:nvSpPr>
          <p:spPr>
            <a:xfrm>
              <a:off x="7233927" y="5203736"/>
              <a:ext cx="33362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Economist Intelligence Unit 2018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21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BD944-3AC9-86A9-B13C-489CD74CA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BA3C419-9188-4EBC-E1CB-7231F0E9EC20}"/>
              </a:ext>
            </a:extLst>
          </p:cNvPr>
          <p:cNvSpPr/>
          <p:nvPr/>
        </p:nvSpPr>
        <p:spPr>
          <a:xfrm>
            <a:off x="0" y="-21143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E01835A9-4908-2280-16D8-31EF12C37BF9}"/>
              </a:ext>
            </a:extLst>
          </p:cNvPr>
          <p:cNvSpPr/>
          <p:nvPr/>
        </p:nvSpPr>
        <p:spPr>
          <a:xfrm>
            <a:off x="11745900" y="529128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98EC8EBA-0751-9B9C-A6DA-482BF06DA1A1}"/>
              </a:ext>
            </a:extLst>
          </p:cNvPr>
          <p:cNvSpPr/>
          <p:nvPr/>
        </p:nvSpPr>
        <p:spPr>
          <a:xfrm>
            <a:off x="2759961" y="64225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FCC942D3-7D66-6C27-11B2-7C905B4A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90CB62-5BF7-1A8E-D5B0-FC8DE8F5B894}"/>
              </a:ext>
            </a:extLst>
          </p:cNvPr>
          <p:cNvSpPr txBox="1"/>
          <p:nvPr/>
        </p:nvSpPr>
        <p:spPr>
          <a:xfrm>
            <a:off x="265597" y="380020"/>
            <a:ext cx="531321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3:</a:t>
            </a:r>
          </a:p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Communication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640A1A-00E3-0E6B-2283-9497D80649E6}"/>
              </a:ext>
            </a:extLst>
          </p:cNvPr>
          <p:cNvGrpSpPr/>
          <p:nvPr/>
        </p:nvGrpSpPr>
        <p:grpSpPr>
          <a:xfrm>
            <a:off x="477713" y="3906760"/>
            <a:ext cx="3630487" cy="1205359"/>
            <a:chOff x="629646" y="4181441"/>
            <a:chExt cx="3630487" cy="1205359"/>
          </a:xfrm>
        </p:grpSpPr>
        <p:sp>
          <p:nvSpPr>
            <p:cNvPr id="2" name="Freeform 6">
              <a:extLst>
                <a:ext uri="{FF2B5EF4-FFF2-40B4-BE49-F238E27FC236}">
                  <a16:creationId xmlns:a16="http://schemas.microsoft.com/office/drawing/2014/main" id="{343C3785-5B73-6104-7B03-116DE967A1E4}"/>
                </a:ext>
              </a:extLst>
            </p:cNvPr>
            <p:cNvSpPr/>
            <p:nvPr/>
          </p:nvSpPr>
          <p:spPr>
            <a:xfrm>
              <a:off x="629646" y="4181441"/>
              <a:ext cx="3630487" cy="1205359"/>
            </a:xfrm>
            <a:custGeom>
              <a:avLst/>
              <a:gdLst/>
              <a:ahLst/>
              <a:cxnLst/>
              <a:rect l="l" t="t" r="r" b="b"/>
              <a:pathLst>
                <a:path w="5087177" h="1537603">
                  <a:moveTo>
                    <a:pt x="0" y="0"/>
                  </a:moveTo>
                  <a:lnTo>
                    <a:pt x="5087177" y="0"/>
                  </a:lnTo>
                  <a:lnTo>
                    <a:pt x="5087177" y="1537603"/>
                  </a:lnTo>
                  <a:lnTo>
                    <a:pt x="0" y="1537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BC9B67-9FF0-E204-0140-69ADA6D0BB8D}"/>
                </a:ext>
              </a:extLst>
            </p:cNvPr>
            <p:cNvSpPr txBox="1"/>
            <p:nvPr/>
          </p:nvSpPr>
          <p:spPr>
            <a:xfrm>
              <a:off x="801417" y="4343645"/>
              <a:ext cx="34120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2400" dirty="0">
                  <a:solidFill>
                    <a:srgbClr val="28265B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What did you learn? Share and discuss …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ACFFD2E-4942-8BF4-DB5C-5D6A148CAA4D}"/>
              </a:ext>
            </a:extLst>
          </p:cNvPr>
          <p:cNvSpPr txBox="1"/>
          <p:nvPr/>
        </p:nvSpPr>
        <p:spPr>
          <a:xfrm>
            <a:off x="361002" y="2641614"/>
            <a:ext cx="515832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Calibri"/>
              </a:rPr>
              <a:t>Select </a:t>
            </a:r>
            <a:r>
              <a:rPr lang="en-US" sz="2400" dirty="0">
                <a:solidFill>
                  <a:srgbClr val="28265B"/>
                </a:solidFill>
                <a:latin typeface="Poppins ExtraBold" panose="00000900000000000000" pitchFamily="2" charset="0"/>
                <a:ea typeface="+mj-ea"/>
                <a:cs typeface="Poppins ExtraBold" panose="00000900000000000000" pitchFamily="2" charset="0"/>
                <a:sym typeface="Calibri"/>
              </a:rPr>
              <a:t>2</a:t>
            </a:r>
            <a:r>
              <a:rPr lang="en-US" sz="2400" b="1" dirty="0">
                <a:solidFill>
                  <a:srgbClr val="28265B"/>
                </a:solidFill>
                <a:latin typeface="Poppins ExtraBold" panose="00000900000000000000" pitchFamily="2" charset="0"/>
                <a:ea typeface="+mj-ea"/>
                <a:cs typeface="Poppins ExtraBold" panose="00000900000000000000" pitchFamily="2" charset="0"/>
                <a:sym typeface="Calibri"/>
              </a:rPr>
              <a:t> ineffective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Calibri"/>
              </a:rPr>
              <a:t>ways of communicating with me.</a:t>
            </a:r>
            <a:endParaRPr lang="en-US" sz="2400" dirty="0">
              <a:solidFill>
                <a:srgbClr val="28265B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15EDF-C2EE-B5DC-551A-28A445573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253" y="125450"/>
            <a:ext cx="4093428" cy="3252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038EA-A89F-11C1-7E57-2B75F92D6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75" y="1122083"/>
            <a:ext cx="4093428" cy="309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reeform: Shape 1">
            <a:extLst>
              <a:ext uri="{FF2B5EF4-FFF2-40B4-BE49-F238E27FC236}">
                <a16:creationId xmlns:a16="http://schemas.microsoft.com/office/drawing/2014/main" id="{6032E51A-670E-7825-2D7A-D56A04C03DD4}"/>
              </a:ext>
            </a:extLst>
          </p:cNvPr>
          <p:cNvSpPr/>
          <p:nvPr/>
        </p:nvSpPr>
        <p:spPr>
          <a:xfrm>
            <a:off x="8458996" y="-405341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94307-D2C2-F87D-AD85-58324D447D34}"/>
              </a:ext>
            </a:extLst>
          </p:cNvPr>
          <p:cNvSpPr txBox="1"/>
          <p:nvPr/>
        </p:nvSpPr>
        <p:spPr>
          <a:xfrm>
            <a:off x="9662421" y="4899961"/>
            <a:ext cx="31880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Effective </a:t>
            </a:r>
            <a:r>
              <a:rPr lang="en-US" b="1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colourful</a:t>
            </a:r>
            <a:r>
              <a:rPr lang="en-US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communication</a:t>
            </a:r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D6B8463F-FEC8-3A0A-D200-22DE555D4D50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3CFB3-532A-FDA8-D145-E8CA47997133}"/>
              </a:ext>
            </a:extLst>
          </p:cNvPr>
          <p:cNvSpPr txBox="1"/>
          <p:nvPr/>
        </p:nvSpPr>
        <p:spPr>
          <a:xfrm>
            <a:off x="336919" y="1627556"/>
            <a:ext cx="449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Select </a:t>
            </a:r>
            <a:r>
              <a:rPr lang="en-US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  <a:sym typeface="Calibri"/>
              </a:rPr>
              <a:t>2</a:t>
            </a:r>
            <a:r>
              <a:rPr lang="en-US" sz="2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  <a:sym typeface="Calibri"/>
              </a:rPr>
              <a:t> effective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ways to </a:t>
            </a:r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communicate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  <a:sym typeface="Calibri"/>
              </a:rPr>
              <a:t>with me.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25F922-790C-76F0-B5CD-43E5B5BD2F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144" y="3194485"/>
            <a:ext cx="4149896" cy="3410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49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1369-6114-C79E-43CE-8C6BB7BE3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60CF7DF-D9D2-2B2F-5A5C-0F0DBB2358F4}"/>
              </a:ext>
            </a:extLst>
          </p:cNvPr>
          <p:cNvSpPr/>
          <p:nvPr/>
        </p:nvSpPr>
        <p:spPr>
          <a:xfrm>
            <a:off x="-28351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5D746E32-4BA7-9894-3197-30C18F1ED192}"/>
              </a:ext>
            </a:extLst>
          </p:cNvPr>
          <p:cNvSpPr/>
          <p:nvPr/>
        </p:nvSpPr>
        <p:spPr>
          <a:xfrm>
            <a:off x="11745900" y="529128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70CE4A83-AF20-B978-F976-0B396A64494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BFF06D74-FF11-CF55-085D-AD7442AB7398}"/>
              </a:ext>
            </a:extLst>
          </p:cNvPr>
          <p:cNvSpPr/>
          <p:nvPr/>
        </p:nvSpPr>
        <p:spPr>
          <a:xfrm>
            <a:off x="2665476" y="6534795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03646ADA-6D50-8181-0C91-447BB83A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DC9CD0-C563-8EE4-4578-2192E591A6F1}"/>
              </a:ext>
            </a:extLst>
          </p:cNvPr>
          <p:cNvSpPr txBox="1"/>
          <p:nvPr/>
        </p:nvSpPr>
        <p:spPr>
          <a:xfrm>
            <a:off x="614448" y="29037"/>
            <a:ext cx="1118644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4: </a:t>
            </a:r>
          </a:p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Effective communication in teams</a:t>
            </a:r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FB7474EE-AEC7-53E8-C861-2AC31CA96E86}"/>
              </a:ext>
            </a:extLst>
          </p:cNvPr>
          <p:cNvSpPr/>
          <p:nvPr/>
        </p:nvSpPr>
        <p:spPr>
          <a:xfrm>
            <a:off x="10829410" y="-152380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BCE729E-AA59-F14B-27B9-1DAE8942E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4557"/>
              </p:ext>
            </p:extLst>
          </p:nvPr>
        </p:nvGraphicFramePr>
        <p:xfrm>
          <a:off x="683313" y="1247261"/>
          <a:ext cx="10768672" cy="514751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88255">
                  <a:extLst>
                    <a:ext uri="{9D8B030D-6E8A-4147-A177-3AD203B41FA5}">
                      <a16:colId xmlns:a16="http://schemas.microsoft.com/office/drawing/2014/main" val="1198920294"/>
                    </a:ext>
                  </a:extLst>
                </a:gridCol>
                <a:gridCol w="1133017">
                  <a:extLst>
                    <a:ext uri="{9D8B030D-6E8A-4147-A177-3AD203B41FA5}">
                      <a16:colId xmlns:a16="http://schemas.microsoft.com/office/drawing/2014/main" val="2291753312"/>
                    </a:ext>
                  </a:extLst>
                </a:gridCol>
                <a:gridCol w="4070515">
                  <a:extLst>
                    <a:ext uri="{9D8B030D-6E8A-4147-A177-3AD203B41FA5}">
                      <a16:colId xmlns:a16="http://schemas.microsoft.com/office/drawing/2014/main" val="4044823302"/>
                    </a:ext>
                  </a:extLst>
                </a:gridCol>
                <a:gridCol w="3976885">
                  <a:extLst>
                    <a:ext uri="{9D8B030D-6E8A-4147-A177-3AD203B41FA5}">
                      <a16:colId xmlns:a16="http://schemas.microsoft.com/office/drawing/2014/main" val="1897417386"/>
                    </a:ext>
                  </a:extLst>
                </a:gridCol>
              </a:tblGrid>
              <a:tr h="96269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Name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C’s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Do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Don’t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843846"/>
                  </a:ext>
                </a:extLst>
              </a:tr>
              <a:tr h="142819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Elliott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Listen carefully to what he says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Allow for an open discussion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honest, he will quickly see through any pretence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overly competitive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Stick coldly to the task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Rush him 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05540"/>
                  </a:ext>
                </a:extLst>
              </a:tr>
              <a:tr h="1378315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Tulisa</a:t>
                      </a:r>
                    </a:p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Concentrate on the facts but allow flexibility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Have a clear purpose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Include all the information 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repetitive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Bring decisions already made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Attempt to exercise authority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876531"/>
                  </a:ext>
                </a:extLst>
              </a:tr>
              <a:tr h="1378315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Drew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Focus on 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Involve him at every stage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Allow him to change his mind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Forget the big picture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Give extensive instructions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defeatist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72462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3936090-03C3-43EB-DDE7-144FE7005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23" y="2270825"/>
            <a:ext cx="746825" cy="762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F249E-1193-FBAA-AAA7-11392ECF1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185" y="3669384"/>
            <a:ext cx="723963" cy="739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FABD3-A139-8449-2694-92C18B836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943" y="5045081"/>
            <a:ext cx="731583" cy="7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9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FE78A-3403-2966-480E-F0222024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16755E3-ECB1-D775-7796-8F72E85253C0}"/>
              </a:ext>
            </a:extLst>
          </p:cNvPr>
          <p:cNvSpPr/>
          <p:nvPr/>
        </p:nvSpPr>
        <p:spPr>
          <a:xfrm>
            <a:off x="-33901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EE347-E4A3-5229-0460-3FB7E63CEAE0}"/>
              </a:ext>
            </a:extLst>
          </p:cNvPr>
          <p:cNvSpPr txBox="1"/>
          <p:nvPr/>
        </p:nvSpPr>
        <p:spPr>
          <a:xfrm>
            <a:off x="653415" y="18440"/>
            <a:ext cx="11136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5: Effective communication: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E0989C3D-EDD4-09B5-46E3-E8D6D59CEF88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5F2DC329-45CD-C6EA-5B00-DAEB4C38705D}"/>
              </a:ext>
            </a:extLst>
          </p:cNvPr>
          <p:cNvSpPr/>
          <p:nvPr/>
        </p:nvSpPr>
        <p:spPr>
          <a:xfrm rot="349066">
            <a:off x="9603504" y="6413216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A63C7387-6344-0DBD-3D14-1C8A4418D435}"/>
              </a:ext>
            </a:extLst>
          </p:cNvPr>
          <p:cNvSpPr/>
          <p:nvPr/>
        </p:nvSpPr>
        <p:spPr>
          <a:xfrm>
            <a:off x="11397680" y="1013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D79712D8-893A-BBE8-0CCA-B94AC9A2515C}"/>
              </a:ext>
            </a:extLst>
          </p:cNvPr>
          <p:cNvSpPr/>
          <p:nvPr/>
        </p:nvSpPr>
        <p:spPr>
          <a:xfrm>
            <a:off x="-358676" y="5427207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AF7FAEFB-241D-ECAC-4AED-3AA377F0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5F1FF5E-48E3-D1E6-1B9C-E11DCD037D28}"/>
              </a:ext>
            </a:extLst>
          </p:cNvPr>
          <p:cNvSpPr/>
          <p:nvPr/>
        </p:nvSpPr>
        <p:spPr>
          <a:xfrm>
            <a:off x="3500456" y="1003296"/>
            <a:ext cx="5173129" cy="5173129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BDDB2F-01C5-4E65-F29E-A913CC0EC265}"/>
              </a:ext>
            </a:extLst>
          </p:cNvPr>
          <p:cNvGrpSpPr/>
          <p:nvPr/>
        </p:nvGrpSpPr>
        <p:grpSpPr>
          <a:xfrm>
            <a:off x="6978705" y="766386"/>
            <a:ext cx="3159988" cy="2194190"/>
            <a:chOff x="8312154" y="1019674"/>
            <a:chExt cx="3159988" cy="2194190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74880389-F995-3109-1FB4-2F67C8021C24}"/>
                </a:ext>
              </a:extLst>
            </p:cNvPr>
            <p:cNvSpPr/>
            <p:nvPr/>
          </p:nvSpPr>
          <p:spPr>
            <a:xfrm>
              <a:off x="8535905" y="1019674"/>
              <a:ext cx="2812006" cy="49379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74CD068B-10A0-4AD1-5786-6150BE1979B1}"/>
                </a:ext>
              </a:extLst>
            </p:cNvPr>
            <p:cNvSpPr txBox="1"/>
            <p:nvPr/>
          </p:nvSpPr>
          <p:spPr>
            <a:xfrm>
              <a:off x="8312154" y="111531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clear + brief</a:t>
              </a: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050A06F0-FCA6-4595-BFF2-551AFF392785}"/>
                </a:ext>
              </a:extLst>
            </p:cNvPr>
            <p:cNvSpPr/>
            <p:nvPr/>
          </p:nvSpPr>
          <p:spPr>
            <a:xfrm>
              <a:off x="8535906" y="1587786"/>
              <a:ext cx="2812006" cy="48593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3CFFF837-413B-EB9F-28C2-0BF3E3221B7D}"/>
                </a:ext>
              </a:extLst>
            </p:cNvPr>
            <p:cNvSpPr txBox="1"/>
            <p:nvPr/>
          </p:nvSpPr>
          <p:spPr>
            <a:xfrm>
              <a:off x="8535906" y="1574121"/>
              <a:ext cx="2635091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Refer early to the objective</a:t>
              </a: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8E6D67BD-B868-D796-1BC5-9FF536DD5F60}"/>
                </a:ext>
              </a:extLst>
            </p:cNvPr>
            <p:cNvSpPr/>
            <p:nvPr/>
          </p:nvSpPr>
          <p:spPr>
            <a:xfrm>
              <a:off x="8535907" y="2142758"/>
              <a:ext cx="2768712" cy="485934"/>
            </a:xfrm>
            <a:custGeom>
              <a:avLst/>
              <a:gdLst/>
              <a:ahLst/>
              <a:cxnLst/>
              <a:rect l="l" t="t" r="r" b="b"/>
              <a:pathLst>
                <a:path w="3687265" h="777678">
                  <a:moveTo>
                    <a:pt x="0" y="0"/>
                  </a:moveTo>
                  <a:lnTo>
                    <a:pt x="3687265" y="0"/>
                  </a:lnTo>
                  <a:lnTo>
                    <a:pt x="3687265" y="777677"/>
                  </a:lnTo>
                  <a:lnTo>
                    <a:pt x="0" y="777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FD314020-04DB-CAF5-BA21-427B6403C52E}"/>
                </a:ext>
              </a:extLst>
            </p:cNvPr>
            <p:cNvSpPr txBox="1"/>
            <p:nvPr/>
          </p:nvSpPr>
          <p:spPr>
            <a:xfrm>
              <a:off x="8535906" y="2128930"/>
              <a:ext cx="2546287" cy="5078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Demonstrate conviction</a:t>
              </a: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4FF24C79-7716-14A0-FEE3-7F7DE017F6C2}"/>
                </a:ext>
              </a:extLst>
            </p:cNvPr>
            <p:cNvSpPr/>
            <p:nvPr/>
          </p:nvSpPr>
          <p:spPr>
            <a:xfrm>
              <a:off x="8535905" y="2686358"/>
              <a:ext cx="2812007" cy="527506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2293B2DB-30C4-E2CE-5589-76D63D30F2A8}"/>
                </a:ext>
              </a:extLst>
            </p:cNvPr>
            <p:cNvSpPr txBox="1"/>
            <p:nvPr/>
          </p:nvSpPr>
          <p:spPr>
            <a:xfrm>
              <a:off x="8372645" y="277699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Identify my role quickly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73CCA5-6639-FD27-B4BD-2EF770A55ABA}"/>
              </a:ext>
            </a:extLst>
          </p:cNvPr>
          <p:cNvGrpSpPr/>
          <p:nvPr/>
        </p:nvGrpSpPr>
        <p:grpSpPr>
          <a:xfrm>
            <a:off x="1834660" y="842571"/>
            <a:ext cx="3196674" cy="2238540"/>
            <a:chOff x="409452" y="240461"/>
            <a:chExt cx="3196674" cy="22385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7872C-D346-C4EB-38F8-67EB9FAD361E}"/>
                </a:ext>
              </a:extLst>
            </p:cNvPr>
            <p:cNvSpPr/>
            <p:nvPr/>
          </p:nvSpPr>
          <p:spPr>
            <a:xfrm>
              <a:off x="628100" y="1374146"/>
              <a:ext cx="2712002" cy="50217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228E7A7-57F9-DBD1-06D1-789B6E0B098D}"/>
                </a:ext>
              </a:extLst>
            </p:cNvPr>
            <p:cNvSpPr/>
            <p:nvPr/>
          </p:nvSpPr>
          <p:spPr>
            <a:xfrm>
              <a:off x="628100" y="1970881"/>
              <a:ext cx="2712002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7"/>
                  </a:lnTo>
                  <a:lnTo>
                    <a:pt x="0" y="84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92CB445A-09E5-698B-44AE-0E7C5BC5341F}"/>
                </a:ext>
              </a:extLst>
            </p:cNvPr>
            <p:cNvSpPr txBox="1"/>
            <p:nvPr/>
          </p:nvSpPr>
          <p:spPr>
            <a:xfrm>
              <a:off x="506629" y="1452031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Ask me for my thoughts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6B18436B-4F3D-1BDC-1D9A-1C02F1879228}"/>
                </a:ext>
              </a:extLst>
            </p:cNvPr>
            <p:cNvSpPr txBox="1"/>
            <p:nvPr/>
          </p:nvSpPr>
          <p:spPr>
            <a:xfrm>
              <a:off x="456777" y="2064445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logical + thorough</a:t>
              </a: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8C4A4D7-1539-DF54-96DE-B30BFB082CC6}"/>
                </a:ext>
              </a:extLst>
            </p:cNvPr>
            <p:cNvSpPr/>
            <p:nvPr/>
          </p:nvSpPr>
          <p:spPr>
            <a:xfrm>
              <a:off x="614893" y="240461"/>
              <a:ext cx="2737907" cy="506617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62ADDD7-8871-65B6-E077-33B738D5FC65}"/>
                </a:ext>
              </a:extLst>
            </p:cNvPr>
            <p:cNvSpPr txBox="1"/>
            <p:nvPr/>
          </p:nvSpPr>
          <p:spPr>
            <a:xfrm>
              <a:off x="461540" y="330502"/>
              <a:ext cx="3099497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Give me time to prepare</a:t>
              </a: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0183A4C-7969-AFE2-B538-D86548F06319}"/>
                </a:ext>
              </a:extLst>
            </p:cNvPr>
            <p:cNvSpPr/>
            <p:nvPr/>
          </p:nvSpPr>
          <p:spPr>
            <a:xfrm>
              <a:off x="628101" y="813988"/>
              <a:ext cx="2718582" cy="47298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3D29817-62F7-8E48-4C34-6BC46D94CBE5}"/>
                </a:ext>
              </a:extLst>
            </p:cNvPr>
            <p:cNvSpPr txBox="1"/>
            <p:nvPr/>
          </p:nvSpPr>
          <p:spPr>
            <a:xfrm>
              <a:off x="409452" y="891410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rational + practical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EC8F21F-CEC2-8E92-EC69-FA1371AF9D07}"/>
              </a:ext>
            </a:extLst>
          </p:cNvPr>
          <p:cNvGrpSpPr/>
          <p:nvPr/>
        </p:nvGrpSpPr>
        <p:grpSpPr>
          <a:xfrm>
            <a:off x="2020386" y="4105809"/>
            <a:ext cx="3119212" cy="2226015"/>
            <a:chOff x="246217" y="3843229"/>
            <a:chExt cx="3119212" cy="222601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75E0E7AF-D407-2407-80B0-8DA21081EDB0}"/>
                </a:ext>
              </a:extLst>
            </p:cNvPr>
            <p:cNvSpPr/>
            <p:nvPr/>
          </p:nvSpPr>
          <p:spPr>
            <a:xfrm>
              <a:off x="279139" y="3843229"/>
              <a:ext cx="2872517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95A1610D-1052-0C51-C044-84C18734655A}"/>
                </a:ext>
              </a:extLst>
            </p:cNvPr>
            <p:cNvSpPr txBox="1"/>
            <p:nvPr/>
          </p:nvSpPr>
          <p:spPr>
            <a:xfrm>
              <a:off x="265932" y="394652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Listen carefully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07064DD-49D5-2A50-77D9-1D25816717DF}"/>
                </a:ext>
              </a:extLst>
            </p:cNvPr>
            <p:cNvSpPr/>
            <p:nvPr/>
          </p:nvSpPr>
          <p:spPr>
            <a:xfrm>
              <a:off x="279138" y="4419089"/>
              <a:ext cx="2845718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955DDE65-113F-D350-BEF6-1514553A3F51}"/>
                </a:ext>
              </a:extLst>
            </p:cNvPr>
            <p:cNvSpPr/>
            <p:nvPr/>
          </p:nvSpPr>
          <p:spPr>
            <a:xfrm>
              <a:off x="279137" y="5566633"/>
              <a:ext cx="2845719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5C17D4C-5E63-9C14-276E-A4DF9B630163}"/>
                </a:ext>
              </a:extLst>
            </p:cNvPr>
            <p:cNvSpPr/>
            <p:nvPr/>
          </p:nvSpPr>
          <p:spPr>
            <a:xfrm>
              <a:off x="279138" y="4979369"/>
              <a:ext cx="2845719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0F061A94-021C-56A2-11D5-6C7593751FA2}"/>
                </a:ext>
              </a:extLst>
            </p:cNvPr>
            <p:cNvSpPr txBox="1"/>
            <p:nvPr/>
          </p:nvSpPr>
          <p:spPr>
            <a:xfrm>
              <a:off x="265932" y="4514897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Show sincere interest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63ECE8D-B1BC-AAAC-73FE-2506C99382AF}"/>
                </a:ext>
              </a:extLst>
            </p:cNvPr>
            <p:cNvSpPr txBox="1"/>
            <p:nvPr/>
          </p:nvSpPr>
          <p:spPr>
            <a:xfrm>
              <a:off x="246217" y="564146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Involve others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3DF6A5D-BEBA-8E08-5647-797ED65C7C07}"/>
                </a:ext>
              </a:extLst>
            </p:cNvPr>
            <p:cNvSpPr txBox="1"/>
            <p:nvPr/>
          </p:nvSpPr>
          <p:spPr>
            <a:xfrm>
              <a:off x="353103" y="5070430"/>
              <a:ext cx="2885723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Allow time for discussion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1793E6-D343-A0BB-9FCA-6038C797365B}"/>
              </a:ext>
            </a:extLst>
          </p:cNvPr>
          <p:cNvGrpSpPr/>
          <p:nvPr/>
        </p:nvGrpSpPr>
        <p:grpSpPr>
          <a:xfrm>
            <a:off x="7039196" y="4205314"/>
            <a:ext cx="3099497" cy="2132998"/>
            <a:chOff x="8362665" y="3881402"/>
            <a:chExt cx="3099497" cy="213299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1B54307-AECF-24B7-2133-57ED9179B75D}"/>
                </a:ext>
              </a:extLst>
            </p:cNvPr>
            <p:cNvSpPr/>
            <p:nvPr/>
          </p:nvSpPr>
          <p:spPr>
            <a:xfrm>
              <a:off x="8562785" y="3881402"/>
              <a:ext cx="2775146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FA08246-169D-F3B0-C9E3-AA198D28436F}"/>
                </a:ext>
              </a:extLst>
            </p:cNvPr>
            <p:cNvSpPr txBox="1"/>
            <p:nvPr/>
          </p:nvSpPr>
          <p:spPr>
            <a:xfrm>
              <a:off x="8482633" y="3894313"/>
              <a:ext cx="2855300" cy="5078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Allow conversation to be free flowing</a:t>
              </a: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CDD4063-72C8-3220-6114-34AD2C19A323}"/>
                </a:ext>
              </a:extLst>
            </p:cNvPr>
            <p:cNvSpPr/>
            <p:nvPr/>
          </p:nvSpPr>
          <p:spPr>
            <a:xfrm>
              <a:off x="8576439" y="4422794"/>
              <a:ext cx="2761492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7C7EFF3A-D0BA-EEE2-47DE-F22C5D6D6560}"/>
                </a:ext>
              </a:extLst>
            </p:cNvPr>
            <p:cNvSpPr txBox="1"/>
            <p:nvPr/>
          </p:nvSpPr>
          <p:spPr>
            <a:xfrm>
              <a:off x="8362665" y="4490838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Use visuals</a:t>
              </a: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53DCF3EA-4EFC-C888-5C23-8A1151D046FC}"/>
                </a:ext>
              </a:extLst>
            </p:cNvPr>
            <p:cNvSpPr/>
            <p:nvPr/>
          </p:nvSpPr>
          <p:spPr>
            <a:xfrm>
              <a:off x="8562785" y="4973077"/>
              <a:ext cx="2775146" cy="48400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C73DDD3-25CE-FEBF-7848-837A43FA1323}"/>
                </a:ext>
              </a:extLst>
            </p:cNvPr>
            <p:cNvSpPr/>
            <p:nvPr/>
          </p:nvSpPr>
          <p:spPr>
            <a:xfrm>
              <a:off x="8576439" y="5541714"/>
              <a:ext cx="2718199" cy="437842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" name="TextBox 33">
              <a:extLst>
                <a:ext uri="{FF2B5EF4-FFF2-40B4-BE49-F238E27FC236}">
                  <a16:creationId xmlns:a16="http://schemas.microsoft.com/office/drawing/2014/main" id="{C14387DA-C490-EF2E-4C9D-5EF2B11E9E76}"/>
                </a:ext>
              </a:extLst>
            </p:cNvPr>
            <p:cNvSpPr txBox="1"/>
            <p:nvPr/>
          </p:nvSpPr>
          <p:spPr>
            <a:xfrm>
              <a:off x="8603750" y="5065826"/>
              <a:ext cx="2644638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interactive + informal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C112C73-FB59-F4E6-284B-E1D705DF2059}"/>
                </a:ext>
              </a:extLst>
            </p:cNvPr>
            <p:cNvSpPr txBox="1"/>
            <p:nvPr/>
          </p:nvSpPr>
          <p:spPr>
            <a:xfrm>
              <a:off x="8712755" y="5521957"/>
              <a:ext cx="2261431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Let me shape the outcome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6E0C05-960B-1546-610D-89D87E43DDDE}"/>
              </a:ext>
            </a:extLst>
          </p:cNvPr>
          <p:cNvSpPr txBox="1"/>
          <p:nvPr/>
        </p:nvSpPr>
        <p:spPr>
          <a:xfrm>
            <a:off x="10384665" y="40191"/>
            <a:ext cx="1433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 …</a:t>
            </a:r>
            <a:endParaRPr lang="en-GB" sz="4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7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AE2D3-1814-2AF4-34BE-964AB43F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683A217-1728-CE1B-38B5-1F4A5AAD2349}"/>
              </a:ext>
            </a:extLst>
          </p:cNvPr>
          <p:cNvSpPr/>
          <p:nvPr/>
        </p:nvSpPr>
        <p:spPr>
          <a:xfrm>
            <a:off x="-55128" y="-42286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noProof="0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E56B4-70C6-78A6-C6EA-3B0D1537A16F}"/>
              </a:ext>
            </a:extLst>
          </p:cNvPr>
          <p:cNvSpPr txBox="1"/>
          <p:nvPr/>
        </p:nvSpPr>
        <p:spPr>
          <a:xfrm>
            <a:off x="653415" y="18440"/>
            <a:ext cx="7722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Ineffective communication: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E4344014-D420-0336-E328-BF970EC1E2BA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ABC83A96-F4DF-F618-0DDB-7F3F88BAE3F1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230AEC31-C6B2-9DE2-7BF1-8D5FD5A7593B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EF651ABC-94A8-35D6-5D2D-416B63B915F5}"/>
              </a:ext>
            </a:extLst>
          </p:cNvPr>
          <p:cNvSpPr/>
          <p:nvPr/>
        </p:nvSpPr>
        <p:spPr>
          <a:xfrm>
            <a:off x="10771353" y="-353194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2098C60-7836-3576-5A29-4223F424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D61AD34-79D1-D3AE-7B15-B79E71CF7EE4}"/>
              </a:ext>
            </a:extLst>
          </p:cNvPr>
          <p:cNvSpPr/>
          <p:nvPr/>
        </p:nvSpPr>
        <p:spPr>
          <a:xfrm>
            <a:off x="3500456" y="1003296"/>
            <a:ext cx="5173129" cy="5173129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170A9F-368B-85DF-0317-DC9845814C50}"/>
              </a:ext>
            </a:extLst>
          </p:cNvPr>
          <p:cNvGrpSpPr/>
          <p:nvPr/>
        </p:nvGrpSpPr>
        <p:grpSpPr>
          <a:xfrm>
            <a:off x="6947377" y="791749"/>
            <a:ext cx="3191316" cy="2194667"/>
            <a:chOff x="8280826" y="1019197"/>
            <a:chExt cx="3191316" cy="2194667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6B5E90D1-9683-2980-988F-78EB9B9A4F46}"/>
                </a:ext>
              </a:extLst>
            </p:cNvPr>
            <p:cNvSpPr/>
            <p:nvPr/>
          </p:nvSpPr>
          <p:spPr>
            <a:xfrm>
              <a:off x="8499048" y="1019197"/>
              <a:ext cx="2754567" cy="49379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0610B7CC-84D7-8AA5-2C79-AC5FAE7195FD}"/>
                </a:ext>
              </a:extLst>
            </p:cNvPr>
            <p:cNvSpPr txBox="1"/>
            <p:nvPr/>
          </p:nvSpPr>
          <p:spPr>
            <a:xfrm>
              <a:off x="8312154" y="111531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impatient</a:t>
              </a: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1E596B03-4F37-CA80-4054-A06362C1B057}"/>
                </a:ext>
              </a:extLst>
            </p:cNvPr>
            <p:cNvSpPr/>
            <p:nvPr/>
          </p:nvSpPr>
          <p:spPr>
            <a:xfrm>
              <a:off x="8535906" y="1587786"/>
              <a:ext cx="2695152" cy="48593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B8DF3E92-3900-91BD-4016-7B4FD6EABD96}"/>
                </a:ext>
              </a:extLst>
            </p:cNvPr>
            <p:cNvSpPr txBox="1"/>
            <p:nvPr/>
          </p:nvSpPr>
          <p:spPr>
            <a:xfrm>
              <a:off x="8280826" y="1671205"/>
              <a:ext cx="3099497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Procrastinate</a:t>
              </a: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1759525B-2CCD-5D80-7663-62A59256E1B2}"/>
                </a:ext>
              </a:extLst>
            </p:cNvPr>
            <p:cNvSpPr/>
            <p:nvPr/>
          </p:nvSpPr>
          <p:spPr>
            <a:xfrm>
              <a:off x="8535906" y="2142758"/>
              <a:ext cx="2681497" cy="485934"/>
            </a:xfrm>
            <a:custGeom>
              <a:avLst/>
              <a:gdLst/>
              <a:ahLst/>
              <a:cxnLst/>
              <a:rect l="l" t="t" r="r" b="b"/>
              <a:pathLst>
                <a:path w="3687265" h="777678">
                  <a:moveTo>
                    <a:pt x="0" y="0"/>
                  </a:moveTo>
                  <a:lnTo>
                    <a:pt x="3687265" y="0"/>
                  </a:lnTo>
                  <a:lnTo>
                    <a:pt x="3687265" y="777677"/>
                  </a:lnTo>
                  <a:lnTo>
                    <a:pt x="0" y="777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1F1BB8EF-5003-E117-954A-B8EBB39A1920}"/>
                </a:ext>
              </a:extLst>
            </p:cNvPr>
            <p:cNvSpPr txBox="1"/>
            <p:nvPr/>
          </p:nvSpPr>
          <p:spPr>
            <a:xfrm>
              <a:off x="8613730" y="2214988"/>
              <a:ext cx="2546287" cy="2930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Slow down the pace</a:t>
              </a: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2D360574-872A-6B40-5162-900494B9A0B1}"/>
                </a:ext>
              </a:extLst>
            </p:cNvPr>
            <p:cNvSpPr/>
            <p:nvPr/>
          </p:nvSpPr>
          <p:spPr>
            <a:xfrm>
              <a:off x="8535906" y="2686358"/>
              <a:ext cx="2695152" cy="527506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644AA638-4945-B8B3-3A8F-AC6FD907EDCB}"/>
                </a:ext>
              </a:extLst>
            </p:cNvPr>
            <p:cNvSpPr txBox="1"/>
            <p:nvPr/>
          </p:nvSpPr>
          <p:spPr>
            <a:xfrm>
              <a:off x="8372645" y="277699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Repeat yourself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3669EF-048F-80D6-4D52-59244CABAA7C}"/>
              </a:ext>
            </a:extLst>
          </p:cNvPr>
          <p:cNvGrpSpPr/>
          <p:nvPr/>
        </p:nvGrpSpPr>
        <p:grpSpPr>
          <a:xfrm>
            <a:off x="1834660" y="842571"/>
            <a:ext cx="3196674" cy="2238540"/>
            <a:chOff x="409452" y="240461"/>
            <a:chExt cx="3196674" cy="22385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9056020-0544-2724-9549-5530CD625A88}"/>
                </a:ext>
              </a:extLst>
            </p:cNvPr>
            <p:cNvSpPr/>
            <p:nvPr/>
          </p:nvSpPr>
          <p:spPr>
            <a:xfrm>
              <a:off x="628100" y="1374146"/>
              <a:ext cx="2712001" cy="50217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07F8306-F682-CD7A-7C09-520E5217D80B}"/>
                </a:ext>
              </a:extLst>
            </p:cNvPr>
            <p:cNvSpPr/>
            <p:nvPr/>
          </p:nvSpPr>
          <p:spPr>
            <a:xfrm>
              <a:off x="628100" y="1970881"/>
              <a:ext cx="2712002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7"/>
                  </a:lnTo>
                  <a:lnTo>
                    <a:pt x="0" y="84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5CFAF9C7-8044-3CA1-2C10-BFCC58DD00EC}"/>
                </a:ext>
              </a:extLst>
            </p:cNvPr>
            <p:cNvSpPr txBox="1"/>
            <p:nvPr/>
          </p:nvSpPr>
          <p:spPr>
            <a:xfrm>
              <a:off x="506629" y="1452031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Skip over the facts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45696972-7082-945E-0AC1-37D2BCA52D80}"/>
                </a:ext>
              </a:extLst>
            </p:cNvPr>
            <p:cNvSpPr txBox="1"/>
            <p:nvPr/>
          </p:nvSpPr>
          <p:spPr>
            <a:xfrm>
              <a:off x="456777" y="2064445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Stray from the agenda</a:t>
              </a: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764D295-0094-30F3-624B-DC2DFCF6270C}"/>
                </a:ext>
              </a:extLst>
            </p:cNvPr>
            <p:cNvSpPr/>
            <p:nvPr/>
          </p:nvSpPr>
          <p:spPr>
            <a:xfrm>
              <a:off x="628101" y="240461"/>
              <a:ext cx="2724700" cy="506617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A16258C-ACC4-DFFF-B023-FAE9FC701231}"/>
                </a:ext>
              </a:extLst>
            </p:cNvPr>
            <p:cNvSpPr txBox="1"/>
            <p:nvPr/>
          </p:nvSpPr>
          <p:spPr>
            <a:xfrm>
              <a:off x="461540" y="330502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Interrupt my thinking</a:t>
              </a: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1AE721E-161B-54D6-B6BC-A1488F005E44}"/>
                </a:ext>
              </a:extLst>
            </p:cNvPr>
            <p:cNvSpPr/>
            <p:nvPr/>
          </p:nvSpPr>
          <p:spPr>
            <a:xfrm>
              <a:off x="628101" y="813988"/>
              <a:ext cx="2718582" cy="47298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DC6C83E-BE3E-4E46-2585-DA90CFB19E49}"/>
                </a:ext>
              </a:extLst>
            </p:cNvPr>
            <p:cNvSpPr txBox="1"/>
            <p:nvPr/>
          </p:nvSpPr>
          <p:spPr>
            <a:xfrm>
              <a:off x="409452" y="89141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flippant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E6D370-A05A-E1A4-3EA1-EE8E3FA15DBB}"/>
              </a:ext>
            </a:extLst>
          </p:cNvPr>
          <p:cNvGrpSpPr/>
          <p:nvPr/>
        </p:nvGrpSpPr>
        <p:grpSpPr>
          <a:xfrm>
            <a:off x="2020386" y="4105809"/>
            <a:ext cx="3119212" cy="2226015"/>
            <a:chOff x="246217" y="3843229"/>
            <a:chExt cx="3119212" cy="222601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ED76A08-2571-F3DF-A14C-460E0B2051A3}"/>
                </a:ext>
              </a:extLst>
            </p:cNvPr>
            <p:cNvSpPr/>
            <p:nvPr/>
          </p:nvSpPr>
          <p:spPr>
            <a:xfrm>
              <a:off x="279139" y="3843229"/>
              <a:ext cx="2872517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167A8779-08AB-25E9-70DC-6C7CE25F0777}"/>
                </a:ext>
              </a:extLst>
            </p:cNvPr>
            <p:cNvSpPr txBox="1"/>
            <p:nvPr/>
          </p:nvSpPr>
          <p:spPr>
            <a:xfrm>
              <a:off x="265932" y="394652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abrupt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9A2C973-006A-BB4F-3498-4A7B82BA0E57}"/>
                </a:ext>
              </a:extLst>
            </p:cNvPr>
            <p:cNvSpPr/>
            <p:nvPr/>
          </p:nvSpPr>
          <p:spPr>
            <a:xfrm>
              <a:off x="279139" y="4419089"/>
              <a:ext cx="2845717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13877B39-0A8C-1F20-2B97-0638DCB9C1EF}"/>
                </a:ext>
              </a:extLst>
            </p:cNvPr>
            <p:cNvSpPr/>
            <p:nvPr/>
          </p:nvSpPr>
          <p:spPr>
            <a:xfrm>
              <a:off x="246217" y="5566633"/>
              <a:ext cx="2878639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CA1BE41-5E52-E46C-1FAA-D3D189C4EEDA}"/>
                </a:ext>
              </a:extLst>
            </p:cNvPr>
            <p:cNvSpPr/>
            <p:nvPr/>
          </p:nvSpPr>
          <p:spPr>
            <a:xfrm>
              <a:off x="279139" y="4979369"/>
              <a:ext cx="2845718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78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noProof="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DD11D0FB-6E92-F242-5124-685828CFBE50}"/>
                </a:ext>
              </a:extLst>
            </p:cNvPr>
            <p:cNvSpPr txBox="1"/>
            <p:nvPr/>
          </p:nvSpPr>
          <p:spPr>
            <a:xfrm>
              <a:off x="265932" y="4514897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Rush me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64775B9F-87F2-310D-AE03-8CB85839E639}"/>
                </a:ext>
              </a:extLst>
            </p:cNvPr>
            <p:cNvSpPr txBox="1"/>
            <p:nvPr/>
          </p:nvSpPr>
          <p:spPr>
            <a:xfrm>
              <a:off x="246217" y="564146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Talk over me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0EBE5B8B-B334-F4D6-5992-F876BB0D2FEE}"/>
                </a:ext>
              </a:extLst>
            </p:cNvPr>
            <p:cNvSpPr txBox="1"/>
            <p:nvPr/>
          </p:nvSpPr>
          <p:spPr>
            <a:xfrm>
              <a:off x="353103" y="5070430"/>
              <a:ext cx="2885723" cy="290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5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Openly criticise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C2BD5C-3118-9C84-A41B-20495D89E467}"/>
              </a:ext>
            </a:extLst>
          </p:cNvPr>
          <p:cNvSpPr txBox="1"/>
          <p:nvPr/>
        </p:nvSpPr>
        <p:spPr>
          <a:xfrm>
            <a:off x="8119857" y="29056"/>
            <a:ext cx="229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Don’t …</a:t>
            </a:r>
            <a:endParaRPr lang="en-GB" sz="4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2AF6AD-A16A-7D97-C5BC-C21BD70B3B95}"/>
              </a:ext>
            </a:extLst>
          </p:cNvPr>
          <p:cNvGrpSpPr/>
          <p:nvPr/>
        </p:nvGrpSpPr>
        <p:grpSpPr>
          <a:xfrm>
            <a:off x="6931627" y="4205314"/>
            <a:ext cx="3099497" cy="2168142"/>
            <a:chOff x="6931627" y="4205314"/>
            <a:chExt cx="3099497" cy="216814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8CE09F2-09EF-C7FC-3142-54D9C63D712B}"/>
                </a:ext>
              </a:extLst>
            </p:cNvPr>
            <p:cNvGrpSpPr/>
            <p:nvPr/>
          </p:nvGrpSpPr>
          <p:grpSpPr>
            <a:xfrm>
              <a:off x="6931627" y="4205314"/>
              <a:ext cx="3099497" cy="2168142"/>
              <a:chOff x="8255096" y="3881402"/>
              <a:chExt cx="3099497" cy="2168142"/>
            </a:xfrm>
          </p:grpSpPr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8496CBA8-2B14-7F08-6118-C9A3F0828D3E}"/>
                  </a:ext>
                </a:extLst>
              </p:cNvPr>
              <p:cNvSpPr/>
              <p:nvPr/>
            </p:nvSpPr>
            <p:spPr>
              <a:xfrm>
                <a:off x="8603750" y="3881402"/>
                <a:ext cx="2603673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51" name="TextBox 28">
                <a:extLst>
                  <a:ext uri="{FF2B5EF4-FFF2-40B4-BE49-F238E27FC236}">
                    <a16:creationId xmlns:a16="http://schemas.microsoft.com/office/drawing/2014/main" id="{1198195D-E330-D263-ED26-E332188EF695}"/>
                  </a:ext>
                </a:extLst>
              </p:cNvPr>
              <p:cNvSpPr txBox="1"/>
              <p:nvPr/>
            </p:nvSpPr>
            <p:spPr>
              <a:xfrm>
                <a:off x="8478874" y="3988680"/>
                <a:ext cx="2812008" cy="24622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Restrain my ideas</a:t>
                </a:r>
              </a:p>
            </p:txBody>
          </p:sp>
          <p:sp>
            <p:nvSpPr>
              <p:cNvPr id="52" name="Freeform 29">
                <a:extLst>
                  <a:ext uri="{FF2B5EF4-FFF2-40B4-BE49-F238E27FC236}">
                    <a16:creationId xmlns:a16="http://schemas.microsoft.com/office/drawing/2014/main" id="{CA268FF1-7B1A-6250-6425-B9071E8AA0C0}"/>
                  </a:ext>
                </a:extLst>
              </p:cNvPr>
              <p:cNvSpPr/>
              <p:nvPr/>
            </p:nvSpPr>
            <p:spPr>
              <a:xfrm>
                <a:off x="8576440" y="4422794"/>
                <a:ext cx="2597801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53" name="TextBox 30">
                <a:extLst>
                  <a:ext uri="{FF2B5EF4-FFF2-40B4-BE49-F238E27FC236}">
                    <a16:creationId xmlns:a16="http://schemas.microsoft.com/office/drawing/2014/main" id="{2F0AAFE6-2D2F-6221-8450-8E87F5A43B13}"/>
                  </a:ext>
                </a:extLst>
              </p:cNvPr>
              <p:cNvSpPr txBox="1"/>
              <p:nvPr/>
            </p:nvSpPr>
            <p:spPr>
              <a:xfrm>
                <a:off x="8255096" y="4513550"/>
                <a:ext cx="3099497" cy="2930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27"/>
                  </a:lnSpc>
                </a:pPr>
                <a:r>
                  <a:rPr lang="en-US" sz="1733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Overwhelm with detail</a:t>
                </a:r>
              </a:p>
            </p:txBody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A5AFBD1A-8C2B-55A1-5CF2-595830174EF0}"/>
                  </a:ext>
                </a:extLst>
              </p:cNvPr>
              <p:cNvSpPr/>
              <p:nvPr/>
            </p:nvSpPr>
            <p:spPr>
              <a:xfrm>
                <a:off x="8562785" y="4973077"/>
                <a:ext cx="2644638" cy="484005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55" name="Freeform 32">
                <a:extLst>
                  <a:ext uri="{FF2B5EF4-FFF2-40B4-BE49-F238E27FC236}">
                    <a16:creationId xmlns:a16="http://schemas.microsoft.com/office/drawing/2014/main" id="{E88CCD7B-F657-2002-2ACD-604D906F9A4F}"/>
                  </a:ext>
                </a:extLst>
              </p:cNvPr>
              <p:cNvSpPr/>
              <p:nvPr/>
            </p:nvSpPr>
            <p:spPr>
              <a:xfrm>
                <a:off x="8525927" y="5541713"/>
                <a:ext cx="2717708" cy="50783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 dirty="0"/>
              </a:p>
            </p:txBody>
          </p:sp>
          <p:sp>
            <p:nvSpPr>
              <p:cNvPr id="56" name="TextBox 33">
                <a:extLst>
                  <a:ext uri="{FF2B5EF4-FFF2-40B4-BE49-F238E27FC236}">
                    <a16:creationId xmlns:a16="http://schemas.microsoft.com/office/drawing/2014/main" id="{95697276-E634-CA6D-62F8-F8A62E2B0875}"/>
                  </a:ext>
                </a:extLst>
              </p:cNvPr>
              <p:cNvSpPr txBox="1"/>
              <p:nvPr/>
            </p:nvSpPr>
            <p:spPr>
              <a:xfrm>
                <a:off x="8538216" y="4959129"/>
                <a:ext cx="2644638" cy="5078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650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Dampen my enthusiasm</a:t>
                </a:r>
              </a:p>
            </p:txBody>
          </p:sp>
          <p:sp>
            <p:nvSpPr>
              <p:cNvPr id="57" name="TextBox 34">
                <a:extLst>
                  <a:ext uri="{FF2B5EF4-FFF2-40B4-BE49-F238E27FC236}">
                    <a16:creationId xmlns:a16="http://schemas.microsoft.com/office/drawing/2014/main" id="{36223501-ED46-DA4B-A3CE-2EB7C831B28D}"/>
                  </a:ext>
                </a:extLst>
              </p:cNvPr>
              <p:cNvSpPr txBox="1"/>
              <p:nvPr/>
            </p:nvSpPr>
            <p:spPr>
              <a:xfrm>
                <a:off x="8504826" y="5612903"/>
                <a:ext cx="2786056" cy="288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427"/>
                  </a:lnSpc>
                </a:pPr>
                <a:endParaRPr lang="en-US" sz="1600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endParaRPr>
              </a:p>
            </p:txBody>
          </p:sp>
        </p:grp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4DFA995A-BA4B-B5A5-C302-228C96E364CA}"/>
                </a:ext>
              </a:extLst>
            </p:cNvPr>
            <p:cNvSpPr txBox="1"/>
            <p:nvPr/>
          </p:nvSpPr>
          <p:spPr>
            <a:xfrm>
              <a:off x="7206134" y="5845975"/>
              <a:ext cx="2644638" cy="507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Expect me to stick to rigid timescales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1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6DC20-D18F-11EE-42BB-8D25192C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077817-D45C-CBE1-3A6F-A5177CA19D2B}"/>
              </a:ext>
            </a:extLst>
          </p:cNvPr>
          <p:cNvSpPr/>
          <p:nvPr/>
        </p:nvSpPr>
        <p:spPr>
          <a:xfrm>
            <a:off x="-27498" y="0"/>
            <a:ext cx="11875106" cy="68791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67EF4645-E058-5C35-F9CA-0674FAE5B173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25DC75EF-FC9A-12E9-9E51-0A4AB28F412A}"/>
              </a:ext>
            </a:extLst>
          </p:cNvPr>
          <p:cNvSpPr/>
          <p:nvPr/>
        </p:nvSpPr>
        <p:spPr>
          <a:xfrm>
            <a:off x="11745900" y="529128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C6B5EF24-B485-2147-2D49-A03A9D49CECF}"/>
              </a:ext>
            </a:extLst>
          </p:cNvPr>
          <p:cNvSpPr/>
          <p:nvPr/>
        </p:nvSpPr>
        <p:spPr>
          <a:xfrm>
            <a:off x="-340076" y="1020539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6B8D0350-8001-6E34-2636-66FB361355EE}"/>
              </a:ext>
            </a:extLst>
          </p:cNvPr>
          <p:cNvSpPr/>
          <p:nvPr/>
        </p:nvSpPr>
        <p:spPr>
          <a:xfrm>
            <a:off x="2759961" y="64225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B39384AE-25EE-8870-42A6-57914095F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8" y="5877033"/>
            <a:ext cx="951931" cy="951931"/>
          </a:xfrm>
          <a:prstGeom prst="rect">
            <a:avLst/>
          </a:prstGeom>
        </p:spPr>
      </p:pic>
      <p:pic>
        <p:nvPicPr>
          <p:cNvPr id="7" name="Picture 5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44B72B-5B84-0510-D009-19E1DB61C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505" y="558289"/>
            <a:ext cx="1447800" cy="1381125"/>
          </a:xfrm>
          <a:prstGeom prst="rect">
            <a:avLst/>
          </a:prstGeom>
        </p:spPr>
      </p:pic>
      <p:pic>
        <p:nvPicPr>
          <p:cNvPr id="17" name="Picture 55">
            <a:extLst>
              <a:ext uri="{FF2B5EF4-FFF2-40B4-BE49-F238E27FC236}">
                <a16:creationId xmlns:a16="http://schemas.microsoft.com/office/drawing/2014/main" id="{F58045C2-6AD0-BD30-BDC1-7F7F55C57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34" y="839603"/>
            <a:ext cx="1295400" cy="590550"/>
          </a:xfrm>
          <a:prstGeom prst="rect">
            <a:avLst/>
          </a:prstGeom>
        </p:spPr>
      </p:pic>
      <p:pic>
        <p:nvPicPr>
          <p:cNvPr id="20" name="Picture 5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8B1DBB-AA11-048E-2A18-DF423BEB2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043" y="257755"/>
            <a:ext cx="1724025" cy="1495425"/>
          </a:xfrm>
          <a:prstGeom prst="rect">
            <a:avLst/>
          </a:prstGeom>
        </p:spPr>
      </p:pic>
      <p:pic>
        <p:nvPicPr>
          <p:cNvPr id="25" name="Picture 58" descr="Logo, company name&#10;&#10;Description automatically generated">
            <a:extLst>
              <a:ext uri="{FF2B5EF4-FFF2-40B4-BE49-F238E27FC236}">
                <a16:creationId xmlns:a16="http://schemas.microsoft.com/office/drawing/2014/main" id="{AD0479E8-8307-43CB-A182-102BBE910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692" y="3099543"/>
            <a:ext cx="1590675" cy="895350"/>
          </a:xfrm>
          <a:prstGeom prst="rect">
            <a:avLst/>
          </a:prstGeom>
        </p:spPr>
      </p:pic>
      <p:pic>
        <p:nvPicPr>
          <p:cNvPr id="27" name="Picture 6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BBC824-3DC4-169D-0977-7B8A1B32D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7000" y="4129410"/>
            <a:ext cx="1552575" cy="1209675"/>
          </a:xfrm>
          <a:prstGeom prst="rect">
            <a:avLst/>
          </a:prstGeom>
        </p:spPr>
      </p:pic>
      <p:pic>
        <p:nvPicPr>
          <p:cNvPr id="29" name="Picture 64">
            <a:extLst>
              <a:ext uri="{FF2B5EF4-FFF2-40B4-BE49-F238E27FC236}">
                <a16:creationId xmlns:a16="http://schemas.microsoft.com/office/drawing/2014/main" id="{31C11663-7E38-1C24-9131-6F733FECE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2268" y="5813206"/>
            <a:ext cx="1724025" cy="742950"/>
          </a:xfrm>
          <a:prstGeom prst="rect">
            <a:avLst/>
          </a:prstGeom>
        </p:spPr>
      </p:pic>
      <p:pic>
        <p:nvPicPr>
          <p:cNvPr id="32" name="Picture 4" descr="Logo&#10;&#10;Description automatically generated">
            <a:extLst>
              <a:ext uri="{FF2B5EF4-FFF2-40B4-BE49-F238E27FC236}">
                <a16:creationId xmlns:a16="http://schemas.microsoft.com/office/drawing/2014/main" id="{7249B4F1-2B6E-2FAD-1E57-7CBC367B4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959" y="2008379"/>
            <a:ext cx="2172195" cy="346735"/>
          </a:xfrm>
          <a:prstGeom prst="rect">
            <a:avLst/>
          </a:prstGeom>
        </p:spPr>
      </p:pic>
      <p:pic>
        <p:nvPicPr>
          <p:cNvPr id="37" name="Picture 67" descr="Graphical user interface&#10;&#10;Description automatically generated">
            <a:extLst>
              <a:ext uri="{FF2B5EF4-FFF2-40B4-BE49-F238E27FC236}">
                <a16:creationId xmlns:a16="http://schemas.microsoft.com/office/drawing/2014/main" id="{A5373F56-A406-31DF-F964-94230E7B09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69" y="2771821"/>
            <a:ext cx="1076325" cy="1076325"/>
          </a:xfrm>
          <a:prstGeom prst="rect">
            <a:avLst/>
          </a:prstGeom>
        </p:spPr>
      </p:pic>
      <p:pic>
        <p:nvPicPr>
          <p:cNvPr id="38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5481FE0B-D9A2-18D0-5C5D-B4C598881B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7014" y="4162243"/>
            <a:ext cx="2038350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9CD248-D1BD-79EB-2DDE-7154AA550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78" y="5203325"/>
            <a:ext cx="1406043" cy="781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0C156-F767-7405-34C2-423BC26BAA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045" y="2923994"/>
            <a:ext cx="1687924" cy="924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8AE1B-40A0-E6D7-F81E-BA03212BD5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48" y="3050158"/>
            <a:ext cx="1909049" cy="345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0BF28E-9E56-B0B4-050B-F823B6517D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41" y="1691784"/>
            <a:ext cx="1528132" cy="8710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B1E492-4BEC-1143-347C-B096301F9F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41" y="5203325"/>
            <a:ext cx="1257300" cy="12573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0C797B-D7D9-5CE8-749F-03F91C0F9F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2" y="2908069"/>
            <a:ext cx="1881645" cy="8953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A7D3C2-3726-046D-2C07-2B0682FAB4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64" y="4209425"/>
            <a:ext cx="2492005" cy="7143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9C98BC-FC2E-F3E6-38DE-230B340730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69" y="4468404"/>
            <a:ext cx="2540131" cy="5969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B4CF593-EC3D-08B7-5F6E-D077FF4E72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56" y="4918599"/>
            <a:ext cx="2540131" cy="142882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87034B-12DF-C2C3-D47C-B84B9852A4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58" y="1849897"/>
            <a:ext cx="1142694" cy="8570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8127DD2-C314-B7B6-E5CE-9684517C8B7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27" y="2311879"/>
            <a:ext cx="812778" cy="172055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1AB354-6F3C-92EA-E513-F50D1073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81" y="839603"/>
            <a:ext cx="2346257" cy="5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CDEB746-CF44-7AB4-E006-51A002D9F30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67" y="305026"/>
            <a:ext cx="1295400" cy="12954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FF48D76-B2B5-00B9-CEA8-0953EB7D2A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85" y="1646761"/>
            <a:ext cx="17526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03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154AC-44AD-6E21-035E-2AAD9A8D9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16BD12E8-06F3-D4CB-F967-1C06D0692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6" y="397125"/>
            <a:ext cx="1001927" cy="795903"/>
          </a:xfrm>
          <a:prstGeom prst="rect">
            <a:avLst/>
          </a:prstGeom>
        </p:spPr>
      </p:pic>
      <p:sp>
        <p:nvSpPr>
          <p:cNvPr id="8" name="Freeform: Shape 4">
            <a:extLst>
              <a:ext uri="{FF2B5EF4-FFF2-40B4-BE49-F238E27FC236}">
                <a16:creationId xmlns:a16="http://schemas.microsoft.com/office/drawing/2014/main" id="{8FD90D53-0A07-CA8E-CF45-1EA39D9DC56A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4" name="Picture 2" descr="Image result for christmas party">
            <a:extLst>
              <a:ext uri="{FF2B5EF4-FFF2-40B4-BE49-F238E27FC236}">
                <a16:creationId xmlns:a16="http://schemas.microsoft.com/office/drawing/2014/main" id="{FB392AAA-ADF0-2580-D2DF-E35571A1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36" y="504762"/>
            <a:ext cx="5595573" cy="5577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BE1EA9-5032-6387-930B-9513D5000F3D}"/>
              </a:ext>
            </a:extLst>
          </p:cNvPr>
          <p:cNvSpPr/>
          <p:nvPr/>
        </p:nvSpPr>
        <p:spPr>
          <a:xfrm>
            <a:off x="-1" y="-4723"/>
            <a:ext cx="12192001" cy="69430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1553A37-82F7-2F32-5A55-93C52FB5FA26}"/>
              </a:ext>
            </a:extLst>
          </p:cNvPr>
          <p:cNvSpPr txBox="1"/>
          <p:nvPr/>
        </p:nvSpPr>
        <p:spPr>
          <a:xfrm>
            <a:off x="676002" y="51734"/>
            <a:ext cx="6993209" cy="191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36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6: Communicating to influence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93B7149-91C8-ED44-8FEE-817F0D45F46C}"/>
              </a:ext>
            </a:extLst>
          </p:cNvPr>
          <p:cNvSpPr/>
          <p:nvPr/>
        </p:nvSpPr>
        <p:spPr>
          <a:xfrm>
            <a:off x="563368" y="2134692"/>
            <a:ext cx="4051749" cy="1545687"/>
          </a:xfrm>
          <a:custGeom>
            <a:avLst/>
            <a:gdLst/>
            <a:ahLst/>
            <a:cxnLst/>
            <a:rect l="l" t="t" r="r" b="b"/>
            <a:pathLst>
              <a:path w="5087177" h="1537603">
                <a:moveTo>
                  <a:pt x="0" y="0"/>
                </a:moveTo>
                <a:lnTo>
                  <a:pt x="5087177" y="0"/>
                </a:lnTo>
                <a:lnTo>
                  <a:pt x="5087177" y="1537603"/>
                </a:lnTo>
                <a:lnTo>
                  <a:pt x="0" y="15376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200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84B53AF-5BB0-921F-074B-714418E29C68}"/>
              </a:ext>
            </a:extLst>
          </p:cNvPr>
          <p:cNvSpPr txBox="1"/>
          <p:nvPr/>
        </p:nvSpPr>
        <p:spPr>
          <a:xfrm>
            <a:off x="1041835" y="2340472"/>
            <a:ext cx="3627164" cy="1121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43" b="1" dirty="0">
                <a:solidFill>
                  <a:srgbClr val="28265B"/>
                </a:solidFill>
                <a:latin typeface="Poppins Bold"/>
                <a:ea typeface="Poppins Bold"/>
                <a:cs typeface="Poppins Bold"/>
                <a:sym typeface="Poppins Bold"/>
              </a:rPr>
              <a:t>Selling staff party tickets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7FA3F-6229-F236-2249-628DB97CB271}"/>
              </a:ext>
            </a:extLst>
          </p:cNvPr>
          <p:cNvSpPr txBox="1"/>
          <p:nvPr/>
        </p:nvSpPr>
        <p:spPr>
          <a:xfrm>
            <a:off x="600590" y="4050322"/>
            <a:ext cx="43351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Practice communicating in your lowest </a:t>
            </a:r>
            <a:r>
              <a:rPr lang="en-US" sz="24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 (2mins each).</a:t>
            </a:r>
          </a:p>
        </p:txBody>
      </p:sp>
      <p:pic>
        <p:nvPicPr>
          <p:cNvPr id="14" name="Picture 13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59371758-5942-31A9-A58E-AF027249F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7" y="6038381"/>
            <a:ext cx="1001927" cy="7959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296C55-C8E5-8FAC-293D-E4925E8B602C}"/>
              </a:ext>
            </a:extLst>
          </p:cNvPr>
          <p:cNvSpPr txBox="1"/>
          <p:nvPr/>
        </p:nvSpPr>
        <p:spPr>
          <a:xfrm>
            <a:off x="1480393" y="5620594"/>
            <a:ext cx="43351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What did you learn?</a:t>
            </a:r>
          </a:p>
        </p:txBody>
      </p:sp>
      <p:sp>
        <p:nvSpPr>
          <p:cNvPr id="6" name="Freeform: Shape 2">
            <a:extLst>
              <a:ext uri="{FF2B5EF4-FFF2-40B4-BE49-F238E27FC236}">
                <a16:creationId xmlns:a16="http://schemas.microsoft.com/office/drawing/2014/main" id="{52E82C12-C974-3ECE-69F9-7CDFF9475E61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59BF6B1C-4645-CF9C-8173-ACDB2E1C9135}"/>
              </a:ext>
            </a:extLst>
          </p:cNvPr>
          <p:cNvSpPr/>
          <p:nvPr/>
        </p:nvSpPr>
        <p:spPr>
          <a:xfrm>
            <a:off x="-464484" y="3429000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7525B4B-229F-73EB-AAB4-6E41EE562C41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3025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C01EB-6476-BDCA-3D9F-F31677A1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holding her hand up to another person&#10;&#10;AI-generated content may be incorrect.">
            <a:extLst>
              <a:ext uri="{FF2B5EF4-FFF2-40B4-BE49-F238E27FC236}">
                <a16:creationId xmlns:a16="http://schemas.microsoft.com/office/drawing/2014/main" id="{8502E471-522F-3DA4-33E4-9AA7778ED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" y="-1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72B355B-9C31-F2EA-7560-4F3984C7F3AC}"/>
              </a:ext>
            </a:extLst>
          </p:cNvPr>
          <p:cNvSpPr/>
          <p:nvPr/>
        </p:nvSpPr>
        <p:spPr>
          <a:xfrm>
            <a:off x="-6992" y="0"/>
            <a:ext cx="12192001" cy="69430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D803B-30F7-7FB7-D8B6-3A26A12679B4}"/>
              </a:ext>
            </a:extLst>
          </p:cNvPr>
          <p:cNvSpPr txBox="1"/>
          <p:nvPr/>
        </p:nvSpPr>
        <p:spPr>
          <a:xfrm>
            <a:off x="343275" y="4608864"/>
            <a:ext cx="8724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Next steps</a:t>
            </a:r>
            <a:endParaRPr lang="en-US" sz="28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8" name="Freeform: Shape 4">
            <a:extLst>
              <a:ext uri="{FF2B5EF4-FFF2-40B4-BE49-F238E27FC236}">
                <a16:creationId xmlns:a16="http://schemas.microsoft.com/office/drawing/2014/main" id="{6AC77007-E8AE-A821-C90A-8E657D85476C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A1CFB95-0DCA-9CA6-A7B0-CCF170C4C8A1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332C118B-6A50-3162-3781-B4470265A02D}"/>
              </a:ext>
            </a:extLst>
          </p:cNvPr>
          <p:cNvSpPr/>
          <p:nvPr/>
        </p:nvSpPr>
        <p:spPr>
          <a:xfrm>
            <a:off x="-464484" y="3429000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6" name="Freeform: Shape 2">
            <a:extLst>
              <a:ext uri="{FF2B5EF4-FFF2-40B4-BE49-F238E27FC236}">
                <a16:creationId xmlns:a16="http://schemas.microsoft.com/office/drawing/2014/main" id="{FB201EAE-77E0-2CBB-0124-25D936CBACFC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5" name="Picture 4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549360BF-1090-AF64-7AE7-9FBA04735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6" y="99999"/>
            <a:ext cx="1001927" cy="7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36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C059-7389-2E99-6A1C-4A251C54E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872B190-B603-3D72-817A-D588328E22D1}"/>
              </a:ext>
            </a:extLst>
          </p:cNvPr>
          <p:cNvSpPr/>
          <p:nvPr/>
        </p:nvSpPr>
        <p:spPr>
          <a:xfrm>
            <a:off x="0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D98AD9B6-7356-37C3-991A-D1ACFA1A000B}"/>
              </a:ext>
            </a:extLst>
          </p:cNvPr>
          <p:cNvSpPr/>
          <p:nvPr/>
        </p:nvSpPr>
        <p:spPr>
          <a:xfrm rot="16505813">
            <a:off x="-477387" y="12813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2BC82080-A619-99BF-14DA-B1F5D158E641}"/>
              </a:ext>
            </a:extLst>
          </p:cNvPr>
          <p:cNvSpPr/>
          <p:nvPr/>
        </p:nvSpPr>
        <p:spPr>
          <a:xfrm>
            <a:off x="4280453" y="656982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A350EB81-4CD2-0B96-6EFC-52C3607E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0C601-83C3-4587-8F7B-4485F2F4958A}"/>
              </a:ext>
            </a:extLst>
          </p:cNvPr>
          <p:cNvSpPr txBox="1"/>
          <p:nvPr/>
        </p:nvSpPr>
        <p:spPr>
          <a:xfrm>
            <a:off x="463456" y="226679"/>
            <a:ext cx="475994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Personal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05589-C2FE-134E-35F4-1692811B4ADC}"/>
              </a:ext>
            </a:extLst>
          </p:cNvPr>
          <p:cNvSpPr/>
          <p:nvPr/>
        </p:nvSpPr>
        <p:spPr>
          <a:xfrm>
            <a:off x="436480" y="1475137"/>
            <a:ext cx="4315448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Each </a:t>
            </a:r>
            <a:r>
              <a:rPr lang="en-US" sz="26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a different perspective on the focus for action.</a:t>
            </a:r>
            <a:endParaRPr lang="en-US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3BE6E0-75E3-CD27-FEEB-50BE5327F758}"/>
              </a:ext>
            </a:extLst>
          </p:cNvPr>
          <p:cNvGrpSpPr/>
          <p:nvPr/>
        </p:nvGrpSpPr>
        <p:grpSpPr>
          <a:xfrm>
            <a:off x="4875171" y="730976"/>
            <a:ext cx="3531382" cy="2600999"/>
            <a:chOff x="1011936" y="3645408"/>
            <a:chExt cx="3742944" cy="26334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600AE2C-1452-48CF-F538-6ED232C74E01}"/>
                </a:ext>
              </a:extLst>
            </p:cNvPr>
            <p:cNvSpPr/>
            <p:nvPr/>
          </p:nvSpPr>
          <p:spPr>
            <a:xfrm>
              <a:off x="1011936" y="3645408"/>
              <a:ext cx="3742944" cy="2633472"/>
            </a:xfrm>
            <a:prstGeom prst="roundRect">
              <a:avLst/>
            </a:prstGeom>
            <a:solidFill>
              <a:srgbClr val="2DAAE2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72CC41F-5353-6755-B2B1-CA2A991E9E6C}"/>
                </a:ext>
              </a:extLst>
            </p:cNvPr>
            <p:cNvSpPr txBox="1"/>
            <p:nvPr/>
          </p:nvSpPr>
          <p:spPr>
            <a:xfrm>
              <a:off x="1330965" y="3781897"/>
              <a:ext cx="3389377" cy="221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more do I want to know?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870CA4-5068-1FDA-1C7E-F09489ECA4D6}"/>
              </a:ext>
            </a:extLst>
          </p:cNvPr>
          <p:cNvGrpSpPr/>
          <p:nvPr/>
        </p:nvGrpSpPr>
        <p:grpSpPr>
          <a:xfrm>
            <a:off x="8543667" y="718877"/>
            <a:ext cx="3460685" cy="2600999"/>
            <a:chOff x="5187696" y="902208"/>
            <a:chExt cx="3700272" cy="25267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A186E3-73AF-6F09-C51E-A1F5DEF24360}"/>
                </a:ext>
              </a:extLst>
            </p:cNvPr>
            <p:cNvSpPr/>
            <p:nvPr/>
          </p:nvSpPr>
          <p:spPr>
            <a:xfrm>
              <a:off x="5187696" y="902208"/>
              <a:ext cx="3700272" cy="2526792"/>
            </a:xfrm>
            <a:prstGeom prst="roundRect">
              <a:avLst/>
            </a:prstGeom>
            <a:solidFill>
              <a:srgbClr val="E84427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8F175F-3A27-313D-7939-CF8E32040CE7}"/>
                </a:ext>
              </a:extLst>
            </p:cNvPr>
            <p:cNvSpPr txBox="1"/>
            <p:nvPr/>
          </p:nvSpPr>
          <p:spPr>
            <a:xfrm>
              <a:off x="5498592" y="1047105"/>
              <a:ext cx="338937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are my personal goals?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D1A36E44-0F03-E6F7-FF97-E52E8D09A2B3}"/>
              </a:ext>
            </a:extLst>
          </p:cNvPr>
          <p:cNvSpPr/>
          <p:nvPr/>
        </p:nvSpPr>
        <p:spPr>
          <a:xfrm>
            <a:off x="6767188" y="-409614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907C6-E07A-2F26-6FFA-BB0A87226812}"/>
              </a:ext>
            </a:extLst>
          </p:cNvPr>
          <p:cNvGrpSpPr/>
          <p:nvPr/>
        </p:nvGrpSpPr>
        <p:grpSpPr>
          <a:xfrm>
            <a:off x="4867291" y="3600706"/>
            <a:ext cx="3547143" cy="2600999"/>
            <a:chOff x="1011936" y="463296"/>
            <a:chExt cx="3925824" cy="26578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C8883CB-B57E-F924-A893-6580DA48DD12}"/>
                </a:ext>
              </a:extLst>
            </p:cNvPr>
            <p:cNvSpPr/>
            <p:nvPr/>
          </p:nvSpPr>
          <p:spPr>
            <a:xfrm>
              <a:off x="1011936" y="463296"/>
              <a:ext cx="3925824" cy="2657856"/>
            </a:xfrm>
            <a:prstGeom prst="roundRect">
              <a:avLst/>
            </a:prstGeom>
            <a:solidFill>
              <a:srgbClr val="A7C93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6C56A2-8788-A842-925C-ED9087498887}"/>
                </a:ext>
              </a:extLst>
            </p:cNvPr>
            <p:cNvSpPr txBox="1"/>
            <p:nvPr/>
          </p:nvSpPr>
          <p:spPr>
            <a:xfrm>
              <a:off x="1410776" y="604616"/>
              <a:ext cx="3197799" cy="223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could this impact others?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593A7-9D66-38F8-4D44-B474FCE2B553}"/>
              </a:ext>
            </a:extLst>
          </p:cNvPr>
          <p:cNvGrpSpPr/>
          <p:nvPr/>
        </p:nvGrpSpPr>
        <p:grpSpPr>
          <a:xfrm>
            <a:off x="8585768" y="3600706"/>
            <a:ext cx="3418584" cy="2635226"/>
            <a:chOff x="1011936" y="3121152"/>
            <a:chExt cx="3938016" cy="26212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7B48780-B599-20CC-A598-290B8762AE83}"/>
                </a:ext>
              </a:extLst>
            </p:cNvPr>
            <p:cNvSpPr/>
            <p:nvPr/>
          </p:nvSpPr>
          <p:spPr>
            <a:xfrm>
              <a:off x="1011936" y="3121152"/>
              <a:ext cx="3938016" cy="2621280"/>
            </a:xfrm>
            <a:prstGeom prst="roundRect">
              <a:avLst/>
            </a:prstGeom>
            <a:solidFill>
              <a:srgbClr val="FFD508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0A874D-3FF4-D936-DA6A-F06B68A7DDB9}"/>
                </a:ext>
              </a:extLst>
            </p:cNvPr>
            <p:cNvSpPr txBox="1"/>
            <p:nvPr/>
          </p:nvSpPr>
          <p:spPr>
            <a:xfrm>
              <a:off x="1289932" y="3344002"/>
              <a:ext cx="3621836" cy="189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can this be applied?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35FAFA71-2674-A7FC-192A-A4FB155ACED9}"/>
              </a:ext>
            </a:extLst>
          </p:cNvPr>
          <p:cNvSpPr/>
          <p:nvPr/>
        </p:nvSpPr>
        <p:spPr>
          <a:xfrm>
            <a:off x="11815871" y="2975662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96E540-B9D9-46D5-D35E-426094D2D353}"/>
              </a:ext>
            </a:extLst>
          </p:cNvPr>
          <p:cNvSpPr txBox="1"/>
          <p:nvPr/>
        </p:nvSpPr>
        <p:spPr>
          <a:xfrm>
            <a:off x="434526" y="3159033"/>
            <a:ext cx="44403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Consider all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 </a:t>
            </a:r>
            <a:r>
              <a:rPr lang="en-US" sz="2600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colours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reflect on what you have learnt today.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C8D93-85A4-E715-16CC-063228C351C2}"/>
              </a:ext>
            </a:extLst>
          </p:cNvPr>
          <p:cNvSpPr txBox="1"/>
          <p:nvPr/>
        </p:nvSpPr>
        <p:spPr>
          <a:xfrm>
            <a:off x="437042" y="4778849"/>
            <a:ext cx="4314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want to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stop … start … continue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2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AD40-C528-C105-971B-CF039892B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6F40AFF-08C9-13B0-E163-8809BFFF2EFA}"/>
              </a:ext>
            </a:extLst>
          </p:cNvPr>
          <p:cNvSpPr/>
          <p:nvPr/>
        </p:nvSpPr>
        <p:spPr>
          <a:xfrm>
            <a:off x="0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CD1E736F-1F47-9870-B60C-052F1BEE884F}"/>
              </a:ext>
            </a:extLst>
          </p:cNvPr>
          <p:cNvSpPr/>
          <p:nvPr/>
        </p:nvSpPr>
        <p:spPr>
          <a:xfrm rot="16505813">
            <a:off x="-477387" y="12813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03612A83-4364-64B4-90A2-B8EFFBFC6B75}"/>
              </a:ext>
            </a:extLst>
          </p:cNvPr>
          <p:cNvSpPr/>
          <p:nvPr/>
        </p:nvSpPr>
        <p:spPr>
          <a:xfrm>
            <a:off x="4280453" y="656982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79523A7C-7079-15C9-6DED-A4EE9B45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C33E77-B17E-447E-D3EA-36E6076E125B}"/>
              </a:ext>
            </a:extLst>
          </p:cNvPr>
          <p:cNvSpPr txBox="1"/>
          <p:nvPr/>
        </p:nvSpPr>
        <p:spPr>
          <a:xfrm>
            <a:off x="363623" y="277469"/>
            <a:ext cx="562384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2F5527-BA57-D128-FC09-3E4E4C845A75}"/>
              </a:ext>
            </a:extLst>
          </p:cNvPr>
          <p:cNvSpPr/>
          <p:nvPr/>
        </p:nvSpPr>
        <p:spPr>
          <a:xfrm>
            <a:off x="523198" y="1247581"/>
            <a:ext cx="4315448" cy="18466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Reflect on what you have learnt today through the lens of all 4 </a:t>
            </a:r>
            <a:r>
              <a:rPr lang="en-US" sz="26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colours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BC6E55-7860-8968-5D51-1E2570B0453F}"/>
              </a:ext>
            </a:extLst>
          </p:cNvPr>
          <p:cNvGrpSpPr/>
          <p:nvPr/>
        </p:nvGrpSpPr>
        <p:grpSpPr>
          <a:xfrm>
            <a:off x="4875171" y="730976"/>
            <a:ext cx="3531382" cy="2600999"/>
            <a:chOff x="1011936" y="3645408"/>
            <a:chExt cx="3742944" cy="26334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92060A-A10A-2E78-2CC5-FF90C6274455}"/>
                </a:ext>
              </a:extLst>
            </p:cNvPr>
            <p:cNvSpPr/>
            <p:nvPr/>
          </p:nvSpPr>
          <p:spPr>
            <a:xfrm>
              <a:off x="1011936" y="3645408"/>
              <a:ext cx="3742944" cy="2633472"/>
            </a:xfrm>
            <a:prstGeom prst="roundRect">
              <a:avLst/>
            </a:prstGeom>
            <a:solidFill>
              <a:srgbClr val="2DAAE2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6B9842-973B-E627-9ED3-A330A9397FBB}"/>
                </a:ext>
              </a:extLst>
            </p:cNvPr>
            <p:cNvSpPr txBox="1"/>
            <p:nvPr/>
          </p:nvSpPr>
          <p:spPr>
            <a:xfrm>
              <a:off x="1330965" y="3781897"/>
              <a:ext cx="3389377" cy="221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more do we want to know?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AA3DF1-0036-3439-FF07-38E526DDB081}"/>
              </a:ext>
            </a:extLst>
          </p:cNvPr>
          <p:cNvGrpSpPr/>
          <p:nvPr/>
        </p:nvGrpSpPr>
        <p:grpSpPr>
          <a:xfrm>
            <a:off x="8543667" y="718877"/>
            <a:ext cx="3460685" cy="2600999"/>
            <a:chOff x="5187696" y="902208"/>
            <a:chExt cx="3700272" cy="25267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62C573-65E2-71DD-0295-B1256B69705C}"/>
                </a:ext>
              </a:extLst>
            </p:cNvPr>
            <p:cNvSpPr/>
            <p:nvPr/>
          </p:nvSpPr>
          <p:spPr>
            <a:xfrm>
              <a:off x="5187696" y="902208"/>
              <a:ext cx="3700272" cy="2526792"/>
            </a:xfrm>
            <a:prstGeom prst="roundRect">
              <a:avLst/>
            </a:prstGeom>
            <a:solidFill>
              <a:srgbClr val="E84427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168977-5873-13CE-64E2-90E573DABDBA}"/>
                </a:ext>
              </a:extLst>
            </p:cNvPr>
            <p:cNvSpPr txBox="1"/>
            <p:nvPr/>
          </p:nvSpPr>
          <p:spPr>
            <a:xfrm>
              <a:off x="5498592" y="1047105"/>
              <a:ext cx="338937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are our goals as a team?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24B153FF-048A-EFB5-042E-BB650DFF0FD3}"/>
              </a:ext>
            </a:extLst>
          </p:cNvPr>
          <p:cNvSpPr/>
          <p:nvPr/>
        </p:nvSpPr>
        <p:spPr>
          <a:xfrm>
            <a:off x="6767188" y="-409614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0A24CC-F755-B90A-206E-07044FEAEE7E}"/>
              </a:ext>
            </a:extLst>
          </p:cNvPr>
          <p:cNvGrpSpPr/>
          <p:nvPr/>
        </p:nvGrpSpPr>
        <p:grpSpPr>
          <a:xfrm>
            <a:off x="4867291" y="3600706"/>
            <a:ext cx="3547143" cy="2600999"/>
            <a:chOff x="1011936" y="463296"/>
            <a:chExt cx="3925824" cy="26578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D00537-FDAD-0A13-82BD-D4E0FA328B0F}"/>
                </a:ext>
              </a:extLst>
            </p:cNvPr>
            <p:cNvSpPr/>
            <p:nvPr/>
          </p:nvSpPr>
          <p:spPr>
            <a:xfrm>
              <a:off x="1011936" y="463296"/>
              <a:ext cx="3925824" cy="2657856"/>
            </a:xfrm>
            <a:prstGeom prst="roundRect">
              <a:avLst/>
            </a:prstGeom>
            <a:solidFill>
              <a:srgbClr val="A7C93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313218-7275-F1C2-BDA1-6A7F939CE727}"/>
                </a:ext>
              </a:extLst>
            </p:cNvPr>
            <p:cNvSpPr txBox="1"/>
            <p:nvPr/>
          </p:nvSpPr>
          <p:spPr>
            <a:xfrm>
              <a:off x="1410776" y="604616"/>
              <a:ext cx="3197799" cy="223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wider impact could this have?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68D3BC-2F0A-CE9C-E8C8-17059402E7CC}"/>
              </a:ext>
            </a:extLst>
          </p:cNvPr>
          <p:cNvGrpSpPr/>
          <p:nvPr/>
        </p:nvGrpSpPr>
        <p:grpSpPr>
          <a:xfrm>
            <a:off x="8585768" y="3600706"/>
            <a:ext cx="3418584" cy="2635226"/>
            <a:chOff x="1011936" y="3121152"/>
            <a:chExt cx="3938016" cy="26212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36AE009-50B1-0E3C-070A-5EF55895034B}"/>
                </a:ext>
              </a:extLst>
            </p:cNvPr>
            <p:cNvSpPr/>
            <p:nvPr/>
          </p:nvSpPr>
          <p:spPr>
            <a:xfrm>
              <a:off x="1011936" y="3121152"/>
              <a:ext cx="3938016" cy="2621280"/>
            </a:xfrm>
            <a:prstGeom prst="roundRect">
              <a:avLst/>
            </a:prstGeom>
            <a:solidFill>
              <a:srgbClr val="FFD508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26D5DE-2085-9183-3AD1-E096319CBAF5}"/>
                </a:ext>
              </a:extLst>
            </p:cNvPr>
            <p:cNvSpPr txBox="1"/>
            <p:nvPr/>
          </p:nvSpPr>
          <p:spPr>
            <a:xfrm>
              <a:off x="1289932" y="3344002"/>
              <a:ext cx="3621836" cy="189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can we apply this?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43A57280-2C32-AFF4-5841-B108016C7435}"/>
              </a:ext>
            </a:extLst>
          </p:cNvPr>
          <p:cNvSpPr/>
          <p:nvPr/>
        </p:nvSpPr>
        <p:spPr>
          <a:xfrm>
            <a:off x="11815871" y="2975662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372E0-9912-1000-9C06-C18501411523}"/>
              </a:ext>
            </a:extLst>
          </p:cNvPr>
          <p:cNvSpPr txBox="1"/>
          <p:nvPr/>
        </p:nvSpPr>
        <p:spPr>
          <a:xfrm>
            <a:off x="486673" y="3495553"/>
            <a:ext cx="4138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a team what do you want to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stop … start … continue?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14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CA69E-AFC8-A7AC-080D-52077DEB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7A4D20E4-2A9F-250A-C2F3-4EEC6983F93C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4BE25968-6422-486C-6639-36D42096F7B8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ED16C0B9-1473-A0CB-E3BE-47DAB64DB208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E413F33-07DF-BC8E-B05E-86EA48A4BDAD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57B74DD-5C93-5A2F-C018-D7C6C008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95" y="5741262"/>
            <a:ext cx="1284237" cy="1020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73CB6-6F15-6E9A-E608-09EED3520D4E}"/>
              </a:ext>
            </a:extLst>
          </p:cNvPr>
          <p:cNvSpPr txBox="1"/>
          <p:nvPr/>
        </p:nvSpPr>
        <p:spPr>
          <a:xfrm>
            <a:off x="849714" y="590661"/>
            <a:ext cx="5077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Thank you and please stay in touch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32765FA-99D7-00D2-2CA8-D4B1A2D91A30}"/>
              </a:ext>
            </a:extLst>
          </p:cNvPr>
          <p:cNvSpPr/>
          <p:nvPr/>
        </p:nvSpPr>
        <p:spPr>
          <a:xfrm>
            <a:off x="6269058" y="1966379"/>
            <a:ext cx="771636" cy="771636"/>
          </a:xfrm>
          <a:custGeom>
            <a:avLst/>
            <a:gdLst/>
            <a:ahLst/>
            <a:cxnLst/>
            <a:rect l="l" t="t" r="r" b="b"/>
            <a:pathLst>
              <a:path w="1157454" h="1157454">
                <a:moveTo>
                  <a:pt x="0" y="0"/>
                </a:moveTo>
                <a:lnTo>
                  <a:pt x="1157454" y="0"/>
                </a:lnTo>
                <a:lnTo>
                  <a:pt x="1157454" y="1157453"/>
                </a:lnTo>
                <a:lnTo>
                  <a:pt x="0" y="11574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2C1054-CC57-2D49-9BF4-C790DB41E34F}"/>
              </a:ext>
            </a:extLst>
          </p:cNvPr>
          <p:cNvSpPr/>
          <p:nvPr/>
        </p:nvSpPr>
        <p:spPr>
          <a:xfrm>
            <a:off x="6354207" y="4122148"/>
            <a:ext cx="788911" cy="788911"/>
          </a:xfrm>
          <a:custGeom>
            <a:avLst/>
            <a:gdLst/>
            <a:ahLst/>
            <a:cxnLst/>
            <a:rect l="l" t="t" r="r" b="b"/>
            <a:pathLst>
              <a:path w="1183366" h="1183366">
                <a:moveTo>
                  <a:pt x="0" y="0"/>
                </a:moveTo>
                <a:lnTo>
                  <a:pt x="1183366" y="0"/>
                </a:lnTo>
                <a:lnTo>
                  <a:pt x="1183366" y="1183366"/>
                </a:lnTo>
                <a:lnTo>
                  <a:pt x="0" y="11833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560BE4-4297-7570-80CA-315EBC4A013D}"/>
              </a:ext>
            </a:extLst>
          </p:cNvPr>
          <p:cNvSpPr/>
          <p:nvPr/>
        </p:nvSpPr>
        <p:spPr>
          <a:xfrm>
            <a:off x="6354207" y="5253959"/>
            <a:ext cx="851567" cy="726154"/>
          </a:xfrm>
          <a:custGeom>
            <a:avLst/>
            <a:gdLst/>
            <a:ahLst/>
            <a:cxnLst/>
            <a:rect l="l" t="t" r="r" b="b"/>
            <a:pathLst>
              <a:path w="1277350" h="1089231">
                <a:moveTo>
                  <a:pt x="0" y="0"/>
                </a:moveTo>
                <a:lnTo>
                  <a:pt x="1277351" y="0"/>
                </a:lnTo>
                <a:lnTo>
                  <a:pt x="1277351" y="1089231"/>
                </a:lnTo>
                <a:lnTo>
                  <a:pt x="0" y="10892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47105D-5B3D-A71E-10F0-17ADA9DF26AF}"/>
              </a:ext>
            </a:extLst>
          </p:cNvPr>
          <p:cNvSpPr/>
          <p:nvPr/>
        </p:nvSpPr>
        <p:spPr>
          <a:xfrm>
            <a:off x="6354208" y="3078752"/>
            <a:ext cx="686486" cy="700496"/>
          </a:xfrm>
          <a:custGeom>
            <a:avLst/>
            <a:gdLst/>
            <a:ahLst/>
            <a:cxnLst/>
            <a:rect l="l" t="t" r="r" b="b"/>
            <a:pathLst>
              <a:path w="1029729" h="1050744">
                <a:moveTo>
                  <a:pt x="0" y="0"/>
                </a:moveTo>
                <a:lnTo>
                  <a:pt x="1029730" y="0"/>
                </a:lnTo>
                <a:lnTo>
                  <a:pt x="1029730" y="1050744"/>
                </a:lnTo>
                <a:lnTo>
                  <a:pt x="0" y="10507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D139EC3-8F8F-5AFE-8DCD-4E8B675D655B}"/>
              </a:ext>
            </a:extLst>
          </p:cNvPr>
          <p:cNvSpPr/>
          <p:nvPr/>
        </p:nvSpPr>
        <p:spPr>
          <a:xfrm>
            <a:off x="6269059" y="865155"/>
            <a:ext cx="747127" cy="747127"/>
          </a:xfrm>
          <a:custGeom>
            <a:avLst/>
            <a:gdLst/>
            <a:ahLst/>
            <a:cxnLst/>
            <a:rect l="l" t="t" r="r" b="b"/>
            <a:pathLst>
              <a:path w="1120691" h="1120691">
                <a:moveTo>
                  <a:pt x="0" y="0"/>
                </a:moveTo>
                <a:lnTo>
                  <a:pt x="1120691" y="0"/>
                </a:lnTo>
                <a:lnTo>
                  <a:pt x="1120691" y="1120691"/>
                </a:lnTo>
                <a:lnTo>
                  <a:pt x="0" y="1120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89237-B6F7-A078-EF74-DD526BD27FC7}"/>
              </a:ext>
            </a:extLst>
          </p:cNvPr>
          <p:cNvSpPr txBox="1"/>
          <p:nvPr/>
        </p:nvSpPr>
        <p:spPr>
          <a:xfrm>
            <a:off x="7777704" y="1009484"/>
            <a:ext cx="2820908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colour-profiling.com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2544-FF29-F1B3-FF6B-A114075A6285}"/>
              </a:ext>
            </a:extLst>
          </p:cNvPr>
          <p:cNvSpPr txBox="1"/>
          <p:nvPr/>
        </p:nvSpPr>
        <p:spPr>
          <a:xfrm>
            <a:off x="7777704" y="2122962"/>
            <a:ext cx="2268935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@colourprofiling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2B73A-E4BB-AA41-D258-81FC73F26403}"/>
              </a:ext>
            </a:extLst>
          </p:cNvPr>
          <p:cNvSpPr txBox="1"/>
          <p:nvPr/>
        </p:nvSpPr>
        <p:spPr>
          <a:xfrm>
            <a:off x="7777705" y="3199765"/>
            <a:ext cx="2027555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@cmeprofiling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2E166-E6BE-3C53-9043-4C6D4F99E449}"/>
              </a:ext>
            </a:extLst>
          </p:cNvPr>
          <p:cNvSpPr txBox="1"/>
          <p:nvPr/>
        </p:nvSpPr>
        <p:spPr>
          <a:xfrm>
            <a:off x="7777704" y="4287368"/>
            <a:ext cx="2663666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Cmecolourprofiling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701BE2-4FB9-AD5F-2189-D84959647108}"/>
              </a:ext>
            </a:extLst>
          </p:cNvPr>
          <p:cNvSpPr txBox="1"/>
          <p:nvPr/>
        </p:nvSpPr>
        <p:spPr>
          <a:xfrm>
            <a:off x="7777704" y="5364171"/>
            <a:ext cx="3254772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@C-me Colour Profiling</a:t>
            </a:r>
          </a:p>
        </p:txBody>
      </p:sp>
    </p:spTree>
    <p:extLst>
      <p:ext uri="{BB962C8B-B14F-4D97-AF65-F5344CB8AC3E}">
        <p14:creationId xmlns:p14="http://schemas.microsoft.com/office/powerpoint/2010/main" val="347024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0ABFA-3D15-5A81-8A30-A5748F881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C5A7E32-F2B0-BD77-DC4F-F7CE0B27B7BD}"/>
              </a:ext>
            </a:extLst>
          </p:cNvPr>
          <p:cNvSpPr/>
          <p:nvPr/>
        </p:nvSpPr>
        <p:spPr>
          <a:xfrm>
            <a:off x="0" y="-2162"/>
            <a:ext cx="12192000" cy="69002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A134A37A-8F2B-3766-C072-4558A8510BD7}"/>
              </a:ext>
            </a:extLst>
          </p:cNvPr>
          <p:cNvSpPr/>
          <p:nvPr/>
        </p:nvSpPr>
        <p:spPr>
          <a:xfrm>
            <a:off x="9842075" y="-377439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EA0C3AE1-F0A6-F8D8-A6FE-97CB0B917B92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5FB52596-9CCC-A730-4882-C2E82F6BBFE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A634F3C3-FB83-6D06-322E-8893E49B648A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DF8AA170-E96A-99D5-CEB3-D2917556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6CB9E3-6D66-2DA0-2BDD-C96F36166701}"/>
              </a:ext>
            </a:extLst>
          </p:cNvPr>
          <p:cNvSpPr txBox="1"/>
          <p:nvPr/>
        </p:nvSpPr>
        <p:spPr>
          <a:xfrm>
            <a:off x="502066" y="383923"/>
            <a:ext cx="823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Our values</a:t>
            </a:r>
            <a:endParaRPr lang="en-US" sz="36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3E0E59-E6A2-C565-BFA6-E42A26B6DC5A}"/>
              </a:ext>
            </a:extLst>
          </p:cNvPr>
          <p:cNvSpPr/>
          <p:nvPr/>
        </p:nvSpPr>
        <p:spPr>
          <a:xfrm>
            <a:off x="3032483" y="1544761"/>
            <a:ext cx="9195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C-me is adaptable to meet the participant or organisation’s purposes, industry, and bespoke needs.</a:t>
            </a:r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331BDE-E68F-BBDB-C465-2F5548B83BE5}"/>
              </a:ext>
            </a:extLst>
          </p:cNvPr>
          <p:cNvSpPr/>
          <p:nvPr/>
        </p:nvSpPr>
        <p:spPr>
          <a:xfrm>
            <a:off x="3078293" y="2579023"/>
            <a:ext cx="9123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The C-me method is underpinned by years of research, development work and practical learning.</a:t>
            </a:r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9A5F9-C1A3-D26E-38A4-DEC41558343D}"/>
              </a:ext>
            </a:extLst>
          </p:cNvPr>
          <p:cNvSpPr/>
          <p:nvPr/>
        </p:nvSpPr>
        <p:spPr>
          <a:xfrm>
            <a:off x="3072835" y="3651246"/>
            <a:ext cx="9195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C-me makes all profiles, workshops and communication simple and easy to understand.</a:t>
            </a:r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7ABBC3-1F1B-7F23-7EB1-16FBDC528AD2}"/>
              </a:ext>
            </a:extLst>
          </p:cNvPr>
          <p:cNvSpPr/>
          <p:nvPr/>
        </p:nvSpPr>
        <p:spPr>
          <a:xfrm>
            <a:off x="3078169" y="4868628"/>
            <a:ext cx="9149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The profiles are quick to complete (just 10 minutes) and simple to understand. </a:t>
            </a:r>
            <a:endParaRPr lang="en-US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7699D3-0479-9F74-62DC-D3689B899DE5}"/>
              </a:ext>
            </a:extLst>
          </p:cNvPr>
          <p:cNvGrpSpPr/>
          <p:nvPr/>
        </p:nvGrpSpPr>
        <p:grpSpPr>
          <a:xfrm>
            <a:off x="677999" y="2591814"/>
            <a:ext cx="2137362" cy="707886"/>
            <a:chOff x="502065" y="2570027"/>
            <a:chExt cx="2137362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747797-C5D7-C12A-3D18-DB494A0C5E64}"/>
                </a:ext>
              </a:extLst>
            </p:cNvPr>
            <p:cNvSpPr txBox="1"/>
            <p:nvPr/>
          </p:nvSpPr>
          <p:spPr>
            <a:xfrm>
              <a:off x="502065" y="2570027"/>
              <a:ext cx="12898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51ED65-3BDE-8BFC-64F4-8CDB9B1F9651}"/>
                </a:ext>
              </a:extLst>
            </p:cNvPr>
            <p:cNvSpPr/>
            <p:nvPr/>
          </p:nvSpPr>
          <p:spPr>
            <a:xfrm>
              <a:off x="1220125" y="2745627"/>
              <a:ext cx="141930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Poppins ExtraBold" panose="00000900000000000000" pitchFamily="2" charset="0"/>
                  <a:ea typeface="Calibri" panose="020F0502020204030204" pitchFamily="34" charset="0"/>
                  <a:cs typeface="Poppins ExtraBold" panose="00000900000000000000" pitchFamily="2" charset="0"/>
                </a:rPr>
                <a:t>ccurate</a:t>
              </a:r>
              <a:endParaRPr lang="en-GB" sz="1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D7781DD-4B60-49FE-8097-6A639E71F9F4}"/>
              </a:ext>
            </a:extLst>
          </p:cNvPr>
          <p:cNvGrpSpPr/>
          <p:nvPr/>
        </p:nvGrpSpPr>
        <p:grpSpPr>
          <a:xfrm>
            <a:off x="672309" y="3607318"/>
            <a:ext cx="1656894" cy="707886"/>
            <a:chOff x="482183" y="3619325"/>
            <a:chExt cx="1656894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902077-4840-71B7-CE97-3041B308BA39}"/>
                </a:ext>
              </a:extLst>
            </p:cNvPr>
            <p:cNvSpPr txBox="1"/>
            <p:nvPr/>
          </p:nvSpPr>
          <p:spPr>
            <a:xfrm>
              <a:off x="482183" y="3619325"/>
              <a:ext cx="12898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8A7C47-1FDA-F1FE-FC5F-CDDAD048401A}"/>
                </a:ext>
              </a:extLst>
            </p:cNvPr>
            <p:cNvSpPr/>
            <p:nvPr/>
          </p:nvSpPr>
          <p:spPr>
            <a:xfrm>
              <a:off x="1220125" y="3780447"/>
              <a:ext cx="9189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Poppins ExtraBold" panose="00000900000000000000" pitchFamily="2" charset="0"/>
                  <a:ea typeface="Calibri" panose="020F0502020204030204" pitchFamily="34" charset="0"/>
                  <a:cs typeface="Poppins ExtraBold" panose="00000900000000000000" pitchFamily="2" charset="0"/>
                </a:rPr>
                <a:t>lear</a:t>
              </a:r>
              <a:endParaRPr lang="en-GB" sz="1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D6EAAE-F818-B410-B044-46600AC7989D}"/>
              </a:ext>
            </a:extLst>
          </p:cNvPr>
          <p:cNvGrpSpPr/>
          <p:nvPr/>
        </p:nvGrpSpPr>
        <p:grpSpPr>
          <a:xfrm>
            <a:off x="672309" y="4723854"/>
            <a:ext cx="2260037" cy="707886"/>
            <a:chOff x="456857" y="4849218"/>
            <a:chExt cx="2260037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99C066-3B9D-0BB0-748F-914126D8D7AC}"/>
                </a:ext>
              </a:extLst>
            </p:cNvPr>
            <p:cNvSpPr txBox="1"/>
            <p:nvPr/>
          </p:nvSpPr>
          <p:spPr>
            <a:xfrm>
              <a:off x="456857" y="4849218"/>
              <a:ext cx="12898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CEE5A5-BFDC-5575-51F5-E6B77B6858F3}"/>
                </a:ext>
              </a:extLst>
            </p:cNvPr>
            <p:cNvSpPr/>
            <p:nvPr/>
          </p:nvSpPr>
          <p:spPr>
            <a:xfrm>
              <a:off x="1156186" y="5063345"/>
              <a:ext cx="15607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err="1">
                  <a:solidFill>
                    <a:schemeClr val="bg1"/>
                  </a:solidFill>
                  <a:latin typeface="Poppins ExtraBold" panose="00000900000000000000" pitchFamily="2" charset="0"/>
                  <a:ea typeface="Calibri" panose="020F0502020204030204" pitchFamily="34" charset="0"/>
                  <a:cs typeface="Poppins ExtraBold" panose="00000900000000000000" pitchFamily="2" charset="0"/>
                </a:rPr>
                <a:t>asy</a:t>
              </a:r>
              <a:r>
                <a:rPr lang="en-GB" sz="20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Calibri" panose="020F0502020204030204" pitchFamily="34" charset="0"/>
                  <a:cs typeface="Poppins ExtraBold" panose="00000900000000000000" pitchFamily="2" charset="0"/>
                </a:rPr>
                <a:t> to use</a:t>
              </a:r>
              <a:endParaRPr lang="en-GB" sz="1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7F65BC-61D9-FD4B-5599-537F9ACF198F}"/>
              </a:ext>
            </a:extLst>
          </p:cNvPr>
          <p:cNvGrpSpPr/>
          <p:nvPr/>
        </p:nvGrpSpPr>
        <p:grpSpPr>
          <a:xfrm>
            <a:off x="712096" y="1598522"/>
            <a:ext cx="1909408" cy="707886"/>
            <a:chOff x="713943" y="1596291"/>
            <a:chExt cx="1909408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A03322-EDC2-AF15-C298-C625FA4ADA75}"/>
                </a:ext>
              </a:extLst>
            </p:cNvPr>
            <p:cNvSpPr txBox="1"/>
            <p:nvPr/>
          </p:nvSpPr>
          <p:spPr>
            <a:xfrm>
              <a:off x="1384181" y="1819538"/>
              <a:ext cx="12391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GB" sz="2000" b="1" dirty="0" err="1">
                  <a:solidFill>
                    <a:schemeClr val="bg1"/>
                  </a:solidFill>
                  <a:latin typeface="Poppins ExtraBold" panose="00000900000000000000" pitchFamily="2" charset="0"/>
                  <a:ea typeface="Calibri" panose="020F0502020204030204" pitchFamily="34" charset="0"/>
                  <a:cs typeface="Poppins ExtraBold" panose="00000900000000000000" pitchFamily="2" charset="0"/>
                </a:rPr>
                <a:t>lexible</a:t>
              </a:r>
              <a:endParaRPr lang="en-GB" sz="1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211790-1ED6-845B-46DB-328DBD51955A}"/>
                </a:ext>
              </a:extLst>
            </p:cNvPr>
            <p:cNvSpPr txBox="1"/>
            <p:nvPr/>
          </p:nvSpPr>
          <p:spPr>
            <a:xfrm>
              <a:off x="713943" y="1596291"/>
              <a:ext cx="12898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64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048EA-8425-A9F4-204D-CA553EE50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C7B92E5-456B-991D-F389-4690AF93AB2E}"/>
              </a:ext>
            </a:extLst>
          </p:cNvPr>
          <p:cNvSpPr/>
          <p:nvPr/>
        </p:nvSpPr>
        <p:spPr>
          <a:xfrm>
            <a:off x="0" y="-21145"/>
            <a:ext cx="12192000" cy="69002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C4E46F51-E9B2-8458-D20E-0B2F55FCABD5}"/>
              </a:ext>
            </a:extLst>
          </p:cNvPr>
          <p:cNvSpPr/>
          <p:nvPr/>
        </p:nvSpPr>
        <p:spPr>
          <a:xfrm>
            <a:off x="9842075" y="-377439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82D05567-B64D-03FD-9686-29A459C220FF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D3B51478-A2E1-F7E6-FA61-70C3D4B354C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C0994C3-BC5B-7AC6-3301-311744D3B09F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8095D65-BF9A-B0A7-6FFC-4D5F94E1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98DB537-0450-4A9F-B687-BA473F6ED993}"/>
              </a:ext>
            </a:extLst>
          </p:cNvPr>
          <p:cNvGrpSpPr/>
          <p:nvPr/>
        </p:nvGrpSpPr>
        <p:grpSpPr>
          <a:xfrm>
            <a:off x="625894" y="881791"/>
            <a:ext cx="11322763" cy="4331108"/>
            <a:chOff x="441346" y="299720"/>
            <a:chExt cx="5253096" cy="43311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B78EEC-833F-BE00-D4CF-931028923682}"/>
                </a:ext>
              </a:extLst>
            </p:cNvPr>
            <p:cNvSpPr txBox="1"/>
            <p:nvPr/>
          </p:nvSpPr>
          <p:spPr>
            <a:xfrm>
              <a:off x="462318" y="299720"/>
              <a:ext cx="38190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Our aims for this session</a:t>
              </a:r>
              <a:endParaRPr lang="en-US" sz="36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8C31EC-7122-CC7C-12C6-64BA2E6F15C3}"/>
                </a:ext>
              </a:extLst>
            </p:cNvPr>
            <p:cNvGrpSpPr/>
            <p:nvPr/>
          </p:nvGrpSpPr>
          <p:grpSpPr>
            <a:xfrm>
              <a:off x="441346" y="1337625"/>
              <a:ext cx="5253096" cy="3293203"/>
              <a:chOff x="1352290" y="1598250"/>
              <a:chExt cx="4779008" cy="329320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E008B2-DF87-B756-8E32-3244459A67D9}"/>
                  </a:ext>
                </a:extLst>
              </p:cNvPr>
              <p:cNvSpPr txBox="1"/>
              <p:nvPr/>
            </p:nvSpPr>
            <p:spPr>
              <a:xfrm>
                <a:off x="1963597" y="2399336"/>
                <a:ext cx="416770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Provide a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language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for describing </a:t>
                </a:r>
                <a:r>
                  <a:rPr lang="en-US" sz="2600" dirty="0" err="1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behavioural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difference</a:t>
                </a:r>
              </a:p>
              <a:p>
                <a:endParaRPr lang="en-US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8BE697-5D1B-DA9E-A835-B980077BB3A4}"/>
                  </a:ext>
                </a:extLst>
              </p:cNvPr>
              <p:cNvSpPr txBox="1"/>
              <p:nvPr/>
            </p:nvSpPr>
            <p:spPr>
              <a:xfrm>
                <a:off x="1963597" y="3244975"/>
                <a:ext cx="397726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Explore and discuss your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C-me profile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A7118F-DD2B-F708-E24F-697F8FA84623}"/>
                  </a:ext>
                </a:extLst>
              </p:cNvPr>
              <p:cNvSpPr txBox="1"/>
              <p:nvPr/>
            </p:nvSpPr>
            <p:spPr>
              <a:xfrm>
                <a:off x="1963597" y="3998901"/>
                <a:ext cx="3704571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Apply learning to </a:t>
                </a:r>
                <a:r>
                  <a:rPr lang="en-US" sz="2600" dirty="0" err="1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maximise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 </a:t>
                </a:r>
                <a:r>
                  <a:rPr lang="en-US" sz="2600" b="1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personal performance 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and </a:t>
                </a:r>
                <a:r>
                  <a:rPr lang="en-US" sz="2600" b="1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team dynamics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AB79FD-A905-4002-78E5-78F9C167A72D}"/>
                  </a:ext>
                </a:extLst>
              </p:cNvPr>
              <p:cNvSpPr txBox="1"/>
              <p:nvPr/>
            </p:nvSpPr>
            <p:spPr>
              <a:xfrm>
                <a:off x="1352290" y="2414481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02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CB49F0-18D9-73D1-D7CB-431F0D26D14E}"/>
                  </a:ext>
                </a:extLst>
              </p:cNvPr>
              <p:cNvSpPr txBox="1"/>
              <p:nvPr/>
            </p:nvSpPr>
            <p:spPr>
              <a:xfrm>
                <a:off x="1352290" y="3271651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03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2D8CBDC-89E0-6B0E-0E8D-2754F084AF7E}"/>
                  </a:ext>
                </a:extLst>
              </p:cNvPr>
              <p:cNvSpPr txBox="1"/>
              <p:nvPr/>
            </p:nvSpPr>
            <p:spPr>
              <a:xfrm>
                <a:off x="1371370" y="4051242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04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CAAED9-8085-9434-0E18-FCFA554A0314}"/>
                  </a:ext>
                </a:extLst>
              </p:cNvPr>
              <p:cNvSpPr txBox="1"/>
              <p:nvPr/>
            </p:nvSpPr>
            <p:spPr>
              <a:xfrm>
                <a:off x="1352290" y="1612943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01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8F1E6F-5EC3-E2F1-B253-78DB2C849392}"/>
                  </a:ext>
                </a:extLst>
              </p:cNvPr>
              <p:cNvSpPr txBox="1"/>
              <p:nvPr/>
            </p:nvSpPr>
            <p:spPr>
              <a:xfrm>
                <a:off x="1963597" y="1598250"/>
                <a:ext cx="341480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Lay a foundation for how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C-me works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25E4756-0CE2-5647-6037-45F018D4921F}"/>
              </a:ext>
            </a:extLst>
          </p:cNvPr>
          <p:cNvSpPr txBox="1"/>
          <p:nvPr/>
        </p:nvSpPr>
        <p:spPr>
          <a:xfrm>
            <a:off x="5905715" y="5683821"/>
            <a:ext cx="531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your aims? …..</a:t>
            </a:r>
          </a:p>
        </p:txBody>
      </p:sp>
    </p:spTree>
    <p:extLst>
      <p:ext uri="{BB962C8B-B14F-4D97-AF65-F5344CB8AC3E}">
        <p14:creationId xmlns:p14="http://schemas.microsoft.com/office/powerpoint/2010/main" val="10378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C35FC-E1F9-42EF-F1BD-BDCD4B09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672A6A-0E70-486D-1BF7-5CB343BB2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DC02975-FFCB-B852-9D13-9E1B19D8C404}"/>
              </a:ext>
            </a:extLst>
          </p:cNvPr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1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3810255A-0B41-B5DF-475F-64F7F95E934F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E954AA74-A62D-AA04-31FE-C6F93B5840B4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1E06C9FF-C2F3-FE9F-1DC3-B658DDEE403D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BA19EDE-5792-74AF-3012-2AC9EEA8DFB3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7B5EF390-0875-3440-93D2-5F4564F50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20" y="6137138"/>
            <a:ext cx="735596" cy="5843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FB660A-80D9-8686-5AA4-068367EB7FC0}"/>
              </a:ext>
            </a:extLst>
          </p:cNvPr>
          <p:cNvGrpSpPr/>
          <p:nvPr/>
        </p:nvGrpSpPr>
        <p:grpSpPr>
          <a:xfrm>
            <a:off x="906668" y="1382191"/>
            <a:ext cx="5862786" cy="4466459"/>
            <a:chOff x="1159436" y="1401131"/>
            <a:chExt cx="4707465" cy="29744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84EAC6-1CFF-9182-FB56-75367A27F170}"/>
                </a:ext>
              </a:extLst>
            </p:cNvPr>
            <p:cNvSpPr txBox="1"/>
            <p:nvPr/>
          </p:nvSpPr>
          <p:spPr>
            <a:xfrm>
              <a:off x="1764216" y="1401131"/>
              <a:ext cx="4102685" cy="106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Introduction to </a:t>
              </a:r>
              <a:r>
                <a:rPr lang="en-US" sz="2600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colour</a:t>
              </a:r>
              <a:r>
                <a: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and </a:t>
              </a:r>
              <a:r>
                <a:rPr lang="en-US" sz="2600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behavioural</a:t>
              </a:r>
              <a:r>
                <a: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profiling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A04EE5-F666-0F26-C647-7A0B10183C54}"/>
                </a:ext>
              </a:extLst>
            </p:cNvPr>
            <p:cNvSpPr txBox="1"/>
            <p:nvPr/>
          </p:nvSpPr>
          <p:spPr>
            <a:xfrm>
              <a:off x="1758499" y="2064034"/>
              <a:ext cx="3977269" cy="86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Brief history of psychometric testing</a:t>
              </a:r>
            </a:p>
            <a:p>
              <a:endParaRPr lang="en-US" sz="26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B9D34D-8034-ED11-7831-0D4C5BFF1BD5}"/>
                </a:ext>
              </a:extLst>
            </p:cNvPr>
            <p:cNvSpPr txBox="1"/>
            <p:nvPr/>
          </p:nvSpPr>
          <p:spPr>
            <a:xfrm>
              <a:off x="1734403" y="3349443"/>
              <a:ext cx="3838343" cy="327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Effective communication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9F5130-FB9E-AB92-364A-384A6E78A4C3}"/>
                </a:ext>
              </a:extLst>
            </p:cNvPr>
            <p:cNvSpPr txBox="1"/>
            <p:nvPr/>
          </p:nvSpPr>
          <p:spPr>
            <a:xfrm>
              <a:off x="1764216" y="3781172"/>
              <a:ext cx="3414803" cy="594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Personal and team reflection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1EE244-CEC5-0D02-7966-5D0565F99CF7}"/>
                </a:ext>
              </a:extLst>
            </p:cNvPr>
            <p:cNvSpPr txBox="1"/>
            <p:nvPr/>
          </p:nvSpPr>
          <p:spPr>
            <a:xfrm>
              <a:off x="1758499" y="2690886"/>
              <a:ext cx="3414803" cy="594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Understanding your profile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B4E311-218A-B253-15D2-E1C7863B279F}"/>
                </a:ext>
              </a:extLst>
            </p:cNvPr>
            <p:cNvSpPr txBox="1"/>
            <p:nvPr/>
          </p:nvSpPr>
          <p:spPr>
            <a:xfrm>
              <a:off x="1159437" y="1410134"/>
              <a:ext cx="544397" cy="327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29A7DD"/>
                  </a:solidFill>
                  <a:latin typeface="Poppins" pitchFamily="2" charset="77"/>
                  <a:cs typeface="Poppins" pitchFamily="2" charset="77"/>
                </a:rPr>
                <a:t>01</a:t>
              </a:r>
              <a:endParaRPr lang="en-US" sz="2600" b="1" dirty="0">
                <a:solidFill>
                  <a:srgbClr val="29A7DD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8506EF-7C1D-EEDB-6CD8-FA4C9BAFA4D2}"/>
                </a:ext>
              </a:extLst>
            </p:cNvPr>
            <p:cNvSpPr txBox="1"/>
            <p:nvPr/>
          </p:nvSpPr>
          <p:spPr>
            <a:xfrm>
              <a:off x="1159436" y="2050118"/>
              <a:ext cx="544397" cy="327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29A7DD"/>
                  </a:solidFill>
                  <a:latin typeface="Poppins" pitchFamily="2" charset="77"/>
                  <a:cs typeface="Poppins" pitchFamily="2" charset="77"/>
                </a:rPr>
                <a:t>02</a:t>
              </a:r>
              <a:endParaRPr lang="en-US" sz="2600" b="1" dirty="0">
                <a:solidFill>
                  <a:srgbClr val="29A7DD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41668E-6C5E-CC01-7C05-558A7AF3AAD5}"/>
                </a:ext>
              </a:extLst>
            </p:cNvPr>
            <p:cNvSpPr txBox="1"/>
            <p:nvPr/>
          </p:nvSpPr>
          <p:spPr>
            <a:xfrm>
              <a:off x="1159436" y="2690102"/>
              <a:ext cx="544397" cy="327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29A7DD"/>
                  </a:solidFill>
                  <a:latin typeface="Poppins" pitchFamily="2" charset="77"/>
                  <a:cs typeface="Poppins" pitchFamily="2" charset="77"/>
                </a:rPr>
                <a:t>03</a:t>
              </a:r>
              <a:endParaRPr lang="en-US" sz="2600" b="1" dirty="0">
                <a:solidFill>
                  <a:srgbClr val="29A7DD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204B43-39C0-5751-DF45-8125B1665397}"/>
                </a:ext>
              </a:extLst>
            </p:cNvPr>
            <p:cNvSpPr txBox="1"/>
            <p:nvPr/>
          </p:nvSpPr>
          <p:spPr>
            <a:xfrm>
              <a:off x="1159436" y="3355974"/>
              <a:ext cx="544397" cy="327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29A7DD"/>
                  </a:solidFill>
                  <a:latin typeface="Poppins" pitchFamily="2" charset="77"/>
                  <a:cs typeface="Poppins" pitchFamily="2" charset="77"/>
                </a:rPr>
                <a:t>04</a:t>
              </a:r>
              <a:endParaRPr lang="en-US" sz="2600" b="1" dirty="0">
                <a:solidFill>
                  <a:srgbClr val="29A7DD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A9E225-8E06-84AA-540D-D9A9BE260CA7}"/>
                </a:ext>
              </a:extLst>
            </p:cNvPr>
            <p:cNvSpPr txBox="1"/>
            <p:nvPr/>
          </p:nvSpPr>
          <p:spPr>
            <a:xfrm>
              <a:off x="1159437" y="3815530"/>
              <a:ext cx="544397" cy="327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>
                  <a:solidFill>
                    <a:srgbClr val="29A7DD"/>
                  </a:solidFill>
                  <a:latin typeface="Poppins" pitchFamily="2" charset="77"/>
                  <a:cs typeface="Poppins" pitchFamily="2" charset="77"/>
                </a:rPr>
                <a:t>05</a:t>
              </a:r>
              <a:endParaRPr lang="en-US" sz="2600" b="1" dirty="0">
                <a:solidFill>
                  <a:srgbClr val="29A7DD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AF13E83-9B0D-8F5F-C0CF-5A4EBECE1B04}"/>
              </a:ext>
            </a:extLst>
          </p:cNvPr>
          <p:cNvSpPr txBox="1"/>
          <p:nvPr/>
        </p:nvSpPr>
        <p:spPr>
          <a:xfrm>
            <a:off x="366872" y="405438"/>
            <a:ext cx="8243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Session outline</a:t>
            </a:r>
            <a:endParaRPr lang="en-US" sz="36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5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B55B6-A6A8-F690-0A94-E395D91FA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42435B7-8384-0028-6013-F7ACF2F36665}"/>
              </a:ext>
            </a:extLst>
          </p:cNvPr>
          <p:cNvSpPr/>
          <p:nvPr/>
        </p:nvSpPr>
        <p:spPr>
          <a:xfrm>
            <a:off x="7890" y="-21143"/>
            <a:ext cx="10073219" cy="6900286"/>
          </a:xfrm>
          <a:prstGeom prst="rect">
            <a:avLst/>
          </a:prstGeom>
          <a:gradFill>
            <a:gsLst>
              <a:gs pos="0">
                <a:srgbClr val="F3FAFF"/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79649-085E-CD03-D22C-E758C78324F3}"/>
              </a:ext>
            </a:extLst>
          </p:cNvPr>
          <p:cNvSpPr txBox="1"/>
          <p:nvPr/>
        </p:nvSpPr>
        <p:spPr>
          <a:xfrm>
            <a:off x="700030" y="90180"/>
            <a:ext cx="9495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preference around the wheel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AE7E154-CBFC-7761-BCAF-096DC520FA29}"/>
              </a:ext>
            </a:extLst>
          </p:cNvPr>
          <p:cNvSpPr/>
          <p:nvPr/>
        </p:nvSpPr>
        <p:spPr>
          <a:xfrm>
            <a:off x="-433195" y="1030491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458B3C0D-F1DA-11B9-139B-89DF913D558A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4CB2DD32-A8DC-9072-D0DE-7C21FE9B9DC7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758C8060-7E79-B7FB-4A96-F8B79D731956}"/>
              </a:ext>
            </a:extLst>
          </p:cNvPr>
          <p:cNvSpPr/>
          <p:nvPr/>
        </p:nvSpPr>
        <p:spPr>
          <a:xfrm>
            <a:off x="10667117" y="-384120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5E51D698-E81C-9F50-AE74-1F54800DE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FA0BECD1-F44E-76B3-269C-98C313C3CC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438144" y="1048907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53FFDF-C7FA-4ECE-EE58-D6C6894A0821}"/>
              </a:ext>
            </a:extLst>
          </p:cNvPr>
          <p:cNvGrpSpPr/>
          <p:nvPr/>
        </p:nvGrpSpPr>
        <p:grpSpPr>
          <a:xfrm>
            <a:off x="7248607" y="845628"/>
            <a:ext cx="3168696" cy="2514476"/>
            <a:chOff x="7248607" y="845628"/>
            <a:chExt cx="3168696" cy="25144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3E5CEE-5657-0521-CAC3-5A6417C212EC}"/>
                </a:ext>
              </a:extLst>
            </p:cNvPr>
            <p:cNvGrpSpPr/>
            <p:nvPr/>
          </p:nvGrpSpPr>
          <p:grpSpPr>
            <a:xfrm>
              <a:off x="7248607" y="845628"/>
              <a:ext cx="1278128" cy="1740325"/>
              <a:chOff x="3291840" y="477520"/>
              <a:chExt cx="1981200" cy="2646680"/>
            </a:xfrm>
            <a:solidFill>
              <a:schemeClr val="bg1"/>
            </a:solidFill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75B0CB3-2F86-D98A-3B9B-59D7181C4158}"/>
                  </a:ext>
                </a:extLst>
              </p:cNvPr>
              <p:cNvSpPr/>
              <p:nvPr/>
            </p:nvSpPr>
            <p:spPr>
              <a:xfrm>
                <a:off x="32918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11759C7-32FB-50FF-263D-0D7575D82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3502" y="615600"/>
                <a:ext cx="1697876" cy="2369952"/>
              </a:xfrm>
              <a:prstGeom prst="rect">
                <a:avLst/>
              </a:prstGeom>
              <a:grpFill/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2EC3FB-B7D9-55FC-7518-E53D8E84AD0E}"/>
                </a:ext>
              </a:extLst>
            </p:cNvPr>
            <p:cNvGrpSpPr/>
            <p:nvPr/>
          </p:nvGrpSpPr>
          <p:grpSpPr>
            <a:xfrm>
              <a:off x="8806059" y="845628"/>
              <a:ext cx="1278128" cy="1740325"/>
              <a:chOff x="8473440" y="477520"/>
              <a:chExt cx="1981200" cy="264668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23075CE-3733-4044-AE62-684E78840D89}"/>
                  </a:ext>
                </a:extLst>
              </p:cNvPr>
              <p:cNvSpPr/>
              <p:nvPr/>
            </p:nvSpPr>
            <p:spPr>
              <a:xfrm>
                <a:off x="8473440" y="477520"/>
                <a:ext cx="1981200" cy="2646680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2B3D1A8-72C3-4413-32B8-C42603E2F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7816" y="660400"/>
                <a:ext cx="1653880" cy="2245795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DB9FF6-7C74-15C2-F4D9-FD7BF47AC829}"/>
                </a:ext>
              </a:extLst>
            </p:cNvPr>
            <p:cNvGrpSpPr/>
            <p:nvPr/>
          </p:nvGrpSpPr>
          <p:grpSpPr>
            <a:xfrm>
              <a:off x="7592691" y="1587548"/>
              <a:ext cx="1256917" cy="1740325"/>
              <a:chOff x="701040" y="477520"/>
              <a:chExt cx="1981200" cy="2646680"/>
            </a:xfrm>
            <a:solidFill>
              <a:schemeClr val="bg1"/>
            </a:solidFill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A14A99F-E4BD-5527-07C6-2B79EAB6231C}"/>
                  </a:ext>
                </a:extLst>
              </p:cNvPr>
              <p:cNvSpPr/>
              <p:nvPr/>
            </p:nvSpPr>
            <p:spPr>
              <a:xfrm>
                <a:off x="7010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9A7F53A-E709-8308-9638-98B946B9A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8122" y="660400"/>
                <a:ext cx="1638475" cy="2280352"/>
              </a:xfrm>
              <a:prstGeom prst="rect">
                <a:avLst/>
              </a:prstGeom>
              <a:grpFill/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FC7214-A7BC-512D-DE4A-659D6290242A}"/>
                </a:ext>
              </a:extLst>
            </p:cNvPr>
            <p:cNvGrpSpPr/>
            <p:nvPr/>
          </p:nvGrpSpPr>
          <p:grpSpPr>
            <a:xfrm>
              <a:off x="9160386" y="1619779"/>
              <a:ext cx="1256917" cy="1740325"/>
              <a:chOff x="5882640" y="477520"/>
              <a:chExt cx="1981200" cy="2646680"/>
            </a:xfrm>
            <a:solidFill>
              <a:schemeClr val="bg1"/>
            </a:solidFill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C35F921-384E-0262-D578-FD7ADB750AAD}"/>
                  </a:ext>
                </a:extLst>
              </p:cNvPr>
              <p:cNvSpPr/>
              <p:nvPr/>
            </p:nvSpPr>
            <p:spPr>
              <a:xfrm>
                <a:off x="58826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2B28BE9-3246-1B12-7424-BC73E2BF6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6000" y="660400"/>
                <a:ext cx="1597755" cy="224579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6FF7C2-A6AD-79C6-977A-08B0DD3EBE98}"/>
              </a:ext>
            </a:extLst>
          </p:cNvPr>
          <p:cNvGrpSpPr/>
          <p:nvPr/>
        </p:nvGrpSpPr>
        <p:grpSpPr>
          <a:xfrm>
            <a:off x="7527824" y="3876499"/>
            <a:ext cx="3354027" cy="2587391"/>
            <a:chOff x="7527824" y="3876499"/>
            <a:chExt cx="3354027" cy="25873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2A73AE-0ED4-E214-9722-9CFBB050E40D}"/>
                </a:ext>
              </a:extLst>
            </p:cNvPr>
            <p:cNvGrpSpPr/>
            <p:nvPr/>
          </p:nvGrpSpPr>
          <p:grpSpPr>
            <a:xfrm>
              <a:off x="7527824" y="3876499"/>
              <a:ext cx="1285955" cy="1740325"/>
              <a:chOff x="569000" y="1525024"/>
              <a:chExt cx="1981200" cy="264668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3BFC77E-B098-1F29-A458-9D275B1C5E05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EFEB78C-B6D0-5E93-DCAD-40EA8B31D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3906" y="1702552"/>
                <a:ext cx="1618510" cy="225455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B0AA68-B9B5-0534-337F-91DD425AC6F1}"/>
                </a:ext>
              </a:extLst>
            </p:cNvPr>
            <p:cNvGrpSpPr/>
            <p:nvPr/>
          </p:nvGrpSpPr>
          <p:grpSpPr>
            <a:xfrm>
              <a:off x="9057683" y="3876499"/>
              <a:ext cx="1367346" cy="1740325"/>
              <a:chOff x="2908884" y="1525024"/>
              <a:chExt cx="1981200" cy="264668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13E727A3-22C0-8326-1682-535AD4DA7A84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A713B72-A724-A667-3BA0-7A6699515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5010" y="1663599"/>
                <a:ext cx="1617290" cy="2293509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3D210D-4A13-6090-9C7D-B3B5379C8990}"/>
                </a:ext>
              </a:extLst>
            </p:cNvPr>
            <p:cNvGrpSpPr/>
            <p:nvPr/>
          </p:nvGrpSpPr>
          <p:grpSpPr>
            <a:xfrm>
              <a:off x="7991477" y="4710277"/>
              <a:ext cx="1278128" cy="1740325"/>
              <a:chOff x="5248768" y="1525024"/>
              <a:chExt cx="1981200" cy="264668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64509CA2-7CE8-50CC-EE72-D8601F4DA51A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415B0E7-3D5B-28A8-BBD9-AE2B4978F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22408" y="1702552"/>
                <a:ext cx="1645826" cy="22545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4707FB6-76F3-F950-CF22-097E38B17A1E}"/>
                </a:ext>
              </a:extLst>
            </p:cNvPr>
            <p:cNvGrpSpPr/>
            <p:nvPr/>
          </p:nvGrpSpPr>
          <p:grpSpPr>
            <a:xfrm>
              <a:off x="9603723" y="4704825"/>
              <a:ext cx="1278128" cy="1759065"/>
              <a:chOff x="7706436" y="1508761"/>
              <a:chExt cx="1981200" cy="264668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212993D-A1C7-3D28-0D7E-55EE2DA99B2B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09CC5CD-214B-C44D-0914-C038AE110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75204" y="1739620"/>
                <a:ext cx="1657459" cy="2217488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DD392DE-8258-AA6A-032C-9292D1FD18B9}"/>
              </a:ext>
            </a:extLst>
          </p:cNvPr>
          <p:cNvGrpSpPr/>
          <p:nvPr/>
        </p:nvGrpSpPr>
        <p:grpSpPr>
          <a:xfrm>
            <a:off x="1508396" y="929884"/>
            <a:ext cx="3346132" cy="2477702"/>
            <a:chOff x="1508396" y="929884"/>
            <a:chExt cx="3346132" cy="247770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2BF6CA8-272C-5FAC-D018-8BA33D4FB5C4}"/>
                </a:ext>
              </a:extLst>
            </p:cNvPr>
            <p:cNvGrpSpPr/>
            <p:nvPr/>
          </p:nvGrpSpPr>
          <p:grpSpPr>
            <a:xfrm>
              <a:off x="1508396" y="929884"/>
              <a:ext cx="1297347" cy="1757913"/>
              <a:chOff x="569000" y="1525024"/>
              <a:chExt cx="1981200" cy="264668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10E81B15-35C0-17A1-9E87-A47A8D7FC401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497A744-B3FC-BE4A-2181-C244E4AB6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7481" y="1739620"/>
                <a:ext cx="1664935" cy="2203096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5D2D19B-C81A-6F8B-A485-686D2F5B9805}"/>
                </a:ext>
              </a:extLst>
            </p:cNvPr>
            <p:cNvGrpSpPr/>
            <p:nvPr/>
          </p:nvGrpSpPr>
          <p:grpSpPr>
            <a:xfrm>
              <a:off x="3086334" y="929884"/>
              <a:ext cx="1256918" cy="1740325"/>
              <a:chOff x="2908884" y="1525024"/>
              <a:chExt cx="1981200" cy="264668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B1E691C7-21F0-0010-28DB-1FA2000E51D3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3AE6DD6-7C82-DFE8-9F4F-2FAF818C9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29432" y="1702552"/>
                <a:ext cx="1642868" cy="225613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E4CF9F-6430-82C7-C30C-8D975544C086}"/>
                </a:ext>
              </a:extLst>
            </p:cNvPr>
            <p:cNvGrpSpPr/>
            <p:nvPr/>
          </p:nvGrpSpPr>
          <p:grpSpPr>
            <a:xfrm>
              <a:off x="2010223" y="1661752"/>
              <a:ext cx="1256919" cy="1716343"/>
              <a:chOff x="5248768" y="1525024"/>
              <a:chExt cx="1981200" cy="264668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F0247E37-766B-D26E-2EB5-047B37B0FF54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A79B05E-2881-1ACF-242F-D05F55853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07445" y="1702552"/>
                <a:ext cx="1663846" cy="2239142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441219F-B279-31A8-2DD8-C67D918807C0}"/>
                </a:ext>
              </a:extLst>
            </p:cNvPr>
            <p:cNvGrpSpPr/>
            <p:nvPr/>
          </p:nvGrpSpPr>
          <p:grpSpPr>
            <a:xfrm>
              <a:off x="3596532" y="1652687"/>
              <a:ext cx="1257996" cy="1754899"/>
              <a:chOff x="7706436" y="1508761"/>
              <a:chExt cx="1981200" cy="264668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CEDA8F01-AC63-DF02-1DB4-8ECC50445E5F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A8D2A09-E4C3-24C7-1CE5-AA0583F84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9543" y="1639028"/>
                <a:ext cx="1674986" cy="2319654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488C21-0AB8-5B9D-D802-C97FC8D5E65B}"/>
              </a:ext>
            </a:extLst>
          </p:cNvPr>
          <p:cNvGrpSpPr/>
          <p:nvPr/>
        </p:nvGrpSpPr>
        <p:grpSpPr>
          <a:xfrm>
            <a:off x="1824380" y="3860914"/>
            <a:ext cx="3361656" cy="2561827"/>
            <a:chOff x="1824380" y="3860914"/>
            <a:chExt cx="3361656" cy="256182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8AC108D-3B35-C59F-A36E-0301435BA443}"/>
                </a:ext>
              </a:extLst>
            </p:cNvPr>
            <p:cNvGrpSpPr/>
            <p:nvPr/>
          </p:nvGrpSpPr>
          <p:grpSpPr>
            <a:xfrm>
              <a:off x="1824380" y="3888708"/>
              <a:ext cx="1256919" cy="1691731"/>
              <a:chOff x="569000" y="1525024"/>
              <a:chExt cx="1981200" cy="2646680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D1B0715B-5735-EAC1-DA2A-A77A102855AF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08255BC-34FA-B87A-8DAF-5BD5B06D1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2614" y="1702552"/>
                <a:ext cx="1679802" cy="2312604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EB8E36-F25A-AB88-C373-13D5E547508E}"/>
                </a:ext>
              </a:extLst>
            </p:cNvPr>
            <p:cNvGrpSpPr/>
            <p:nvPr/>
          </p:nvGrpSpPr>
          <p:grpSpPr>
            <a:xfrm>
              <a:off x="3382748" y="3860914"/>
              <a:ext cx="1285954" cy="1691731"/>
              <a:chOff x="2908884" y="1525024"/>
              <a:chExt cx="1981200" cy="264668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F399CC2-73B8-7D6D-E579-ABB989F1FAC6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D7C97A4-1FE7-585B-842A-15AD065C0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490" y="1702552"/>
                <a:ext cx="1651810" cy="225613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B0904D0-90D7-C8EF-28D4-B0E7EC08FCB6}"/>
                </a:ext>
              </a:extLst>
            </p:cNvPr>
            <p:cNvGrpSpPr/>
            <p:nvPr/>
          </p:nvGrpSpPr>
          <p:grpSpPr>
            <a:xfrm>
              <a:off x="2234422" y="4682548"/>
              <a:ext cx="1285954" cy="1740193"/>
              <a:chOff x="5248768" y="1525024"/>
              <a:chExt cx="1981200" cy="2646680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7CAA453F-4122-F8D4-201A-EE5FC2AC8368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FFD7F0-3011-8227-EA57-B7CA5596A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6552" y="1702552"/>
                <a:ext cx="1716309" cy="2319654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E644D97-666A-60E3-0EAD-46039CB9960A}"/>
                </a:ext>
              </a:extLst>
            </p:cNvPr>
            <p:cNvGrpSpPr/>
            <p:nvPr/>
          </p:nvGrpSpPr>
          <p:grpSpPr>
            <a:xfrm>
              <a:off x="3825642" y="4650929"/>
              <a:ext cx="1360394" cy="1764722"/>
              <a:chOff x="7706436" y="1508761"/>
              <a:chExt cx="1981200" cy="2646680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BB62826E-1D9E-2839-97F7-19ABF3BB1BE2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E63C00E7-7031-F805-EC11-A47AFA68A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63035" y="1688899"/>
                <a:ext cx="1668001" cy="22834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56a6910-d9b8-4bde-85e3-fc231a43f308">
      <UserInfo>
        <DisplayName>Daniel Brooks</DisplayName>
        <AccountId>17</AccountId>
        <AccountType/>
      </UserInfo>
      <UserInfo>
        <DisplayName>Jayne Holloway</DisplayName>
        <AccountId>21</AccountId>
        <AccountType/>
      </UserInfo>
      <UserInfo>
        <DisplayName>Sian Dumas</DisplayName>
        <AccountId>46</AccountId>
        <AccountType/>
      </UserInfo>
      <UserInfo>
        <DisplayName>Grace Golf</DisplayName>
        <AccountId>177</AccountId>
        <AccountType/>
      </UserInfo>
    </SharedWithUsers>
    <lcf76f155ced4ddcb4097134ff3c332f xmlns="07df4daf-58d6-45cc-bacb-221c7e4144a6">
      <Terms xmlns="http://schemas.microsoft.com/office/infopath/2007/PartnerControls"/>
    </lcf76f155ced4ddcb4097134ff3c332f>
    <TaxCatchAll xmlns="e56a6910-d9b8-4bde-85e3-fc231a43f30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4FBA451087214FACFD5ECD779766AF" ma:contentTypeVersion="17" ma:contentTypeDescription="Create a new document." ma:contentTypeScope="" ma:versionID="fdb76dfb946639003c8b4e779f5f7eac">
  <xsd:schema xmlns:xsd="http://www.w3.org/2001/XMLSchema" xmlns:xs="http://www.w3.org/2001/XMLSchema" xmlns:p="http://schemas.microsoft.com/office/2006/metadata/properties" xmlns:ns2="07df4daf-58d6-45cc-bacb-221c7e4144a6" xmlns:ns3="e56a6910-d9b8-4bde-85e3-fc231a43f308" targetNamespace="http://schemas.microsoft.com/office/2006/metadata/properties" ma:root="true" ma:fieldsID="8ade77ab843b23947cb4a35127ff9771" ns2:_="" ns3:_="">
    <xsd:import namespace="07df4daf-58d6-45cc-bacb-221c7e4144a6"/>
    <xsd:import namespace="e56a6910-d9b8-4bde-85e3-fc231a43f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f4daf-58d6-45cc-bacb-221c7e41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c425c08-834a-45c1-9f0c-7e944c91ad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a6910-d9b8-4bde-85e3-fc231a43f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b5c08af-1139-4212-90d4-53bbf510771c}" ma:internalName="TaxCatchAll" ma:showField="CatchAllData" ma:web="e56a6910-d9b8-4bde-85e3-fc231a43f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084F7A-71B0-4891-9E9C-323D20A2F241}">
  <ds:schemaRefs>
    <ds:schemaRef ds:uri="http://schemas.microsoft.com/office/2006/documentManagement/types"/>
    <ds:schemaRef ds:uri="http://purl.org/dc/dcmitype/"/>
    <ds:schemaRef ds:uri="http://purl.org/dc/elements/1.1/"/>
    <ds:schemaRef ds:uri="07df4daf-58d6-45cc-bacb-221c7e4144a6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56a6910-d9b8-4bde-85e3-fc231a43f308"/>
  </ds:schemaRefs>
</ds:datastoreItem>
</file>

<file path=customXml/itemProps2.xml><?xml version="1.0" encoding="utf-8"?>
<ds:datastoreItem xmlns:ds="http://schemas.openxmlformats.org/officeDocument/2006/customXml" ds:itemID="{07024CF8-BD4A-4522-AA19-279E019FDA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2A7773-513D-419B-A6A3-A8681AB844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f4daf-58d6-45cc-bacb-221c7e4144a6"/>
    <ds:schemaRef ds:uri="e56a6910-d9b8-4bde-85e3-fc231a43f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8437</Words>
  <Application>Microsoft Office PowerPoint</Application>
  <PresentationFormat>Widescreen</PresentationFormat>
  <Paragraphs>1357</Paragraphs>
  <Slides>54</Slides>
  <Notes>53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Calibri</vt:lpstr>
      <vt:lpstr>Calibri Light</vt:lpstr>
      <vt:lpstr>Helvetica Neue Light</vt:lpstr>
      <vt:lpstr>Helvetica Neue Medium</vt:lpstr>
      <vt:lpstr>Poppins</vt:lpstr>
      <vt:lpstr>Poppins </vt:lpstr>
      <vt:lpstr>Poppins Bold</vt:lpstr>
      <vt:lpstr>Poppins ExtraBold</vt:lpstr>
      <vt:lpstr>Poppins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Brooks</dc:creator>
  <cp:lastModifiedBy>Jayne Holloway</cp:lastModifiedBy>
  <cp:revision>2</cp:revision>
  <cp:lastPrinted>2021-03-03T12:09:33Z</cp:lastPrinted>
  <dcterms:created xsi:type="dcterms:W3CDTF">2020-12-17T14:02:25Z</dcterms:created>
  <dcterms:modified xsi:type="dcterms:W3CDTF">2026-04-13T13:40:19Z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0x0101001E4FBA451087214FACFD5ECD779766AF</vt:lpwstr>
  </property>
  <property fmtid="{D5CDD505-2E9C-101B-9397-08002B2CF9AE}" pid="3" name="MediaServiceImageTags">
    <vt:lpwstr/>
  </property>
</Properties>
</file>