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683" r:id="rId5"/>
    <p:sldId id="895" r:id="rId6"/>
    <p:sldId id="265" r:id="rId7"/>
    <p:sldId id="755" r:id="rId8"/>
    <p:sldId id="900" r:id="rId9"/>
    <p:sldId id="887" r:id="rId10"/>
    <p:sldId id="890" r:id="rId11"/>
    <p:sldId id="896" r:id="rId12"/>
    <p:sldId id="879" r:id="rId13"/>
    <p:sldId id="901" r:id="rId14"/>
    <p:sldId id="888" r:id="rId15"/>
    <p:sldId id="256" r:id="rId16"/>
    <p:sldId id="878" r:id="rId17"/>
    <p:sldId id="892" r:id="rId18"/>
    <p:sldId id="864" r:id="rId19"/>
    <p:sldId id="872" r:id="rId20"/>
    <p:sldId id="877" r:id="rId21"/>
    <p:sldId id="876" r:id="rId22"/>
    <p:sldId id="875" r:id="rId23"/>
    <p:sldId id="868" r:id="rId24"/>
    <p:sldId id="873" r:id="rId25"/>
    <p:sldId id="874" r:id="rId26"/>
    <p:sldId id="897" r:id="rId27"/>
    <p:sldId id="898" r:id="rId28"/>
    <p:sldId id="8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02DD60-D2AE-55B1-F992-AD17CDAF043F}" name="Grace Golf" initials="GG" userId="S::grace@colour-profiling.com::4dde5f68-09e9-4618-b964-3a36d85cd1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90B"/>
    <a:srgbClr val="28265B"/>
    <a:srgbClr val="1A4960"/>
    <a:srgbClr val="4186A2"/>
    <a:srgbClr val="6CA5AF"/>
    <a:srgbClr val="6DA4AD"/>
    <a:srgbClr val="F6D6C8"/>
    <a:srgbClr val="7030A0"/>
    <a:srgbClr val="16DAA1"/>
    <a:srgbClr val="099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66573-EFE5-4D7B-B0CA-5F37177BC233}" v="12" dt="2026-04-09T12:39:4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74648"/>
  </p:normalViewPr>
  <p:slideViewPr>
    <p:cSldViewPr snapToGrid="0">
      <p:cViewPr varScale="1">
        <p:scale>
          <a:sx n="58" d="100"/>
          <a:sy n="58" d="100"/>
        </p:scale>
        <p:origin x="10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Holloway" userId="acd824e0-849b-439c-b4c6-53770188c5fe" providerId="ADAL" clId="{CD0E95B6-C363-4778-B094-791E9F5E7082}"/>
    <pc:docChg chg="undo custSel addSld delSld modSld">
      <pc:chgData name="Jayne Holloway" userId="acd824e0-849b-439c-b4c6-53770188c5fe" providerId="ADAL" clId="{CD0E95B6-C363-4778-B094-791E9F5E7082}" dt="2026-04-09T12:39:44.387" v="6990" actId="47"/>
      <pc:docMkLst>
        <pc:docMk/>
      </pc:docMkLst>
      <pc:sldChg chg="del modNotesTx">
        <pc:chgData name="Jayne Holloway" userId="acd824e0-849b-439c-b4c6-53770188c5fe" providerId="ADAL" clId="{CD0E95B6-C363-4778-B094-791E9F5E7082}" dt="2026-04-09T12:39:44.387" v="6990" actId="47"/>
        <pc:sldMkLst>
          <pc:docMk/>
          <pc:sldMk cId="2125040416" sldId="891"/>
        </pc:sldMkLst>
      </pc:sldChg>
      <pc:sldChg chg="addSp delSp modSp add mod modAnim modNotesTx">
        <pc:chgData name="Jayne Holloway" userId="acd824e0-849b-439c-b4c6-53770188c5fe" providerId="ADAL" clId="{CD0E95B6-C363-4778-B094-791E9F5E7082}" dt="2026-04-09T12:38:02.542" v="6659"/>
        <pc:sldMkLst>
          <pc:docMk/>
          <pc:sldMk cId="2837681240" sldId="892"/>
        </pc:sldMkLst>
        <pc:spChg chg="add mod">
          <ac:chgData name="Jayne Holloway" userId="acd824e0-849b-439c-b4c6-53770188c5fe" providerId="ADAL" clId="{CD0E95B6-C363-4778-B094-791E9F5E7082}" dt="2026-04-09T12:36:20.806" v="6641" actId="1076"/>
          <ac:spMkLst>
            <pc:docMk/>
            <pc:sldMk cId="2837681240" sldId="892"/>
            <ac:spMk id="8" creationId="{25B97CBC-13C5-10A9-C2C4-8FEE3BF18D4E}"/>
          </ac:spMkLst>
        </pc:spChg>
        <pc:spChg chg="add mod">
          <ac:chgData name="Jayne Holloway" userId="acd824e0-849b-439c-b4c6-53770188c5fe" providerId="ADAL" clId="{CD0E95B6-C363-4778-B094-791E9F5E7082}" dt="2026-04-09T12:37:16.266" v="6652" actId="1076"/>
          <ac:spMkLst>
            <pc:docMk/>
            <pc:sldMk cId="2837681240" sldId="892"/>
            <ac:spMk id="9" creationId="{6A35C7AB-FA5C-9183-4C21-38B5C5CCDDDE}"/>
          </ac:spMkLst>
        </pc:spChg>
        <pc:spChg chg="add mod">
          <ac:chgData name="Jayne Holloway" userId="acd824e0-849b-439c-b4c6-53770188c5fe" providerId="ADAL" clId="{CD0E95B6-C363-4778-B094-791E9F5E7082}" dt="2026-04-09T12:37:32.887" v="6654"/>
          <ac:spMkLst>
            <pc:docMk/>
            <pc:sldMk cId="2837681240" sldId="892"/>
            <ac:spMk id="10" creationId="{A23EAECC-0E7F-6603-E362-E470CBA47033}"/>
          </ac:spMkLst>
        </pc:spChg>
        <pc:spChg chg="add mod">
          <ac:chgData name="Jayne Holloway" userId="acd824e0-849b-439c-b4c6-53770188c5fe" providerId="ADAL" clId="{CD0E95B6-C363-4778-B094-791E9F5E7082}" dt="2026-04-09T12:37:45.802" v="6656"/>
          <ac:spMkLst>
            <pc:docMk/>
            <pc:sldMk cId="2837681240" sldId="892"/>
            <ac:spMk id="11" creationId="{A8827420-A083-499F-42A1-1EC1827058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41668C1F-B4E8-B32C-9F08-D21CFD4F45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30BFBFE-167A-865E-D233-4408ED9B14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D1C690-D844-0A07-9A61-2495467623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D09FB0-1792-4571-4950-726D128F6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AB52-751C-45E2-AC0B-A69A496550A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9EC5B975-E5EF-96AC-7A31-9115A013A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9179844-1FDD-1FA0-C1DF-6203675833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DB91-CEFD-4472-8B5A-C2D51014C9FD}" type="datetimeFigureOut">
              <a:rPr lang="en-GB" smtClean="0"/>
              <a:t>09/04/2026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AE378D4-73E8-E2B9-D69D-D5FE7CFC9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2292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Exercise to work through.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9AB52-751C-45E2-AC0B-A69A496550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6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B36CA-8141-ABB2-E674-35593BCA5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BF540-615A-1406-1A8D-81D9D083C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E4742-F186-CF9D-6F00-29BFF6FDC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Invite discussion.</a:t>
            </a:r>
          </a:p>
          <a:p>
            <a:r>
              <a:rPr lang="en-US" dirty="0"/>
              <a:t>Looking at your </a:t>
            </a:r>
            <a:r>
              <a:rPr lang="en-US" b="1" dirty="0"/>
              <a:t>core</a:t>
            </a:r>
            <a:r>
              <a:rPr lang="en-US" dirty="0"/>
              <a:t> and </a:t>
            </a:r>
            <a:r>
              <a:rPr lang="en-US" b="1" dirty="0"/>
              <a:t>potential flex </a:t>
            </a:r>
            <a:r>
              <a:rPr lang="en-US" dirty="0"/>
              <a:t>graph, are their </a:t>
            </a:r>
            <a:r>
              <a:rPr lang="en-US" dirty="0" err="1"/>
              <a:t>colour</a:t>
            </a:r>
            <a:r>
              <a:rPr lang="en-US" dirty="0"/>
              <a:t> preferences your team members </a:t>
            </a:r>
          </a:p>
          <a:p>
            <a:r>
              <a:rPr lang="en-US" dirty="0"/>
              <a:t>could </a:t>
            </a:r>
            <a:r>
              <a:rPr lang="en-US" b="1" dirty="0"/>
              <a:t>flex</a:t>
            </a:r>
            <a:r>
              <a:rPr lang="en-US" dirty="0"/>
              <a:t> into that would be of </a:t>
            </a:r>
            <a:r>
              <a:rPr lang="en-US" b="1" dirty="0"/>
              <a:t>benefit</a:t>
            </a:r>
            <a:r>
              <a:rPr lang="en-US" dirty="0"/>
              <a:t>, that are currently not as visible as they could be?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. The main team wheel highlights the top two </a:t>
            </a:r>
            <a:r>
              <a:rPr lang="en-US" dirty="0" err="1"/>
              <a:t>colours</a:t>
            </a:r>
            <a:r>
              <a:rPr lang="en-US" dirty="0"/>
              <a:t> but there are likely to be </a:t>
            </a:r>
            <a:r>
              <a:rPr lang="en-US" b="1" dirty="0"/>
              <a:t>other </a:t>
            </a:r>
            <a:r>
              <a:rPr lang="en-US" b="1" dirty="0" err="1"/>
              <a:t>colour</a:t>
            </a:r>
            <a:r>
              <a:rPr lang="en-US" b="1" dirty="0"/>
              <a:t> </a:t>
            </a:r>
          </a:p>
          <a:p>
            <a:r>
              <a:rPr lang="en-US" b="1" dirty="0"/>
              <a:t>strengths</a:t>
            </a:r>
            <a:r>
              <a:rPr lang="en-US" dirty="0"/>
              <a:t> to be found in the Team Colour Balance graph and Core Preference and Potential Flex wheel.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757B9-2914-A429-7B94-754F2F59D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identified the next slide will unpack this further.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9AB52-751C-45E2-AC0B-A69A496550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5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58E28-2B18-491C-C874-956AA00A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B64B26-EB5C-023D-0ED7-6C47A5A96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69296D-1FBE-D215-BA11-A15BA8776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Working individually, with the project in mind, write down </a:t>
            </a:r>
            <a:r>
              <a:rPr lang="en-US" b="1" dirty="0"/>
              <a:t>questions</a:t>
            </a:r>
            <a:r>
              <a:rPr lang="en-US" dirty="0"/>
              <a:t> each </a:t>
            </a:r>
            <a:r>
              <a:rPr lang="en-US" dirty="0" err="1"/>
              <a:t>colour</a:t>
            </a:r>
            <a:r>
              <a:rPr lang="en-US" dirty="0"/>
              <a:t> preference are </a:t>
            </a:r>
          </a:p>
          <a:p>
            <a:r>
              <a:rPr lang="en-US" dirty="0"/>
              <a:t>likely to ask.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F6E5C-7B5B-EF92-0C2B-E7E2ABBF9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8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B60F-99EA-522F-8679-D67064CA7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C36B4-BD30-A5AD-D7BA-89254E090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F068C-F5DD-E5D4-4627-E0594CC1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4 main quadrants appear first and then each </a:t>
            </a:r>
            <a:r>
              <a:rPr lang="en-US" dirty="0" err="1"/>
              <a:t>colour</a:t>
            </a:r>
            <a:r>
              <a:rPr lang="en-US" dirty="0"/>
              <a:t> blend between those are animated to appear, enabling you </a:t>
            </a:r>
          </a:p>
          <a:p>
            <a:r>
              <a:rPr lang="en-US" dirty="0"/>
              <a:t>to first invite comments or suggestions on what </a:t>
            </a:r>
            <a:r>
              <a:rPr lang="en-US" dirty="0" err="1"/>
              <a:t>theyse</a:t>
            </a:r>
            <a:r>
              <a:rPr lang="en-US" dirty="0"/>
              <a:t> might be, where there’s time.</a:t>
            </a:r>
          </a:p>
          <a:p>
            <a:endParaRPr lang="en-US" dirty="0"/>
          </a:p>
          <a:p>
            <a:r>
              <a:rPr lang="en-US" dirty="0"/>
              <a:t>What are the questions </a:t>
            </a:r>
            <a:r>
              <a:rPr lang="en-US" b="1" dirty="0"/>
              <a:t>you</a:t>
            </a:r>
            <a:r>
              <a:rPr lang="en-US" dirty="0"/>
              <a:t> tend </a:t>
            </a:r>
            <a:r>
              <a:rPr lang="en-US" b="1" dirty="0"/>
              <a:t>not to ask</a:t>
            </a:r>
            <a:r>
              <a:rPr lang="en-US" dirty="0"/>
              <a:t>? (related to your </a:t>
            </a:r>
            <a:r>
              <a:rPr lang="en-US" b="1" dirty="0"/>
              <a:t>lowest </a:t>
            </a:r>
            <a:r>
              <a:rPr lang="en-US" b="1" dirty="0" err="1"/>
              <a:t>colours</a:t>
            </a:r>
            <a:r>
              <a:rPr lang="en-US" dirty="0"/>
              <a:t>?)  </a:t>
            </a:r>
          </a:p>
          <a:p>
            <a:r>
              <a:rPr lang="en-US" b="1" dirty="0"/>
              <a:t>Who does </a:t>
            </a:r>
            <a:r>
              <a:rPr lang="en-US" dirty="0"/>
              <a:t>ask those questions?  How does that </a:t>
            </a:r>
            <a:r>
              <a:rPr lang="en-US" b="1" dirty="0"/>
              <a:t>help</a:t>
            </a:r>
            <a:r>
              <a:rPr lang="en-US" dirty="0"/>
              <a:t> the overall </a:t>
            </a:r>
            <a:r>
              <a:rPr lang="en-US" b="1" dirty="0"/>
              <a:t>strategy</a:t>
            </a:r>
            <a:r>
              <a:rPr lang="en-US" dirty="0"/>
              <a:t>?</a:t>
            </a:r>
          </a:p>
          <a:p>
            <a:r>
              <a:rPr lang="en-US" dirty="0"/>
              <a:t>Are there any questions you tend to </a:t>
            </a:r>
            <a:r>
              <a:rPr lang="en-US" b="1" dirty="0"/>
              <a:t>miss</a:t>
            </a:r>
            <a:r>
              <a:rPr lang="en-US" dirty="0"/>
              <a:t> as a team?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BE210-9960-25E3-9585-18E14755E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BD2C-8EE6-5801-DC63-B9D60891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40A0C-7950-D0FE-5069-079813BC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364BD-D985-97B3-E2F6-60E5FBE27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EE0F7-473E-BBD5-2D21-4D7CBE100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6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95BB7-7B8D-854F-43A3-2E83D8F16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0C60C-2B0E-77A7-60F2-891A6F325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3CEC4-72A1-A7E8-0DD6-B90BE1078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The </a:t>
            </a:r>
            <a:r>
              <a:rPr lang="en-US" b="1" dirty="0"/>
              <a:t>VVMM</a:t>
            </a:r>
            <a:r>
              <a:rPr lang="en-US" dirty="0"/>
              <a:t> model is a helpful and holistic way to view </a:t>
            </a:r>
            <a:r>
              <a:rPr lang="en-US" b="1" dirty="0"/>
              <a:t>strategy</a:t>
            </a:r>
            <a:r>
              <a:rPr lang="en-US" dirty="0"/>
              <a:t> planning through the lens of </a:t>
            </a:r>
          </a:p>
          <a:p>
            <a:r>
              <a:rPr lang="en-US" dirty="0"/>
              <a:t>all </a:t>
            </a:r>
            <a:r>
              <a:rPr lang="en-US" b="1" dirty="0"/>
              <a:t>4 </a:t>
            </a:r>
            <a:r>
              <a:rPr lang="en-US" b="1" dirty="0" err="1"/>
              <a:t>colours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Click through the animations.</a:t>
            </a:r>
          </a:p>
          <a:p>
            <a:endParaRPr lang="en-US" dirty="0"/>
          </a:p>
          <a:p>
            <a:r>
              <a:rPr lang="en-US" dirty="0"/>
              <a:t>All of the VVMM sections are </a:t>
            </a:r>
            <a:r>
              <a:rPr lang="en-US" b="1" dirty="0"/>
              <a:t>interconnected</a:t>
            </a:r>
            <a:r>
              <a:rPr lang="en-US" dirty="0"/>
              <a:t> and </a:t>
            </a:r>
            <a:r>
              <a:rPr lang="en-US" b="1" dirty="0"/>
              <a:t>ideally</a:t>
            </a:r>
            <a:r>
              <a:rPr lang="en-US" dirty="0"/>
              <a:t>, when it comes to </a:t>
            </a:r>
            <a:r>
              <a:rPr lang="en-US" b="1" dirty="0"/>
              <a:t>strategy</a:t>
            </a:r>
            <a:r>
              <a:rPr lang="en-US" dirty="0"/>
              <a:t>, we have </a:t>
            </a:r>
          </a:p>
          <a:p>
            <a:r>
              <a:rPr lang="en-US" b="1" dirty="0"/>
              <a:t>all 4 in balance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.  Each section is </a:t>
            </a:r>
            <a:r>
              <a:rPr lang="en-US" b="1" dirty="0"/>
              <a:t>not</a:t>
            </a:r>
            <a:r>
              <a:rPr lang="en-US" dirty="0"/>
              <a:t> just for that individual </a:t>
            </a:r>
            <a:r>
              <a:rPr lang="en-US" b="1" dirty="0" err="1"/>
              <a:t>colour</a:t>
            </a:r>
            <a:r>
              <a:rPr lang="en-US" b="1" dirty="0"/>
              <a:t> preference </a:t>
            </a:r>
            <a:r>
              <a:rPr lang="en-US" dirty="0"/>
              <a:t>but that </a:t>
            </a:r>
            <a:r>
              <a:rPr lang="en-US" dirty="0" err="1"/>
              <a:t>colour</a:t>
            </a:r>
            <a:r>
              <a:rPr lang="en-US" dirty="0"/>
              <a:t> preference is more likely to </a:t>
            </a:r>
          </a:p>
          <a:p>
            <a:r>
              <a:rPr lang="en-US" dirty="0"/>
              <a:t>make that section of VVMM it's </a:t>
            </a:r>
            <a:r>
              <a:rPr lang="en-US" b="1" dirty="0"/>
              <a:t>natural focus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Discussion questions to unpack the 4 elements of the model:</a:t>
            </a:r>
          </a:p>
          <a:p>
            <a:r>
              <a:rPr lang="en-US" dirty="0"/>
              <a:t>Where is your team </a:t>
            </a:r>
            <a:r>
              <a:rPr lang="en-US" b="1" dirty="0"/>
              <a:t>clearer</a:t>
            </a:r>
            <a:r>
              <a:rPr lang="en-US" dirty="0"/>
              <a:t>?  </a:t>
            </a:r>
          </a:p>
          <a:p>
            <a:r>
              <a:rPr lang="en-US" dirty="0"/>
              <a:t>Naturally </a:t>
            </a:r>
            <a:r>
              <a:rPr lang="en-US" b="1" dirty="0"/>
              <a:t>strongest</a:t>
            </a:r>
            <a:r>
              <a:rPr lang="en-US" dirty="0"/>
              <a:t>? </a:t>
            </a:r>
          </a:p>
          <a:p>
            <a:r>
              <a:rPr lang="en-US" dirty="0"/>
              <a:t>Spending </a:t>
            </a:r>
            <a:r>
              <a:rPr lang="en-US" b="1" dirty="0"/>
              <a:t>most time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5D8D7-B34C-DF80-F8C8-B69BB2AF4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0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0A347-943C-B2A9-3C50-0BFB453ED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7BA38-66BF-FE77-710C-E07B269E9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58C7C-6CAE-5BFD-24D6-501A0133C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The different parts of VVMM </a:t>
            </a:r>
            <a:r>
              <a:rPr lang="en-US" b="1" dirty="0"/>
              <a:t>impact each other</a:t>
            </a:r>
            <a:r>
              <a:rPr lang="en-US" dirty="0"/>
              <a:t>. The </a:t>
            </a:r>
            <a:r>
              <a:rPr lang="en-US" b="1" dirty="0"/>
              <a:t>correlation</a:t>
            </a:r>
            <a:r>
              <a:rPr lang="en-US" dirty="0"/>
              <a:t> between them encourages </a:t>
            </a:r>
          </a:p>
          <a:p>
            <a:r>
              <a:rPr lang="en-US" dirty="0"/>
              <a:t>us </a:t>
            </a:r>
            <a:r>
              <a:rPr lang="en-US" b="1" dirty="0"/>
              <a:t>not</a:t>
            </a:r>
            <a:r>
              <a:rPr lang="en-US" dirty="0"/>
              <a:t> to think in </a:t>
            </a:r>
            <a:r>
              <a:rPr lang="en-US" b="1" dirty="0"/>
              <a:t>binary</a:t>
            </a:r>
            <a:r>
              <a:rPr lang="en-US" dirty="0"/>
              <a:t> terms in terms of strategy.</a:t>
            </a:r>
          </a:p>
          <a:p>
            <a:endParaRPr lang="en-US" dirty="0"/>
          </a:p>
          <a:p>
            <a:r>
              <a:rPr lang="en-US" dirty="0"/>
              <a:t>Animated with wheel and 4 </a:t>
            </a:r>
            <a:r>
              <a:rPr lang="en-US" dirty="0" err="1"/>
              <a:t>colour</a:t>
            </a:r>
            <a:r>
              <a:rPr lang="en-US" dirty="0"/>
              <a:t> boxes on 1st click.  Then bottom statement, top statement, </a:t>
            </a:r>
          </a:p>
          <a:p>
            <a:r>
              <a:rPr lang="en-US" dirty="0"/>
              <a:t>left statement and finally right statement.</a:t>
            </a:r>
          </a:p>
          <a:p>
            <a:endParaRPr lang="en-US" dirty="0"/>
          </a:p>
          <a:p>
            <a:r>
              <a:rPr lang="en-US" dirty="0"/>
              <a:t>Additional information to aid understanding:</a:t>
            </a:r>
          </a:p>
          <a:p>
            <a:r>
              <a:rPr lang="en-US" dirty="0"/>
              <a:t>Values shape Vision – Values underpin the Vision and bring tone and sense</a:t>
            </a:r>
          </a:p>
          <a:p>
            <a:r>
              <a:rPr lang="en-US" dirty="0"/>
              <a:t>Vision affirms Values – Vision is the outworking of the Values</a:t>
            </a:r>
          </a:p>
          <a:p>
            <a:endParaRPr lang="en-US" dirty="0"/>
          </a:p>
          <a:p>
            <a:r>
              <a:rPr lang="en-US" dirty="0"/>
              <a:t>Mission directs Milestones – Mission is the destination for the Milestones</a:t>
            </a:r>
          </a:p>
          <a:p>
            <a:r>
              <a:rPr lang="en-US" dirty="0"/>
              <a:t>Milestones progress Mission – Milestones are markers of achievement </a:t>
            </a:r>
            <a:r>
              <a:rPr lang="en-US" dirty="0" err="1"/>
              <a:t>en</a:t>
            </a:r>
            <a:r>
              <a:rPr lang="en-US" dirty="0"/>
              <a:t> route to </a:t>
            </a:r>
          </a:p>
          <a:p>
            <a:r>
              <a:rPr lang="en-US" dirty="0"/>
              <a:t>achieving the Mission </a:t>
            </a:r>
          </a:p>
          <a:p>
            <a:endParaRPr lang="en-US" dirty="0"/>
          </a:p>
          <a:p>
            <a:r>
              <a:rPr lang="en-US" dirty="0"/>
              <a:t>Milestones quantify Values – Milestones can be measurables of less tangible Values</a:t>
            </a:r>
          </a:p>
          <a:p>
            <a:r>
              <a:rPr lang="en-US" dirty="0"/>
              <a:t>Values qualify Milestones – Values bring purpose and potentially accountability to the </a:t>
            </a:r>
          </a:p>
          <a:p>
            <a:r>
              <a:rPr lang="en-US" dirty="0"/>
              <a:t>actions performed in the Milestones</a:t>
            </a:r>
          </a:p>
          <a:p>
            <a:endParaRPr lang="en-US" dirty="0"/>
          </a:p>
          <a:p>
            <a:r>
              <a:rPr lang="en-US" dirty="0"/>
              <a:t>Mission achieves Vision – Mission is the key strategy(or strategies) or aim(s) that helps </a:t>
            </a:r>
          </a:p>
          <a:p>
            <a:r>
              <a:rPr lang="en-US" dirty="0"/>
              <a:t>fulfill the wider Vision</a:t>
            </a:r>
          </a:p>
          <a:p>
            <a:r>
              <a:rPr lang="en-US" dirty="0"/>
              <a:t>Vision directs Mission – Vision is the bigger picture that shapes the key elements of the </a:t>
            </a:r>
          </a:p>
          <a:p>
            <a:r>
              <a:rPr lang="en-US" dirty="0"/>
              <a:t>Mission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A4C8E-39FF-2529-E075-8631127ED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05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F84E6-D3EF-766C-4784-9CF6077E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780D3-EBDA-09A1-CE18-E7700505E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66E7D-9CB5-165C-7947-92D341B71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There is </a:t>
            </a:r>
            <a:r>
              <a:rPr lang="en-US" b="1" dirty="0"/>
              <a:t>correlation</a:t>
            </a:r>
            <a:r>
              <a:rPr lang="en-US" dirty="0"/>
              <a:t> between </a:t>
            </a:r>
            <a:r>
              <a:rPr lang="en-US" b="1" dirty="0"/>
              <a:t>Mission </a:t>
            </a:r>
            <a:r>
              <a:rPr lang="en-US" dirty="0"/>
              <a:t>and </a:t>
            </a:r>
            <a:r>
              <a:rPr lang="en-US" b="1" dirty="0"/>
              <a:t>Values</a:t>
            </a:r>
            <a:r>
              <a:rPr lang="en-US" dirty="0"/>
              <a:t> across the wheel too.</a:t>
            </a:r>
          </a:p>
          <a:p>
            <a:endParaRPr lang="en-US" dirty="0"/>
          </a:p>
          <a:p>
            <a:r>
              <a:rPr lang="en-US" dirty="0"/>
              <a:t>Mission delivers Values – Mission brings practical action to the outworking of </a:t>
            </a:r>
          </a:p>
          <a:p>
            <a:r>
              <a:rPr lang="en-US" dirty="0"/>
              <a:t>the Values.</a:t>
            </a:r>
          </a:p>
          <a:p>
            <a:endParaRPr lang="en-US" dirty="0"/>
          </a:p>
          <a:p>
            <a:r>
              <a:rPr lang="en-US" dirty="0"/>
              <a:t>Values bring purpose to Mission – Values underpin the Mission and bring accountability </a:t>
            </a:r>
          </a:p>
          <a:p>
            <a:r>
              <a:rPr lang="en-US" dirty="0"/>
              <a:t>for the less measurables.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FC1A0-1C93-B760-F1FC-215590FF6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57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61E72-4816-4651-5BB0-9A0AE9580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ACC143-35DF-6246-768D-C854EEA72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37CC77-E78A-6CF3-EC6B-96C83888C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There is </a:t>
            </a:r>
            <a:r>
              <a:rPr lang="en-US" b="1" dirty="0"/>
              <a:t>correlation</a:t>
            </a:r>
            <a:r>
              <a:rPr lang="en-US" dirty="0"/>
              <a:t> between </a:t>
            </a:r>
            <a:r>
              <a:rPr lang="en-US" b="1" dirty="0"/>
              <a:t>Milestones</a:t>
            </a:r>
            <a:r>
              <a:rPr lang="en-US" dirty="0"/>
              <a:t> and </a:t>
            </a:r>
            <a:r>
              <a:rPr lang="en-US" b="1" dirty="0"/>
              <a:t>Vision</a:t>
            </a:r>
            <a:r>
              <a:rPr lang="en-US" dirty="0"/>
              <a:t> across the wheel too.</a:t>
            </a:r>
          </a:p>
          <a:p>
            <a:endParaRPr lang="en-US" dirty="0"/>
          </a:p>
          <a:p>
            <a:r>
              <a:rPr lang="en-US" dirty="0"/>
              <a:t>Milestones measure the Vision – Milestones are the measurable stepping stones </a:t>
            </a:r>
          </a:p>
          <a:p>
            <a:r>
              <a:rPr lang="en-US" dirty="0"/>
              <a:t>to get to the bigger Vision.</a:t>
            </a:r>
          </a:p>
          <a:p>
            <a:endParaRPr lang="en-US" dirty="0"/>
          </a:p>
          <a:p>
            <a:r>
              <a:rPr lang="en-US" dirty="0"/>
              <a:t>Vision inspires Milestones – Vision is the bigger picture of possibility and Milestones </a:t>
            </a:r>
          </a:p>
          <a:p>
            <a:r>
              <a:rPr lang="en-US" dirty="0"/>
              <a:t>are the detailed markers of how the Vision is achieved.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C87A5-E453-2EE0-1BA1-E6BDDE209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4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862" y="9428274"/>
            <a:ext cx="2946276" cy="498365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2EE912F9-B5C9-4002-4BD2-DD9373D25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2C2931CA-75E4-7E02-0DF7-D3351559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84" y="4776857"/>
            <a:ext cx="5436909" cy="390895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7AC5F-69B7-160E-596B-977CC556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4BB28-F427-04FA-A4C8-75B4D2805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8A2DA-D8C4-7044-8390-10538E76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Animated 3 questions – 1 for whole team and 2 &amp;3 for individuals.</a:t>
            </a:r>
          </a:p>
          <a:p>
            <a:r>
              <a:rPr lang="en-US" dirty="0"/>
              <a:t>Allow for open discussion for differences in the team in how they respond to different elements </a:t>
            </a:r>
          </a:p>
          <a:p>
            <a:r>
              <a:rPr lang="en-US" dirty="0"/>
              <a:t>of VVMM.</a:t>
            </a:r>
          </a:p>
          <a:p>
            <a:endParaRPr lang="en-US" dirty="0"/>
          </a:p>
          <a:p>
            <a:r>
              <a:rPr lang="en-US" dirty="0"/>
              <a:t>Key message:  All working in </a:t>
            </a:r>
            <a:r>
              <a:rPr lang="en-US" b="1" dirty="0"/>
              <a:t>harmony</a:t>
            </a:r>
            <a:r>
              <a:rPr lang="en-US" dirty="0"/>
              <a:t> brings best </a:t>
            </a:r>
            <a:r>
              <a:rPr lang="en-US" b="1" dirty="0"/>
              <a:t>cohesion</a:t>
            </a:r>
            <a:r>
              <a:rPr lang="en-US" dirty="0"/>
              <a:t> and strategy.  </a:t>
            </a:r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12FE-0610-F6D0-132E-D4FBC7558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04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45B71-4AE8-962E-CE29-90942290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1A9A3-EAC0-4ED3-0B02-9A6594B09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EFE8F-328E-07FA-AC33-28228FDB6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Share this example slide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A9C75-01BD-3A75-3F7E-27078B063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78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EBCF1-DD0A-9150-E4AC-7225E1F84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416D11-643E-FD8B-BA09-4BD0617B4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51472-2146-1352-B3F6-40A183F98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US" dirty="0"/>
              <a:t>Give time to the team to work through each of the 4 boxes, outlining some possible </a:t>
            </a:r>
          </a:p>
          <a:p>
            <a:r>
              <a:rPr lang="en-US" dirty="0"/>
              <a:t>responses to each of the 4 boxes for their own situation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.  One section of VVMM may be weaker or less defined than another. 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AD9B5-2CC3-F522-7456-3622A5CDD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48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6A6C-0A0E-B777-71D8-D33E3881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FE986-04AD-97B0-D9F0-744475C6D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B8DAA-507A-0CEB-9658-708B34CB8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Committing to actions </a:t>
            </a:r>
            <a:r>
              <a:rPr lang="en-GB" dirty="0"/>
              <a:t>to put into practice what we’ve covered over these sessions helps </a:t>
            </a:r>
          </a:p>
          <a:p>
            <a:r>
              <a:rPr lang="en-GB" dirty="0"/>
              <a:t>to increase the impact of what you’ve learned.</a:t>
            </a:r>
          </a:p>
          <a:p>
            <a:endParaRPr lang="en-GB" dirty="0"/>
          </a:p>
          <a:p>
            <a:r>
              <a:rPr lang="en-GB" dirty="0"/>
              <a:t>We’ve mapped action planning around our wheel, illustrating how different elements look </a:t>
            </a:r>
          </a:p>
          <a:p>
            <a:r>
              <a:rPr lang="en-GB" dirty="0"/>
              <a:t>through different colour lenses.</a:t>
            </a:r>
          </a:p>
          <a:p>
            <a:r>
              <a:rPr lang="en-GB" dirty="0"/>
              <a:t>We all draw on all 4 colour energies in our daily lives, regardless of go to preferences, it’s just </a:t>
            </a:r>
          </a:p>
          <a:p>
            <a:r>
              <a:rPr lang="en-GB" dirty="0"/>
              <a:t>that some we may have to be more intentional about than others … </a:t>
            </a:r>
            <a:endParaRPr lang="en-GB" dirty="0">
              <a:cs typeface="Calibri"/>
            </a:endParaRPr>
          </a:p>
          <a:p>
            <a:r>
              <a:rPr lang="en-GB" b="1" dirty="0"/>
              <a:t>Red </a:t>
            </a:r>
            <a:r>
              <a:rPr lang="en-GB" dirty="0"/>
              <a:t>– what </a:t>
            </a:r>
            <a:r>
              <a:rPr lang="en-GB" b="1" dirty="0"/>
              <a:t>personal goals </a:t>
            </a:r>
            <a:r>
              <a:rPr lang="en-GB" dirty="0"/>
              <a:t>are you going to set?</a:t>
            </a:r>
            <a:endParaRPr lang="en-GB" dirty="0">
              <a:cs typeface="Calibri"/>
            </a:endParaRPr>
          </a:p>
          <a:p>
            <a:r>
              <a:rPr lang="en-GB" b="1" dirty="0"/>
              <a:t>Yellow</a:t>
            </a:r>
            <a:r>
              <a:rPr lang="en-GB" dirty="0"/>
              <a:t> – what </a:t>
            </a:r>
            <a:r>
              <a:rPr lang="en-GB" b="1" dirty="0"/>
              <a:t>innovative applications </a:t>
            </a:r>
            <a:r>
              <a:rPr lang="en-GB" dirty="0"/>
              <a:t>can you think of?</a:t>
            </a:r>
            <a:endParaRPr lang="en-GB" dirty="0">
              <a:cs typeface="Calibri"/>
            </a:endParaRPr>
          </a:p>
          <a:p>
            <a:r>
              <a:rPr lang="en-GB" b="1" dirty="0"/>
              <a:t>Green</a:t>
            </a:r>
            <a:r>
              <a:rPr lang="en-GB" dirty="0"/>
              <a:t> – what </a:t>
            </a:r>
            <a:r>
              <a:rPr lang="en-GB" b="1" dirty="0"/>
              <a:t>impact </a:t>
            </a:r>
            <a:r>
              <a:rPr lang="en-GB" dirty="0"/>
              <a:t>might this have on </a:t>
            </a:r>
            <a:r>
              <a:rPr lang="en-GB" b="1" dirty="0"/>
              <a:t>others</a:t>
            </a:r>
            <a:r>
              <a:rPr lang="en-GB" dirty="0"/>
              <a:t> – how can I leverage what I’ve learned to impact </a:t>
            </a:r>
          </a:p>
          <a:p>
            <a:r>
              <a:rPr lang="en-GB" dirty="0"/>
              <a:t>my team?</a:t>
            </a:r>
            <a:endParaRPr lang="en-GB" dirty="0">
              <a:cs typeface="Calibri"/>
            </a:endParaRPr>
          </a:p>
          <a:p>
            <a:r>
              <a:rPr lang="en-GB" b="1" dirty="0"/>
              <a:t>Blue</a:t>
            </a:r>
            <a:r>
              <a:rPr lang="en-GB" dirty="0"/>
              <a:t> – what </a:t>
            </a:r>
            <a:r>
              <a:rPr lang="en-GB" b="1" dirty="0"/>
              <a:t>theory</a:t>
            </a:r>
            <a:r>
              <a:rPr lang="en-GB" dirty="0"/>
              <a:t> and </a:t>
            </a:r>
            <a:r>
              <a:rPr lang="en-GB" b="1" dirty="0"/>
              <a:t>knowledge</a:t>
            </a:r>
            <a:r>
              <a:rPr lang="en-GB" dirty="0"/>
              <a:t> do I want to remember from this session?</a:t>
            </a:r>
          </a:p>
          <a:p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STOP/START/CONTINUE</a:t>
            </a:r>
            <a:r>
              <a:rPr lang="en-GB" dirty="0"/>
              <a:t>: a helpful structure for reflection.  What will you Start doing?  Stop doing?  Continue doing?</a:t>
            </a:r>
          </a:p>
          <a:p>
            <a:endParaRPr lang="en-GB" dirty="0"/>
          </a:p>
          <a:p>
            <a:r>
              <a:rPr lang="en-GB" b="1" dirty="0"/>
              <a:t>Action</a:t>
            </a:r>
            <a:r>
              <a:rPr lang="en-GB" dirty="0"/>
              <a:t>: take 5mins now to complete this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Action</a:t>
            </a:r>
            <a:r>
              <a:rPr lang="en-GB" dirty="0"/>
              <a:t>:  I’d like you all to enter in the chat box one key action point you’ve included in your plan …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b="1" dirty="0"/>
              <a:t>Further comments you might want to make:</a:t>
            </a:r>
            <a:endParaRPr lang="en-GB" b="1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You or your client may want to include this in a personal development plan.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Personal commitments: goal orientation + ambition.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Innovative application: creative ideas around how you can apply what you’ve learned – at home, in meetings, new ways to </a:t>
            </a:r>
          </a:p>
          <a:p>
            <a:r>
              <a:rPr lang="en-GB" dirty="0"/>
              <a:t>share or communicate insights, new ways to use your personalised c.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Impact on others: how can I leverage what I know to impact the teams I am a part of – share profiles + insights, use to coach </a:t>
            </a:r>
          </a:p>
          <a:p>
            <a:r>
              <a:rPr lang="en-GB" dirty="0"/>
              <a:t>or line manage, use the team wheel for team meetings to create awareness of potential dynamics and styles, enhancing comms </a:t>
            </a:r>
          </a:p>
          <a:p>
            <a:r>
              <a:rPr lang="en-GB" dirty="0"/>
              <a:t>+ inclusivity.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Theory + knowledge: key takeaways from the sessions – we’re all different and unique? how to spot bad day behaviours? </a:t>
            </a:r>
            <a:endParaRPr lang="en-GB" dirty="0"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C4A99-9E50-744B-D28D-13A72CA25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54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E7B10-D355-C21B-9933-41806CCDA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39E4F-4CAA-CBE4-3DF2-8D9E15A9A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1BF947-9359-78CF-4EA8-A696BCCE3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Opportunity for </a:t>
            </a:r>
            <a:r>
              <a:rPr lang="en-GB" b="1" dirty="0"/>
              <a:t>TEAM Reflection </a:t>
            </a:r>
            <a:r>
              <a:rPr lang="en-GB" dirty="0"/>
              <a:t>– vital to help </a:t>
            </a:r>
            <a:r>
              <a:rPr lang="en-GB" b="1" dirty="0"/>
              <a:t>embed the learning </a:t>
            </a:r>
            <a:r>
              <a:rPr lang="en-GB" dirty="0"/>
              <a:t>from this workshop in a collective way.</a:t>
            </a:r>
          </a:p>
          <a:p>
            <a:endParaRPr lang="en-GB" dirty="0"/>
          </a:p>
          <a:p>
            <a:r>
              <a:rPr lang="en-GB" dirty="0"/>
              <a:t>Encouragement to reflect on team group behaviours through the lens of all 4 colours (whilst we have a behavioural preference, we are all a blend of all 4 colours).</a:t>
            </a:r>
          </a:p>
          <a:p>
            <a:endParaRPr lang="en-GB" dirty="0"/>
          </a:p>
          <a:p>
            <a:r>
              <a:rPr lang="en-GB" b="1" dirty="0"/>
              <a:t>STOP/START/CONTINUE</a:t>
            </a:r>
            <a:r>
              <a:rPr lang="en-GB" dirty="0"/>
              <a:t>: a helpful structure for reflection.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D9527-8B92-A267-D3E5-018E0BC3C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456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5863-904E-426A-4548-12AD0106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60C12-2412-F267-23D1-320D12408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FED78-AD00-E710-4B63-F06F2D39E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Opportunity to </a:t>
            </a:r>
            <a:r>
              <a:rPr lang="en-US" b="1" dirty="0"/>
              <a:t>thank</a:t>
            </a:r>
            <a:r>
              <a:rPr lang="en-US" dirty="0"/>
              <a:t> everyone.</a:t>
            </a:r>
          </a:p>
          <a:p>
            <a:endParaRPr lang="en-US" dirty="0"/>
          </a:p>
          <a:p>
            <a:pPr lvl="0"/>
            <a:r>
              <a:rPr lang="en-GB" dirty="0"/>
              <a:t>Insert your own links on this slide.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5C9A2-C911-4567-D8A3-E925C21E5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4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delivering remotely: </a:t>
            </a:r>
          </a:p>
          <a:p>
            <a:r>
              <a:rPr lang="en-GB" b="1" dirty="0"/>
              <a:t>Welcome</a:t>
            </a:r>
            <a:r>
              <a:rPr lang="en-GB" dirty="0"/>
              <a:t> everyone on grid view (share slides later).</a:t>
            </a:r>
          </a:p>
          <a:p>
            <a:endParaRPr lang="en-GB" dirty="0"/>
          </a:p>
          <a:p>
            <a:r>
              <a:rPr lang="en-GB" dirty="0"/>
              <a:t>Give a very brief personal introduction</a:t>
            </a:r>
          </a:p>
          <a:p>
            <a:r>
              <a:rPr lang="en-GB" b="1" dirty="0"/>
              <a:t>Purpose</a:t>
            </a:r>
            <a:r>
              <a:rPr lang="en-GB" dirty="0"/>
              <a:t>: The purpose of this workshop is ……</a:t>
            </a:r>
          </a:p>
          <a:p>
            <a:r>
              <a:rPr lang="en-GB" b="1" dirty="0"/>
              <a:t>Programme</a:t>
            </a:r>
            <a:r>
              <a:rPr lang="en-GB" dirty="0"/>
              <a:t>: The timeline for today is ….</a:t>
            </a:r>
          </a:p>
          <a:p>
            <a:endParaRPr lang="en-GB" dirty="0"/>
          </a:p>
          <a:p>
            <a:r>
              <a:rPr lang="en-GB" dirty="0"/>
              <a:t>If </a:t>
            </a:r>
            <a:r>
              <a:rPr lang="en-GB" b="1" dirty="0"/>
              <a:t>recording session</a:t>
            </a:r>
            <a:r>
              <a:rPr lang="en-GB" dirty="0"/>
              <a:t>: Let the clients know at the start.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FB81F-1C70-421E-90B2-262B422954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9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 these aims are appropriate for your clients and tailor if necessary.</a:t>
            </a:r>
          </a:p>
          <a:p>
            <a:endParaRPr lang="en-US" dirty="0"/>
          </a:p>
          <a:p>
            <a:r>
              <a:rPr lang="en-US" dirty="0"/>
              <a:t>Give space for participants to share their session aims in the chat.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 panose="020F0502020204030204"/>
              </a:rPr>
              <a:t>VVMM = </a:t>
            </a:r>
            <a:r>
              <a:rPr lang="en-US" b="1" dirty="0">
                <a:cs typeface="Calibri" panose="020F0502020204030204"/>
              </a:rPr>
              <a:t>Vision, Values, Mission, Milestones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9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Aim – Conversation starter about </a:t>
            </a:r>
            <a:r>
              <a:rPr lang="en-US" b="1" dirty="0"/>
              <a:t>Team values</a:t>
            </a:r>
          </a:p>
          <a:p>
            <a:endParaRPr lang="en-US" dirty="0"/>
          </a:p>
          <a:p>
            <a:r>
              <a:rPr lang="en-US" dirty="0"/>
              <a:t>List team's values on white board or flip chart.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9AB52-751C-45E2-AC0B-A69A496550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5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2BE68-FF5A-36DC-0735-F2FC19327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5ADF5-066B-FD22-5C0A-F62C7B515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37DAB-4AFA-BC26-5651-BC4C6CFBB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Using the Team Wheel positions for reflection on Team Values, as appropriate. 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7D217-6D7F-6D27-1B0A-61D0DAECB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7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048B8-C8F6-AF31-E82A-248FC3BEB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B57DF-38C7-7B8C-BE3B-BAB7DDEB8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6C215-3693-7136-5840-860E3C52D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r>
              <a:rPr lang="en-US" dirty="0"/>
              <a:t>Animated stages.</a:t>
            </a:r>
          </a:p>
          <a:p>
            <a:endParaRPr lang="en-US" dirty="0"/>
          </a:p>
          <a:p>
            <a:r>
              <a:rPr lang="en-US" dirty="0"/>
              <a:t>Ideally </a:t>
            </a:r>
            <a:r>
              <a:rPr lang="en-US" b="1" dirty="0"/>
              <a:t>Values</a:t>
            </a:r>
            <a:r>
              <a:rPr lang="en-US" dirty="0"/>
              <a:t> need to be owned by the whole team and are kept alive by being </a:t>
            </a:r>
            <a:r>
              <a:rPr lang="en-US" b="1" dirty="0"/>
              <a:t>reinforced</a:t>
            </a:r>
            <a:r>
              <a:rPr lang="en-US" dirty="0"/>
              <a:t> through </a:t>
            </a:r>
          </a:p>
          <a:p>
            <a:r>
              <a:rPr lang="en-US" b="1" dirty="0"/>
              <a:t>language</a:t>
            </a:r>
            <a:r>
              <a:rPr lang="en-US" dirty="0"/>
              <a:t> and </a:t>
            </a:r>
            <a:r>
              <a:rPr lang="en-US" b="1" dirty="0" err="1"/>
              <a:t>behaviour</a:t>
            </a:r>
            <a:r>
              <a:rPr lang="en-US" dirty="0"/>
              <a:t>.  If values are not owned, they are only lip service.</a:t>
            </a:r>
          </a:p>
          <a:p>
            <a:endParaRPr lang="en-US" dirty="0"/>
          </a:p>
          <a:p>
            <a:r>
              <a:rPr lang="en-US" dirty="0"/>
              <a:t>This, in turn, shapes </a:t>
            </a:r>
            <a:r>
              <a:rPr lang="en-US" b="1" dirty="0"/>
              <a:t>team culture</a:t>
            </a:r>
            <a:r>
              <a:rPr lang="en-US" dirty="0"/>
              <a:t>, which drives </a:t>
            </a:r>
            <a:r>
              <a:rPr lang="en-US" b="1" dirty="0"/>
              <a:t>team performance</a:t>
            </a:r>
            <a:r>
              <a:rPr lang="en-US" dirty="0"/>
              <a:t>. </a:t>
            </a:r>
          </a:p>
          <a:p>
            <a:endParaRPr lang="en-US" dirty="0"/>
          </a:p>
          <a:p>
            <a:r>
              <a:rPr lang="en-US" dirty="0"/>
              <a:t>Each stage of the process </a:t>
            </a:r>
            <a:r>
              <a:rPr lang="en-US" b="1" dirty="0"/>
              <a:t>reinforces</a:t>
            </a:r>
            <a:r>
              <a:rPr lang="en-US" dirty="0"/>
              <a:t> the next through a </a:t>
            </a:r>
            <a:r>
              <a:rPr lang="en-US" b="1" dirty="0"/>
              <a:t>feedback loop</a:t>
            </a:r>
            <a:r>
              <a:rPr lang="en-US" dirty="0"/>
              <a:t>. 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31E32-6E64-CBB2-D72F-2FB00C30B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8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E7CA-7C9E-9778-E3F1-4E2F978AA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454E4-D321-3EBC-0FE0-75DAFAF8F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E304B-BABD-66D9-A3C3-49944EAF6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All</a:t>
            </a:r>
            <a:r>
              <a:rPr lang="en-US" dirty="0"/>
              <a:t> have something to bring to the team.  </a:t>
            </a:r>
          </a:p>
          <a:p>
            <a:r>
              <a:rPr lang="en-US" dirty="0"/>
              <a:t>To </a:t>
            </a:r>
            <a:r>
              <a:rPr lang="en-US" b="1" dirty="0" err="1"/>
              <a:t>optimise</a:t>
            </a:r>
            <a:r>
              <a:rPr lang="en-US" dirty="0"/>
              <a:t> team </a:t>
            </a:r>
            <a:r>
              <a:rPr lang="en-US" b="1" dirty="0"/>
              <a:t>cohesion</a:t>
            </a:r>
            <a:r>
              <a:rPr lang="en-US" dirty="0"/>
              <a:t> it’s important to </a:t>
            </a:r>
            <a:r>
              <a:rPr lang="en-US" b="1" dirty="0"/>
              <a:t>value the contributions </a:t>
            </a:r>
            <a:r>
              <a:rPr lang="en-US" dirty="0"/>
              <a:t>made by every team member.</a:t>
            </a:r>
          </a:p>
          <a:p>
            <a:endParaRPr lang="en-US" dirty="0"/>
          </a:p>
          <a:p>
            <a:r>
              <a:rPr lang="en-US" b="1" dirty="0"/>
              <a:t>Key question </a:t>
            </a:r>
            <a:r>
              <a:rPr lang="en-US" dirty="0"/>
              <a:t>- Are there contributions that might be more readily </a:t>
            </a:r>
            <a:r>
              <a:rPr lang="en-US" b="1" dirty="0"/>
              <a:t>overlooked</a:t>
            </a:r>
            <a:r>
              <a:rPr lang="en-US" dirty="0"/>
              <a:t> because of the </a:t>
            </a:r>
            <a:r>
              <a:rPr lang="en-US" b="1" dirty="0"/>
              <a:t>current culture </a:t>
            </a:r>
            <a:r>
              <a:rPr lang="en-US" dirty="0"/>
              <a:t>of your team?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DDFE4-47B0-9E6B-05BE-8C609D5D2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7AC5F-69B7-160E-596B-977CC556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4BB28-F427-04FA-A4C8-75B4D2805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8A2DA-D8C4-7044-8390-10538E76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Groups can be whole, small or pairs, according to size of team and time allocation for this task.</a:t>
            </a:r>
          </a:p>
          <a:p>
            <a:endParaRPr lang="en-US" dirty="0"/>
          </a:p>
          <a:p>
            <a:r>
              <a:rPr lang="en-US" dirty="0"/>
              <a:t>Optional activity if appropriate for the team and if time allows</a:t>
            </a:r>
          </a:p>
          <a:p>
            <a:endParaRPr lang="en-US" dirty="0"/>
          </a:p>
          <a:p>
            <a:r>
              <a:rPr lang="en-US" dirty="0"/>
              <a:t>Each attendee has enough </a:t>
            </a:r>
            <a:r>
              <a:rPr lang="en-US" dirty="0" err="1"/>
              <a:t>post-it</a:t>
            </a:r>
            <a:r>
              <a:rPr lang="en-US" dirty="0"/>
              <a:t> notes for 1 for each person in the room</a:t>
            </a:r>
          </a:p>
          <a:p>
            <a:r>
              <a:rPr lang="en-US" dirty="0"/>
              <a:t>Each person uses 1 </a:t>
            </a:r>
            <a:r>
              <a:rPr lang="en-US" dirty="0" err="1"/>
              <a:t>post-it</a:t>
            </a:r>
            <a:r>
              <a:rPr lang="en-US" dirty="0"/>
              <a:t> per person and writes one thing they value about that person</a:t>
            </a:r>
          </a:p>
          <a:p>
            <a:r>
              <a:rPr lang="en-US" dirty="0"/>
              <a:t>When complete, the </a:t>
            </a:r>
            <a:r>
              <a:rPr lang="en-US" dirty="0" err="1"/>
              <a:t>post-its</a:t>
            </a:r>
            <a:r>
              <a:rPr lang="en-US" dirty="0"/>
              <a:t> can be handed to each other </a:t>
            </a:r>
          </a:p>
          <a:p>
            <a:r>
              <a:rPr lang="en-US" dirty="0"/>
              <a:t>Discuss the impact of the exercise as a team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12FE-0610-F6D0-132E-D4FBC7558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0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B10A-C2FC-432A-B617-F67E2656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262A-BDBD-46B3-A7D6-BB4FB82F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5CCA-CD94-477B-816C-8038EDD9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FF0A-EFD4-458D-8A16-F593D386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A833-D884-4C09-A2B9-58386473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6B5-D8F9-4F25-80AC-7E9444B1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7881A-3845-4CC8-A0B8-AC4CBECC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240C-62AC-417E-BDDC-DF90FDAB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88A3-D26F-4C0D-9F47-F6865EB1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31EA2-4841-4131-A10B-D43D342F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7ED3B-DE81-4F6E-B4D7-947A568D7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20DF0-DA33-4252-9BFE-4F38F1AB7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4D4B-66CD-46D3-B9D9-90AACB21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665C-8694-4B62-A184-30FB71AC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14BC-A478-46A1-9D9E-0511C2AC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6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64C-B7CB-42C5-BD10-2BDCF07C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1AB8-2522-4234-8776-AFDF71EC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8DC5-9C66-48BF-AED8-77FC43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249F-FBD9-420A-8DEB-D5152A46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3178-60E4-4B10-B2EA-AA46E648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6663-E580-4D55-A371-8DE323F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918A-4A22-48D9-A5D1-EB33613F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3F2B-B291-4A80-BF9B-2C115EB9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9DB7-78B5-4F1A-9943-A59D4BE2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0D1-07DB-43E2-9AE5-A0F345E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D11F-FF32-4D39-B2BB-69617F5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4B45-CAC5-4FBE-A501-DBAB9EE44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081C3-1134-4B83-83AE-A325EF2C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E7F2-DB00-4B32-92F5-6DE4EA6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AE6C-435A-4E8E-80CC-86E40CA1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7F54-144C-4ABB-934C-070947B2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7CBB-BF98-4EEE-84C4-52993D06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88615-C51A-44F5-AA99-03DBC1C0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AADA8-EE67-4FFA-9EA0-7F435EC7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2290-BCE2-4662-A1A6-27F3CBA95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4989A-DD14-429E-A3FC-DCCBEDAF0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18F3C-E216-4C3C-970A-0143001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E42A2-EAE2-44B7-9281-2FBBAC30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7256-A08C-49C4-AF09-CDFAB36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81C-48F0-40B3-B467-FCE12CEF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2C056-9CE6-42AC-90FF-4BD477D1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1578-E6D3-4EB9-B716-9BBC9660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BB67-5839-4E03-A547-E5690BC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A1DD1-5602-4950-B492-E1721DCA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28B75-0355-4320-8741-0FDECAF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3AD1-2476-4362-ABBB-C91C6AF0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5C1-51E2-44EC-9506-7DD0096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8A63-8434-43A2-AFA2-583A28F9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E44B-05C6-4455-9373-E69DBA921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CCA0-48F0-4979-A5AC-4E3D0214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774-F9D0-444A-9E33-F126CD7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D902-A026-498F-8FC9-B8E6E45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E496-44CA-43F8-A2B1-41C075ED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3CAFE-1842-4A81-9990-E618638F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D069-801D-442C-BAEC-150EE7F9B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60E61-91EC-4688-8678-FF8F4A83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D6C7-0B4C-4B0F-AD19-D656F51D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8BEB-8FA0-4EE7-AC59-8EADE2A9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A24D4-959F-4DA4-AB71-B016C7EC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DF62-DFB1-4212-BF4D-FF8493D8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C7E5-4E26-4441-A0AA-0E8A968A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62BC-2C6D-4541-AA4C-A0B1C09BA4BA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0525-6FDD-41FA-B21E-8BBF00E0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E483-51C4-4617-B6A7-EB989ABAD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sv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0.svg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0D25F-9552-FAAD-C713-EAB1C518F141}"/>
              </a:ext>
            </a:extLst>
          </p:cNvPr>
          <p:cNvSpPr txBox="1"/>
          <p:nvPr/>
        </p:nvSpPr>
        <p:spPr>
          <a:xfrm>
            <a:off x="973129" y="533438"/>
            <a:ext cx="10615897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Preparing for your C-me session</a:t>
            </a:r>
          </a:p>
          <a:p>
            <a:r>
              <a:rPr lang="en-US" sz="2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Note.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 slides can be hidden (right click ‘Hide Slide’) depending on session needs. Certain slides will need editing for each session (see below)</a:t>
            </a:r>
          </a:p>
          <a:p>
            <a:endParaRPr lang="en-US" sz="1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Note.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C-me highly recommends that the group have completed the Communication Workshop before this one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9D23C78-B501-5FFB-F3E3-1CB793C07D2A}"/>
              </a:ext>
            </a:extLst>
          </p:cNvPr>
          <p:cNvSpPr txBox="1"/>
          <p:nvPr/>
        </p:nvSpPr>
        <p:spPr>
          <a:xfrm>
            <a:off x="1032764" y="2785345"/>
            <a:ext cx="10735165" cy="2681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Checklist</a:t>
            </a:r>
          </a:p>
          <a:p>
            <a:endParaRPr lang="en-GB" sz="1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Home Slide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Option to add Client’s logo/brand Slide </a:t>
            </a:r>
            <a:r>
              <a:rPr lang="en-GB" sz="20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</a:t>
            </a:r>
          </a:p>
          <a:p>
            <a:pPr marL="342900" indent="-342900">
              <a:buFont typeface="Arial"/>
              <a:buChar char="•"/>
            </a:pPr>
            <a:endParaRPr lang="en-GB" sz="1000" b="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Aims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Adjust session Aims as appropriate for Client Slide </a:t>
            </a:r>
            <a:r>
              <a:rPr lang="en-GB" sz="20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4</a:t>
            </a:r>
          </a:p>
          <a:p>
            <a:pPr marL="342900" indent="-342900">
              <a:buFont typeface="Arial"/>
              <a:buChar char="•"/>
            </a:pPr>
            <a:endParaRPr lang="en-GB" sz="1000" b="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Insert Team Wheel</a:t>
            </a:r>
            <a:r>
              <a:rPr lang="en-GB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</a:t>
            </a:r>
            <a:r>
              <a:rPr lang="en-GB" sz="20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6</a:t>
            </a:r>
          </a:p>
          <a:p>
            <a:endParaRPr lang="en-GB" sz="1000" b="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Insert </a:t>
            </a:r>
            <a:r>
              <a:rPr lang="en-GB" sz="20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Colour Balance</a:t>
            </a:r>
            <a:r>
              <a:rPr lang="en-GB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 </a:t>
            </a:r>
            <a:r>
              <a:rPr lang="en-GB" sz="20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Graphs 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</a:t>
            </a:r>
            <a:r>
              <a:rPr lang="en-GB" sz="20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Potential Flex 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Wheel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Slide </a:t>
            </a:r>
            <a:r>
              <a:rPr lang="en-GB" sz="20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11</a:t>
            </a:r>
          </a:p>
          <a:p>
            <a:pPr marL="342900" indent="-342900">
              <a:buFont typeface="Arial"/>
              <a:buChar char="•"/>
            </a:pPr>
            <a:endParaRPr lang="en-GB" sz="10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C-me profile needed – go through team contributions section for Slide </a:t>
            </a:r>
            <a:r>
              <a:rPr lang="en-GB" sz="20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0E1B1-E544-00F4-5D02-1FE16F556223}"/>
              </a:ext>
            </a:extLst>
          </p:cNvPr>
          <p:cNvSpPr txBox="1"/>
          <p:nvPr/>
        </p:nvSpPr>
        <p:spPr>
          <a:xfrm>
            <a:off x="973129" y="5625394"/>
            <a:ext cx="10735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</a:t>
            </a:r>
            <a:r>
              <a:rPr lang="en-GB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GB" sz="20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workshop contains less content, providing more space for reflection, group discussion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94956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0591" y="3"/>
            <a:ext cx="10130754" cy="6857997"/>
          </a:xfrm>
          <a:custGeom>
            <a:avLst/>
            <a:gdLst/>
            <a:ahLst/>
            <a:cxnLst/>
            <a:rect l="l" t="t" r="r" b="b"/>
            <a:pathLst>
              <a:path w="15382314" h="10248467">
                <a:moveTo>
                  <a:pt x="0" y="0"/>
                </a:moveTo>
                <a:lnTo>
                  <a:pt x="15382314" y="0"/>
                </a:lnTo>
                <a:lnTo>
                  <a:pt x="15382314" y="10248466"/>
                </a:lnTo>
                <a:lnTo>
                  <a:pt x="0" y="1024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3"/>
          <p:cNvGrpSpPr/>
          <p:nvPr/>
        </p:nvGrpSpPr>
        <p:grpSpPr>
          <a:xfrm>
            <a:off x="1" y="-10427"/>
            <a:ext cx="10429460" cy="6868427"/>
            <a:chOff x="0" y="0"/>
            <a:chExt cx="20949196" cy="138861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949158" cy="13886180"/>
            </a:xfrm>
            <a:custGeom>
              <a:avLst/>
              <a:gdLst/>
              <a:ahLst/>
              <a:cxnLst/>
              <a:rect l="l" t="t" r="r" b="b"/>
              <a:pathLst>
                <a:path w="20949158" h="13886180">
                  <a:moveTo>
                    <a:pt x="0" y="0"/>
                  </a:moveTo>
                  <a:lnTo>
                    <a:pt x="20949158" y="0"/>
                  </a:lnTo>
                  <a:lnTo>
                    <a:pt x="20949158" y="13886180"/>
                  </a:lnTo>
                  <a:lnTo>
                    <a:pt x="0" y="13886180"/>
                  </a:lnTo>
                  <a:close/>
                </a:path>
              </a:pathLst>
            </a:custGeom>
            <a:gradFill rotWithShape="1">
              <a:gsLst>
                <a:gs pos="0">
                  <a:srgbClr val="F6F8FC">
                    <a:alpha val="0"/>
                  </a:srgbClr>
                </a:gs>
                <a:gs pos="55000">
                  <a:srgbClr val="28265B">
                    <a:alpha val="100000"/>
                  </a:srgbClr>
                </a:gs>
              </a:gsLst>
              <a:lin ang="10800000"/>
            </a:gra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8269802" y="-395262"/>
            <a:ext cx="1047642" cy="790531"/>
          </a:xfrm>
          <a:custGeom>
            <a:avLst/>
            <a:gdLst/>
            <a:ahLst/>
            <a:cxnLst/>
            <a:rect l="l" t="t" r="r" b="b"/>
            <a:pathLst>
              <a:path w="1571463" h="1185796">
                <a:moveTo>
                  <a:pt x="0" y="0"/>
                </a:moveTo>
                <a:lnTo>
                  <a:pt x="1571463" y="0"/>
                </a:lnTo>
                <a:lnTo>
                  <a:pt x="1571463" y="1185796"/>
                </a:lnTo>
                <a:lnTo>
                  <a:pt x="0" y="1185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8009858" y="6356350"/>
            <a:ext cx="892201" cy="951929"/>
          </a:xfrm>
          <a:custGeom>
            <a:avLst/>
            <a:gdLst/>
            <a:ahLst/>
            <a:cxnLst/>
            <a:rect l="l" t="t" r="r" b="b"/>
            <a:pathLst>
              <a:path w="1338301" h="1427893">
                <a:moveTo>
                  <a:pt x="0" y="0"/>
                </a:moveTo>
                <a:lnTo>
                  <a:pt x="1338301" y="0"/>
                </a:lnTo>
                <a:lnTo>
                  <a:pt x="1338301" y="1427893"/>
                </a:lnTo>
                <a:lnTo>
                  <a:pt x="0" y="14278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11653812" y="1382192"/>
            <a:ext cx="1076369" cy="819226"/>
          </a:xfrm>
          <a:custGeom>
            <a:avLst/>
            <a:gdLst/>
            <a:ahLst/>
            <a:cxnLst/>
            <a:rect l="l" t="t" r="r" b="b"/>
            <a:pathLst>
              <a:path w="1614554" h="1228839">
                <a:moveTo>
                  <a:pt x="0" y="0"/>
                </a:moveTo>
                <a:lnTo>
                  <a:pt x="1614554" y="0"/>
                </a:lnTo>
                <a:lnTo>
                  <a:pt x="1614554" y="1228839"/>
                </a:lnTo>
                <a:lnTo>
                  <a:pt x="0" y="1228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-317055" y="3255169"/>
            <a:ext cx="942949" cy="962057"/>
          </a:xfrm>
          <a:custGeom>
            <a:avLst/>
            <a:gdLst/>
            <a:ahLst/>
            <a:cxnLst/>
            <a:rect l="l" t="t" r="r" b="b"/>
            <a:pathLst>
              <a:path w="1414424" h="1443085">
                <a:moveTo>
                  <a:pt x="0" y="0"/>
                </a:moveTo>
                <a:lnTo>
                  <a:pt x="1414424" y="0"/>
                </a:lnTo>
                <a:lnTo>
                  <a:pt x="1414424" y="1443085"/>
                </a:lnTo>
                <a:lnTo>
                  <a:pt x="0" y="1443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9" name="Group 9"/>
          <p:cNvGrpSpPr/>
          <p:nvPr/>
        </p:nvGrpSpPr>
        <p:grpSpPr>
          <a:xfrm>
            <a:off x="154420" y="6169152"/>
            <a:ext cx="695293" cy="552323"/>
            <a:chOff x="0" y="0"/>
            <a:chExt cx="1390586" cy="1104646"/>
          </a:xfrm>
        </p:grpSpPr>
        <p:sp>
          <p:nvSpPr>
            <p:cNvPr id="10" name="Freeform 10" descr="A colorful circle with white text  AI-generated content may be incorrect."/>
            <p:cNvSpPr/>
            <p:nvPr/>
          </p:nvSpPr>
          <p:spPr>
            <a:xfrm>
              <a:off x="0" y="0"/>
              <a:ext cx="1390650" cy="1104646"/>
            </a:xfrm>
            <a:custGeom>
              <a:avLst/>
              <a:gdLst/>
              <a:ahLst/>
              <a:cxnLst/>
              <a:rect l="l" t="t" r="r" b="b"/>
              <a:pathLst>
                <a:path w="1390650" h="1104646">
                  <a:moveTo>
                    <a:pt x="0" y="0"/>
                  </a:moveTo>
                  <a:lnTo>
                    <a:pt x="1390650" y="0"/>
                  </a:lnTo>
                  <a:lnTo>
                    <a:pt x="1390650" y="1104646"/>
                  </a:lnTo>
                  <a:lnTo>
                    <a:pt x="0" y="1104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4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32098" y="118542"/>
            <a:ext cx="593246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 4: ​Self-reflection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2098" y="1537843"/>
            <a:ext cx="5932465" cy="129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Working in pairs, look at the Team Contribution section of your profile.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2098" y="3141114"/>
            <a:ext cx="6404775" cy="110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1. Select 2 statements you feel you could do more of to contribute better to your team.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2098" y="4604332"/>
            <a:ext cx="6404775" cy="110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 Ask your partner to select 2 statements from your profile that they think would benefit the team.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E71B-9BE3-48ED-2B81-F48F0AF63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3E50C3F-DC7B-E26E-1324-F84F16BEBCF8}"/>
              </a:ext>
            </a:extLst>
          </p:cNvPr>
          <p:cNvSpPr/>
          <p:nvPr/>
        </p:nvSpPr>
        <p:spPr>
          <a:xfrm>
            <a:off x="-159026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1180D5F2-1A31-4F2F-3E17-6465F3468E22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F0996341-EF9B-11BF-4FA6-763EB93716A5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0715350C-4699-3C5E-7F1B-9782A64A7F03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C3757D92-7AD0-1E53-27B0-F68FC1488D16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16A0574A-51CD-E05C-8A85-88C74629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962E02-9E0B-93A9-3592-1A01EE432180}"/>
              </a:ext>
            </a:extLst>
          </p:cNvPr>
          <p:cNvSpPr txBox="1">
            <a:spLocks/>
          </p:cNvSpPr>
          <p:nvPr/>
        </p:nvSpPr>
        <p:spPr>
          <a:xfrm>
            <a:off x="369153" y="219346"/>
            <a:ext cx="9328416" cy="67015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ea typeface="+mj-lt"/>
                <a:cs typeface="Poppins ExtraBold" panose="00000900000000000000" pitchFamily="2" charset="0"/>
              </a:rPr>
              <a:t>Exercise 5: </a:t>
            </a:r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Flexing Behaviours </a:t>
            </a:r>
            <a:endParaRPr lang="en-US" sz="400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3EA7A-398C-5821-6691-B0524828E30F}"/>
              </a:ext>
            </a:extLst>
          </p:cNvPr>
          <p:cNvSpPr txBox="1"/>
          <p:nvPr/>
        </p:nvSpPr>
        <p:spPr>
          <a:xfrm>
            <a:off x="1310657" y="2620412"/>
            <a:ext cx="957068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28265B"/>
                </a:solidFill>
                <a:highlight>
                  <a:srgbClr val="FFFF00"/>
                </a:highlight>
                <a:latin typeface="Poppins"/>
                <a:cs typeface="Poppins"/>
              </a:rPr>
              <a:t>Insert Team Colour Balance Graph and Core Preference v Potential Flex Wheel</a:t>
            </a:r>
          </a:p>
        </p:txBody>
      </p:sp>
    </p:spTree>
    <p:extLst>
      <p:ext uri="{BB962C8B-B14F-4D97-AF65-F5344CB8AC3E}">
        <p14:creationId xmlns:p14="http://schemas.microsoft.com/office/powerpoint/2010/main" val="184716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8765" y="-10427"/>
            <a:ext cx="10342494" cy="6868427"/>
          </a:xfrm>
          <a:custGeom>
            <a:avLst/>
            <a:gdLst/>
            <a:ahLst/>
            <a:cxnLst/>
            <a:rect l="l" t="t" r="r" b="b"/>
            <a:pathLst>
              <a:path w="15382183" h="10264111">
                <a:moveTo>
                  <a:pt x="0" y="0"/>
                </a:moveTo>
                <a:lnTo>
                  <a:pt x="15382183" y="0"/>
                </a:lnTo>
                <a:lnTo>
                  <a:pt x="15382183" y="10264111"/>
                </a:lnTo>
                <a:lnTo>
                  <a:pt x="0" y="10264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8269802" y="-395262"/>
            <a:ext cx="1047642" cy="790531"/>
          </a:xfrm>
          <a:custGeom>
            <a:avLst/>
            <a:gdLst/>
            <a:ahLst/>
            <a:cxnLst/>
            <a:rect l="l" t="t" r="r" b="b"/>
            <a:pathLst>
              <a:path w="1571463" h="1185796">
                <a:moveTo>
                  <a:pt x="0" y="0"/>
                </a:moveTo>
                <a:lnTo>
                  <a:pt x="1571463" y="0"/>
                </a:lnTo>
                <a:lnTo>
                  <a:pt x="1571463" y="1185796"/>
                </a:lnTo>
                <a:lnTo>
                  <a:pt x="0" y="1185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8009858" y="6356350"/>
            <a:ext cx="892201" cy="951929"/>
          </a:xfrm>
          <a:custGeom>
            <a:avLst/>
            <a:gdLst/>
            <a:ahLst/>
            <a:cxnLst/>
            <a:rect l="l" t="t" r="r" b="b"/>
            <a:pathLst>
              <a:path w="1338301" h="1427893">
                <a:moveTo>
                  <a:pt x="0" y="0"/>
                </a:moveTo>
                <a:lnTo>
                  <a:pt x="1338301" y="0"/>
                </a:lnTo>
                <a:lnTo>
                  <a:pt x="1338301" y="1427893"/>
                </a:lnTo>
                <a:lnTo>
                  <a:pt x="0" y="14278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11653812" y="1382192"/>
            <a:ext cx="1076369" cy="819226"/>
          </a:xfrm>
          <a:custGeom>
            <a:avLst/>
            <a:gdLst/>
            <a:ahLst/>
            <a:cxnLst/>
            <a:rect l="l" t="t" r="r" b="b"/>
            <a:pathLst>
              <a:path w="1614554" h="1228839">
                <a:moveTo>
                  <a:pt x="0" y="0"/>
                </a:moveTo>
                <a:lnTo>
                  <a:pt x="1614554" y="0"/>
                </a:lnTo>
                <a:lnTo>
                  <a:pt x="1614554" y="1228839"/>
                </a:lnTo>
                <a:lnTo>
                  <a:pt x="0" y="1228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6" name="Group 6"/>
          <p:cNvGrpSpPr/>
          <p:nvPr/>
        </p:nvGrpSpPr>
        <p:grpSpPr>
          <a:xfrm>
            <a:off x="154420" y="6169152"/>
            <a:ext cx="695293" cy="552323"/>
            <a:chOff x="0" y="0"/>
            <a:chExt cx="1390586" cy="1104646"/>
          </a:xfrm>
        </p:grpSpPr>
        <p:sp>
          <p:nvSpPr>
            <p:cNvPr id="7" name="Freeform 7" descr="A colorful circle with white text  AI-generated content may be incorrect."/>
            <p:cNvSpPr/>
            <p:nvPr/>
          </p:nvSpPr>
          <p:spPr>
            <a:xfrm>
              <a:off x="0" y="0"/>
              <a:ext cx="1390650" cy="1104646"/>
            </a:xfrm>
            <a:custGeom>
              <a:avLst/>
              <a:gdLst/>
              <a:ahLst/>
              <a:cxnLst/>
              <a:rect l="l" t="t" r="r" b="b"/>
              <a:pathLst>
                <a:path w="1390650" h="1104646">
                  <a:moveTo>
                    <a:pt x="0" y="0"/>
                  </a:moveTo>
                  <a:lnTo>
                    <a:pt x="1390650" y="0"/>
                  </a:lnTo>
                  <a:lnTo>
                    <a:pt x="1390650" y="1104646"/>
                  </a:lnTo>
                  <a:lnTo>
                    <a:pt x="0" y="1104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4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-10428"/>
            <a:ext cx="10410941" cy="6868428"/>
            <a:chOff x="0" y="0"/>
            <a:chExt cx="20949196" cy="138861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49158" cy="13886180"/>
            </a:xfrm>
            <a:custGeom>
              <a:avLst/>
              <a:gdLst/>
              <a:ahLst/>
              <a:cxnLst/>
              <a:rect l="l" t="t" r="r" b="b"/>
              <a:pathLst>
                <a:path w="20949158" h="13886180">
                  <a:moveTo>
                    <a:pt x="0" y="0"/>
                  </a:moveTo>
                  <a:lnTo>
                    <a:pt x="20949158" y="0"/>
                  </a:lnTo>
                  <a:lnTo>
                    <a:pt x="20949158" y="13886180"/>
                  </a:lnTo>
                  <a:lnTo>
                    <a:pt x="0" y="13886180"/>
                  </a:lnTo>
                  <a:close/>
                </a:path>
              </a:pathLst>
            </a:custGeom>
            <a:gradFill rotWithShape="1">
              <a:gsLst>
                <a:gs pos="0">
                  <a:srgbClr val="F6F8FC">
                    <a:alpha val="0"/>
                  </a:srgbClr>
                </a:gs>
                <a:gs pos="55000">
                  <a:srgbClr val="28265B">
                    <a:alpha val="100000"/>
                  </a:srgbClr>
                </a:gs>
              </a:gsLst>
              <a:lin ang="10800000"/>
            </a:gra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25894" y="728142"/>
            <a:ext cx="700453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Strategic planning as a 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5894" y="2509587"/>
            <a:ext cx="5940324" cy="210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4"/>
              </a:lnSpc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a current or forthcoming project being undertaken by your team.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17055" y="3255169"/>
            <a:ext cx="942949" cy="962057"/>
          </a:xfrm>
          <a:custGeom>
            <a:avLst/>
            <a:gdLst/>
            <a:ahLst/>
            <a:cxnLst/>
            <a:rect l="l" t="t" r="r" b="b"/>
            <a:pathLst>
              <a:path w="1414424" h="1443085">
                <a:moveTo>
                  <a:pt x="0" y="0"/>
                </a:moveTo>
                <a:lnTo>
                  <a:pt x="1414424" y="0"/>
                </a:lnTo>
                <a:lnTo>
                  <a:pt x="1414424" y="1443085"/>
                </a:lnTo>
                <a:lnTo>
                  <a:pt x="0" y="1443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8A5FF-D6B4-C49A-DB3E-C77F92061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8A0D18D-1718-CE2D-7BD7-FB1B98185EE0}"/>
              </a:ext>
            </a:extLst>
          </p:cNvPr>
          <p:cNvSpPr/>
          <p:nvPr/>
        </p:nvSpPr>
        <p:spPr>
          <a:xfrm>
            <a:off x="-9975" y="13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85CEDF68-4B4D-97E4-540A-31783E02BF28}"/>
              </a:ext>
            </a:extLst>
          </p:cNvPr>
          <p:cNvSpPr/>
          <p:nvPr/>
        </p:nvSpPr>
        <p:spPr>
          <a:xfrm>
            <a:off x="14366" y="-480673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5C5C131B-BF0D-D4A2-C226-29B1E34E8632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FC00CC8A-C58E-0A64-F178-8AD2B3AA7F41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B02DCE0A-4387-0204-F4C3-E9462778BF92}"/>
              </a:ext>
            </a:extLst>
          </p:cNvPr>
          <p:cNvSpPr/>
          <p:nvPr/>
        </p:nvSpPr>
        <p:spPr>
          <a:xfrm>
            <a:off x="11427252" y="-295282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FA213EA-D103-8459-BA2A-BD23007D6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7EEC373B-6C1A-0207-46AA-713C1F80AA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3901599" y="1345759"/>
            <a:ext cx="4388802" cy="438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2E1054D-64CC-05DF-01F7-BD4D54CBCA76}"/>
              </a:ext>
            </a:extLst>
          </p:cNvPr>
          <p:cNvGrpSpPr/>
          <p:nvPr/>
        </p:nvGrpSpPr>
        <p:grpSpPr>
          <a:xfrm>
            <a:off x="7957224" y="672958"/>
            <a:ext cx="4255511" cy="2794563"/>
            <a:chOff x="-54370" y="-66675"/>
            <a:chExt cx="1679752" cy="1666553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06F9325E-2C24-24FC-E0AF-128ABFD88BD4}"/>
                </a:ext>
              </a:extLst>
            </p:cNvPr>
            <p:cNvSpPr/>
            <p:nvPr/>
          </p:nvSpPr>
          <p:spPr>
            <a:xfrm>
              <a:off x="-54370" y="-26256"/>
              <a:ext cx="1628140" cy="1626134"/>
            </a:xfrm>
            <a:prstGeom prst="roundRect">
              <a:avLst/>
            </a:prstGeom>
            <a:solidFill>
              <a:srgbClr val="E84427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588545A4-FA83-873C-2530-F22CB6263CCF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529CADC-D78D-FEE6-D89D-5DACA44B5CE2}"/>
              </a:ext>
            </a:extLst>
          </p:cNvPr>
          <p:cNvGrpSpPr/>
          <p:nvPr/>
        </p:nvGrpSpPr>
        <p:grpSpPr>
          <a:xfrm>
            <a:off x="7957224" y="3585904"/>
            <a:ext cx="4121977" cy="2772768"/>
            <a:chOff x="0" y="0"/>
            <a:chExt cx="1625382" cy="989729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92513FC-C8EA-F096-BA91-E1FF6DAC9B48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prstGeom prst="roundRect">
              <a:avLst/>
            </a:prstGeom>
            <a:solidFill>
              <a:srgbClr val="FFD508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A7D80309-F2D9-E069-775F-D74819402928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0A9CE403-69D9-360E-6D10-EB3AB335A130}"/>
              </a:ext>
            </a:extLst>
          </p:cNvPr>
          <p:cNvGrpSpPr/>
          <p:nvPr/>
        </p:nvGrpSpPr>
        <p:grpSpPr>
          <a:xfrm>
            <a:off x="262890" y="731976"/>
            <a:ext cx="4023368" cy="2764457"/>
            <a:chOff x="0" y="0"/>
            <a:chExt cx="1625382" cy="989729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97CCF11-025A-EC58-83D6-314F5CCF5A2C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68B6FB0F-4D3E-84BA-F771-D4ED6695A275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50C314DE-5F28-16F8-6519-0336D4D4BF5F}"/>
              </a:ext>
            </a:extLst>
          </p:cNvPr>
          <p:cNvGrpSpPr/>
          <p:nvPr/>
        </p:nvGrpSpPr>
        <p:grpSpPr>
          <a:xfrm>
            <a:off x="271118" y="3649750"/>
            <a:ext cx="4023368" cy="2764457"/>
            <a:chOff x="0" y="0"/>
            <a:chExt cx="1625382" cy="989729"/>
          </a:xfrm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589E802B-98BE-9283-1B84-FC754229198A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prstGeom prst="roundRect">
              <a:avLst/>
            </a:prstGeom>
            <a:solidFill>
              <a:srgbClr val="A7C93F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546433F1-98F5-4FBE-39A1-A09C3F8814DE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7B12495-4E61-BA67-52E2-2A1212EDE12B}"/>
              </a:ext>
            </a:extLst>
          </p:cNvPr>
          <p:cNvSpPr txBox="1">
            <a:spLocks/>
          </p:cNvSpPr>
          <p:nvPr/>
        </p:nvSpPr>
        <p:spPr>
          <a:xfrm>
            <a:off x="112799" y="151455"/>
            <a:ext cx="11601504" cy="5350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6: Differing perspectives and questions </a:t>
            </a:r>
          </a:p>
        </p:txBody>
      </p:sp>
    </p:spTree>
    <p:extLst>
      <p:ext uri="{BB962C8B-B14F-4D97-AF65-F5344CB8AC3E}">
        <p14:creationId xmlns:p14="http://schemas.microsoft.com/office/powerpoint/2010/main" val="141747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DBD2C-1FCF-F5A5-D1F2-F320F91C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2D1D4DA-18F2-9898-7454-829279AB5B0C}"/>
              </a:ext>
            </a:extLst>
          </p:cNvPr>
          <p:cNvSpPr/>
          <p:nvPr/>
        </p:nvSpPr>
        <p:spPr>
          <a:xfrm>
            <a:off x="-17192" y="-1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2B264187-6234-BC42-393F-AE9F54B2F18E}"/>
              </a:ext>
            </a:extLst>
          </p:cNvPr>
          <p:cNvSpPr/>
          <p:nvPr/>
        </p:nvSpPr>
        <p:spPr>
          <a:xfrm>
            <a:off x="-421677" y="96466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E7BFF9B1-CEB5-149A-5B03-602D22C0C6A7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A5F8E32-87BF-F76A-AC9A-C1866D4380B9}"/>
              </a:ext>
            </a:extLst>
          </p:cNvPr>
          <p:cNvSpPr/>
          <p:nvPr/>
        </p:nvSpPr>
        <p:spPr>
          <a:xfrm>
            <a:off x="3021164" y="6514799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3574714F-9A33-A961-3893-F6F5841B3A7C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776AE1C2-17ED-ACEB-2F97-FEF3E856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95EB88-66F0-1044-3D5B-8BC57F75462E}"/>
              </a:ext>
            </a:extLst>
          </p:cNvPr>
          <p:cNvGrpSpPr/>
          <p:nvPr/>
        </p:nvGrpSpPr>
        <p:grpSpPr>
          <a:xfrm>
            <a:off x="256724" y="757281"/>
            <a:ext cx="11268561" cy="4983888"/>
            <a:chOff x="323732" y="678180"/>
            <a:chExt cx="17605058" cy="7832240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FBE4FF7B-7E5E-871B-AD2F-E5440BD1DAE5}"/>
                </a:ext>
              </a:extLst>
            </p:cNvPr>
            <p:cNvSpPr/>
            <p:nvPr/>
          </p:nvSpPr>
          <p:spPr>
            <a:xfrm>
              <a:off x="6399788" y="678180"/>
              <a:ext cx="6017038" cy="1491599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B6771419-E67B-98DA-2DBB-0DC7A0872CFA}"/>
                </a:ext>
              </a:extLst>
            </p:cNvPr>
            <p:cNvSpPr/>
            <p:nvPr/>
          </p:nvSpPr>
          <p:spPr>
            <a:xfrm>
              <a:off x="6120727" y="2214320"/>
              <a:ext cx="6296100" cy="6296100"/>
            </a:xfrm>
            <a:custGeom>
              <a:avLst/>
              <a:gdLst/>
              <a:ahLst/>
              <a:cxnLst/>
              <a:rect l="l" t="t" r="r" b="b"/>
              <a:pathLst>
                <a:path w="6296100" h="6296100">
                  <a:moveTo>
                    <a:pt x="0" y="0"/>
                  </a:moveTo>
                  <a:lnTo>
                    <a:pt x="6296099" y="0"/>
                  </a:lnTo>
                  <a:lnTo>
                    <a:pt x="6296099" y="6296100"/>
                  </a:lnTo>
                  <a:lnTo>
                    <a:pt x="0" y="629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853EDCF5-F6FF-24C5-DB84-FFEE1478D2B0}"/>
                </a:ext>
              </a:extLst>
            </p:cNvPr>
            <p:cNvGrpSpPr/>
            <p:nvPr/>
          </p:nvGrpSpPr>
          <p:grpSpPr>
            <a:xfrm>
              <a:off x="11415725" y="2548637"/>
              <a:ext cx="6017039" cy="1497932"/>
              <a:chOff x="-153626" y="12839"/>
              <a:chExt cx="8022718" cy="1997244"/>
            </a:xfrm>
          </p:grpSpPr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893D74B6-05ED-9F1C-5478-D67406287276}"/>
                  </a:ext>
                </a:extLst>
              </p:cNvPr>
              <p:cNvSpPr/>
              <p:nvPr/>
            </p:nvSpPr>
            <p:spPr>
              <a:xfrm>
                <a:off x="-153626" y="12839"/>
                <a:ext cx="8022718" cy="1997244"/>
              </a:xfrm>
              <a:custGeom>
                <a:avLst/>
                <a:gdLst/>
                <a:ahLst/>
                <a:cxnLst/>
                <a:rect l="l" t="t" r="r" b="b"/>
                <a:pathLst>
                  <a:path w="8164472" h="1721961">
                    <a:moveTo>
                      <a:pt x="0" y="0"/>
                    </a:moveTo>
                    <a:lnTo>
                      <a:pt x="8164472" y="0"/>
                    </a:lnTo>
                    <a:lnTo>
                      <a:pt x="8164472" y="1721962"/>
                    </a:lnTo>
                    <a:lnTo>
                      <a:pt x="0" y="17219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3" name="TextBox 10">
                <a:extLst>
                  <a:ext uri="{FF2B5EF4-FFF2-40B4-BE49-F238E27FC236}">
                    <a16:creationId xmlns:a16="http://schemas.microsoft.com/office/drawing/2014/main" id="{862288DB-8518-922B-7C0A-9F7569D3BD9E}"/>
                  </a:ext>
                </a:extLst>
              </p:cNvPr>
              <p:cNvSpPr txBox="1"/>
              <p:nvPr/>
            </p:nvSpPr>
            <p:spPr>
              <a:xfrm>
                <a:off x="497320" y="157028"/>
                <a:ext cx="6847906" cy="16444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Will we have an impact?</a:t>
                </a:r>
              </a:p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Will we hit targets?</a:t>
                </a:r>
              </a:p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Will we win?</a:t>
                </a:r>
              </a:p>
            </p:txBody>
          </p:sp>
        </p:grp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6551871-2D9B-F40B-C87E-2AA1936DF8F4}"/>
                </a:ext>
              </a:extLst>
            </p:cNvPr>
            <p:cNvSpPr/>
            <p:nvPr/>
          </p:nvSpPr>
          <p:spPr>
            <a:xfrm>
              <a:off x="11725199" y="4711204"/>
              <a:ext cx="6203591" cy="1497932"/>
            </a:xfrm>
            <a:custGeom>
              <a:avLst/>
              <a:gdLst/>
              <a:ahLst/>
              <a:cxnLst/>
              <a:rect l="l" t="t" r="r" b="b"/>
              <a:pathLst>
                <a:path w="8356340" h="1762428">
                  <a:moveTo>
                    <a:pt x="0" y="0"/>
                  </a:moveTo>
                  <a:lnTo>
                    <a:pt x="8356340" y="0"/>
                  </a:lnTo>
                  <a:lnTo>
                    <a:pt x="8356340" y="1762428"/>
                  </a:lnTo>
                  <a:lnTo>
                    <a:pt x="0" y="17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3E4F9016-DCF0-86E0-D852-3DFC4B0E5D46}"/>
                </a:ext>
              </a:extLst>
            </p:cNvPr>
            <p:cNvSpPr/>
            <p:nvPr/>
          </p:nvSpPr>
          <p:spPr>
            <a:xfrm>
              <a:off x="11271825" y="6852850"/>
              <a:ext cx="6286830" cy="1499389"/>
            </a:xfrm>
            <a:custGeom>
              <a:avLst/>
              <a:gdLst/>
              <a:ahLst/>
              <a:cxnLst/>
              <a:rect l="l" t="t" r="r" b="b"/>
              <a:pathLst>
                <a:path w="7983299" h="1700362">
                  <a:moveTo>
                    <a:pt x="0" y="0"/>
                  </a:moveTo>
                  <a:lnTo>
                    <a:pt x="7983299" y="0"/>
                  </a:lnTo>
                  <a:lnTo>
                    <a:pt x="7983299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493" r="-49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7FDEDB2E-C202-6B68-4FC2-13CB9C6C8A66}"/>
                </a:ext>
              </a:extLst>
            </p:cNvPr>
            <p:cNvSpPr/>
            <p:nvPr/>
          </p:nvSpPr>
          <p:spPr>
            <a:xfrm>
              <a:off x="323732" y="4691714"/>
              <a:ext cx="6466482" cy="1484403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A516D5A8-2D61-955D-1CE0-B2BE7DD642AA}"/>
                </a:ext>
              </a:extLst>
            </p:cNvPr>
            <p:cNvSpPr/>
            <p:nvPr/>
          </p:nvSpPr>
          <p:spPr>
            <a:xfrm>
              <a:off x="1333932" y="2539006"/>
              <a:ext cx="6057690" cy="1468919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 dirty="0"/>
            </a:p>
          </p:txBody>
        </p:sp>
      </p:grpSp>
      <p:sp>
        <p:nvSpPr>
          <p:cNvPr id="50" name="TextBox 10">
            <a:extLst>
              <a:ext uri="{FF2B5EF4-FFF2-40B4-BE49-F238E27FC236}">
                <a16:creationId xmlns:a16="http://schemas.microsoft.com/office/drawing/2014/main" id="{D4D99358-C411-5978-A66F-3DB9A775C1E0}"/>
              </a:ext>
            </a:extLst>
          </p:cNvPr>
          <p:cNvSpPr txBox="1"/>
          <p:nvPr/>
        </p:nvSpPr>
        <p:spPr>
          <a:xfrm>
            <a:off x="7183746" y="4696428"/>
            <a:ext cx="402404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How new/disruptive is the product?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Could we innovate?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Will be able to get enough people excited?</a:t>
            </a:r>
          </a:p>
        </p:txBody>
      </p:sp>
      <p:sp>
        <p:nvSpPr>
          <p:cNvPr id="54" name="TextBox 10">
            <a:extLst>
              <a:ext uri="{FF2B5EF4-FFF2-40B4-BE49-F238E27FC236}">
                <a16:creationId xmlns:a16="http://schemas.microsoft.com/office/drawing/2014/main" id="{A2654A1B-FAF8-EFB7-4FA3-AF58CA3C477D}"/>
              </a:ext>
            </a:extLst>
          </p:cNvPr>
          <p:cNvSpPr txBox="1"/>
          <p:nvPr/>
        </p:nvSpPr>
        <p:spPr>
          <a:xfrm>
            <a:off x="1008145" y="1985585"/>
            <a:ext cx="366774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Are we clear about the plan?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Can we improve it?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What have we missed?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9F1605-2DBE-E991-ACE3-2B5E25B17F39}"/>
              </a:ext>
            </a:extLst>
          </p:cNvPr>
          <p:cNvSpPr txBox="1">
            <a:spLocks/>
          </p:cNvSpPr>
          <p:nvPr/>
        </p:nvSpPr>
        <p:spPr>
          <a:xfrm>
            <a:off x="102144" y="95504"/>
            <a:ext cx="12444074" cy="5350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6: Differing perspectives and questions </a:t>
            </a: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D59F6BB5-0846-8E1A-7220-AC9241DC08F0}"/>
              </a:ext>
            </a:extLst>
          </p:cNvPr>
          <p:cNvSpPr/>
          <p:nvPr/>
        </p:nvSpPr>
        <p:spPr>
          <a:xfrm>
            <a:off x="4145857" y="5785171"/>
            <a:ext cx="3851357" cy="937569"/>
          </a:xfrm>
          <a:custGeom>
            <a:avLst/>
            <a:gdLst/>
            <a:ahLst/>
            <a:cxnLst/>
            <a:rect l="l" t="t" r="r" b="b"/>
            <a:pathLst>
              <a:path w="8621978" h="1788416">
                <a:moveTo>
                  <a:pt x="0" y="0"/>
                </a:moveTo>
                <a:lnTo>
                  <a:pt x="8621978" y="0"/>
                </a:lnTo>
                <a:lnTo>
                  <a:pt x="8621978" y="1788416"/>
                </a:lnTo>
                <a:lnTo>
                  <a:pt x="0" y="17884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839" b="-839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43C4DE5-095C-1AEF-5940-D824128C9460}"/>
              </a:ext>
            </a:extLst>
          </p:cNvPr>
          <p:cNvSpPr/>
          <p:nvPr/>
        </p:nvSpPr>
        <p:spPr>
          <a:xfrm>
            <a:off x="916945" y="4728365"/>
            <a:ext cx="3877377" cy="912149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47DAAD19-F78D-0E34-DCED-FBA0BA2EDAB8}"/>
              </a:ext>
            </a:extLst>
          </p:cNvPr>
          <p:cNvSpPr txBox="1"/>
          <p:nvPr/>
        </p:nvSpPr>
        <p:spPr>
          <a:xfrm>
            <a:off x="1073054" y="4800216"/>
            <a:ext cx="328738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Is our work meaningful?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Is it good for everyone?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Are our values being upheld?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5B97CBC-13C5-10A9-C2C4-8FEE3BF18D4E}"/>
              </a:ext>
            </a:extLst>
          </p:cNvPr>
          <p:cNvSpPr txBox="1"/>
          <p:nvPr/>
        </p:nvSpPr>
        <p:spPr>
          <a:xfrm>
            <a:off x="4427844" y="839440"/>
            <a:ext cx="328738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Is the product reliable?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How can we make it better?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How can we lower costs?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A35C7AB-FA5C-9183-4C21-38B5C5CCDDDE}"/>
              </a:ext>
            </a:extLst>
          </p:cNvPr>
          <p:cNvSpPr txBox="1"/>
          <p:nvPr/>
        </p:nvSpPr>
        <p:spPr>
          <a:xfrm>
            <a:off x="4209845" y="5824159"/>
            <a:ext cx="3723378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What will </a:t>
            </a:r>
            <a:r>
              <a:rPr lang="en-US" sz="1450" b="1" dirty="0" err="1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incentivise</a:t>
            </a:r>
            <a:r>
              <a:rPr lang="en-US" sz="14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 key stakeholders?</a:t>
            </a:r>
          </a:p>
          <a:p>
            <a:pPr algn="ctr"/>
            <a:r>
              <a:rPr lang="en-US" sz="14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What are they thinking?</a:t>
            </a:r>
          </a:p>
          <a:p>
            <a:pPr algn="ctr"/>
            <a:r>
              <a:rPr lang="en-US" sz="14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What first milestone will we celebrate?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23EAECC-0E7F-6603-E362-E470CBA47033}"/>
              </a:ext>
            </a:extLst>
          </p:cNvPr>
          <p:cNvSpPr txBox="1"/>
          <p:nvPr/>
        </p:nvSpPr>
        <p:spPr>
          <a:xfrm>
            <a:off x="230305" y="3355647"/>
            <a:ext cx="40299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Does everyone have clear roles?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Are the plans realistic?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Have we accounted for the people factor?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27420-A083-499F-42A1-1EC1827058D8}"/>
              </a:ext>
            </a:extLst>
          </p:cNvPr>
          <p:cNvSpPr txBox="1"/>
          <p:nvPr/>
        </p:nvSpPr>
        <p:spPr>
          <a:xfrm>
            <a:off x="7485249" y="3392090"/>
            <a:ext cx="4066455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Is the timing right?</a:t>
            </a:r>
          </a:p>
          <a:p>
            <a:pPr algn="ctr"/>
            <a:r>
              <a:rPr lang="en-US" sz="15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How much brand currency do we have?</a:t>
            </a:r>
          </a:p>
          <a:p>
            <a:pPr algn="ctr"/>
            <a:r>
              <a:rPr lang="en-US" sz="15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How can we inspire others to join us?</a:t>
            </a:r>
          </a:p>
          <a:p>
            <a:pPr algn="ctr"/>
            <a:endParaRPr lang="en-US" sz="155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376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A4ADF-F60F-AF91-C0D5-BDB06246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hourglass on a piece of paper&#10;&#10;AI-generated content may be incorrect.">
            <a:extLst>
              <a:ext uri="{FF2B5EF4-FFF2-40B4-BE49-F238E27FC236}">
                <a16:creationId xmlns:a16="http://schemas.microsoft.com/office/drawing/2014/main" id="{25D681B9-5A4B-DE87-2F72-DC3E6096E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04997F-FE37-3D70-9005-5645A9EA1CDD}"/>
              </a:ext>
            </a:extLst>
          </p:cNvPr>
          <p:cNvSpPr/>
          <p:nvPr/>
        </p:nvSpPr>
        <p:spPr>
          <a:xfrm>
            <a:off x="0" y="0"/>
            <a:ext cx="1152144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8770D13E-EA88-28EC-27A6-6EBC2F1E5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06" y="368265"/>
            <a:ext cx="1001927" cy="795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D7215-5CA5-8FC2-9C4E-88339A77ED83}"/>
              </a:ext>
            </a:extLst>
          </p:cNvPr>
          <p:cNvSpPr txBox="1"/>
          <p:nvPr/>
        </p:nvSpPr>
        <p:spPr>
          <a:xfrm>
            <a:off x="870642" y="5387000"/>
            <a:ext cx="1111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Break</a:t>
            </a:r>
            <a:endParaRPr lang="en-US" sz="2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4CED-83B9-2706-42B6-D6D8D792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BF130DE-611E-3E9D-04FE-69656973B0F2}"/>
              </a:ext>
            </a:extLst>
          </p:cNvPr>
          <p:cNvSpPr/>
          <p:nvPr/>
        </p:nvSpPr>
        <p:spPr>
          <a:xfrm>
            <a:off x="-20166" y="-4228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61E53366-C0CC-3199-3EED-A0DFF00264FD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7873E530-27E1-D47B-6292-B4D33239F5FE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C9947E37-791D-6DF9-5089-BD08D3C2891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B4D9B1B4-AF4B-B7C5-3719-8F57A277E6B0}"/>
              </a:ext>
            </a:extLst>
          </p:cNvPr>
          <p:cNvSpPr/>
          <p:nvPr/>
        </p:nvSpPr>
        <p:spPr>
          <a:xfrm>
            <a:off x="7728662" y="-36538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5733FCAB-91D4-3D98-B3DA-743D022C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D363AF-A7F1-47F9-F857-7E1C6D6EFFB4}"/>
              </a:ext>
            </a:extLst>
          </p:cNvPr>
          <p:cNvGrpSpPr/>
          <p:nvPr/>
        </p:nvGrpSpPr>
        <p:grpSpPr>
          <a:xfrm>
            <a:off x="3901599" y="1345759"/>
            <a:ext cx="4388802" cy="4386441"/>
            <a:chOff x="6968312" y="1218801"/>
            <a:chExt cx="4388802" cy="4386441"/>
          </a:xfrm>
        </p:grpSpPr>
        <p:pic>
          <p:nvPicPr>
            <p:cNvPr id="2" name="Picture 5" descr="Picture 5">
              <a:extLst>
                <a:ext uri="{FF2B5EF4-FFF2-40B4-BE49-F238E27FC236}">
                  <a16:creationId xmlns:a16="http://schemas.microsoft.com/office/drawing/2014/main" id="{EFB4A58E-0D5F-6F9D-9A2C-625EB9AD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6968312" y="1218801"/>
              <a:ext cx="4388802" cy="43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BCDAD3-ADEA-2C84-E36A-E81EA52CC849}"/>
                </a:ext>
              </a:extLst>
            </p:cNvPr>
            <p:cNvSpPr txBox="1"/>
            <p:nvPr/>
          </p:nvSpPr>
          <p:spPr>
            <a:xfrm>
              <a:off x="7834679" y="2077513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7E639E-1C4B-01B2-DC5F-78ED5ADBA7D1}"/>
                </a:ext>
              </a:extLst>
            </p:cNvPr>
            <p:cNvSpPr txBox="1"/>
            <p:nvPr/>
          </p:nvSpPr>
          <p:spPr>
            <a:xfrm>
              <a:off x="9945573" y="2077512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2C4AC0-A84B-E21B-EC82-580A47596774}"/>
                </a:ext>
              </a:extLst>
            </p:cNvPr>
            <p:cNvSpPr txBox="1"/>
            <p:nvPr/>
          </p:nvSpPr>
          <p:spPr>
            <a:xfrm>
              <a:off x="7913119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D0A010-4B1F-1543-EEC2-ED158EC5CD0E}"/>
                </a:ext>
              </a:extLst>
            </p:cNvPr>
            <p:cNvSpPr txBox="1"/>
            <p:nvPr/>
          </p:nvSpPr>
          <p:spPr>
            <a:xfrm>
              <a:off x="9985237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98DC2D5-035D-5396-9B1F-DFDA89CA3415}"/>
              </a:ext>
            </a:extLst>
          </p:cNvPr>
          <p:cNvSpPr txBox="1">
            <a:spLocks/>
          </p:cNvSpPr>
          <p:nvPr/>
        </p:nvSpPr>
        <p:spPr>
          <a:xfrm>
            <a:off x="258318" y="91253"/>
            <a:ext cx="7578334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and the VVMM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558EE0-6363-7B49-6F0E-FDC19172E1A8}"/>
              </a:ext>
            </a:extLst>
          </p:cNvPr>
          <p:cNvGrpSpPr/>
          <p:nvPr/>
        </p:nvGrpSpPr>
        <p:grpSpPr>
          <a:xfrm>
            <a:off x="8182952" y="777440"/>
            <a:ext cx="3802411" cy="1687617"/>
            <a:chOff x="7391951" y="388808"/>
            <a:chExt cx="4114249" cy="2505251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A69E99AE-D668-5ABD-7286-93A4519CC84D}"/>
                </a:ext>
              </a:extLst>
            </p:cNvPr>
            <p:cNvGrpSpPr/>
            <p:nvPr/>
          </p:nvGrpSpPr>
          <p:grpSpPr>
            <a:xfrm>
              <a:off x="7391951" y="388808"/>
              <a:ext cx="4114249" cy="2505251"/>
              <a:chOff x="0" y="0"/>
              <a:chExt cx="1625382" cy="989729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139F8B17-3FB8-44FE-768A-F34A374838C7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E84427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5B14ACEC-BF8B-FB2B-2F5E-B85A0DE3D604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C1F37589-6709-5C23-6670-5877EB58CC24}"/>
                </a:ext>
              </a:extLst>
            </p:cNvPr>
            <p:cNvSpPr txBox="1"/>
            <p:nvPr/>
          </p:nvSpPr>
          <p:spPr>
            <a:xfrm>
              <a:off x="7429127" y="428241"/>
              <a:ext cx="3995079" cy="2274735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MISSION</a:t>
              </a:r>
            </a:p>
            <a:p>
              <a:pPr algn="ctr"/>
              <a:endParaRPr lang="en-GB" sz="10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What we </a:t>
              </a:r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DO</a:t>
              </a:r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 to realise the vision</a:t>
              </a:r>
            </a:p>
            <a:p>
              <a:endPara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  <a:sym typeface="Poppins Bold"/>
                </a:rPr>
                <a:t>Ensuring clarity and focus within teams to help deliver the mission</a:t>
              </a:r>
              <a:endParaRPr lang="en-US" sz="16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352D59-8962-AB50-37D1-D8502D8974B6}"/>
              </a:ext>
            </a:extLst>
          </p:cNvPr>
          <p:cNvGrpSpPr/>
          <p:nvPr/>
        </p:nvGrpSpPr>
        <p:grpSpPr>
          <a:xfrm>
            <a:off x="8182951" y="4652291"/>
            <a:ext cx="3802411" cy="1669197"/>
            <a:chOff x="7551936" y="4421487"/>
            <a:chExt cx="3601103" cy="2281349"/>
          </a:xfrm>
        </p:grpSpPr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508B4E94-6CFA-8372-A5A0-7B6664AC94A8}"/>
                </a:ext>
              </a:extLst>
            </p:cNvPr>
            <p:cNvGrpSpPr/>
            <p:nvPr/>
          </p:nvGrpSpPr>
          <p:grpSpPr>
            <a:xfrm>
              <a:off x="7551936" y="442148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B2BFBC99-FBF5-6BA9-05DE-88D9A011ADFA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85459A93-477C-C5AB-EB1A-7ADBB4FB0C64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65A47543-9CDB-97DE-EF93-DE5AD42B09AD}"/>
                </a:ext>
              </a:extLst>
            </p:cNvPr>
            <p:cNvSpPr txBox="1"/>
            <p:nvPr/>
          </p:nvSpPr>
          <p:spPr>
            <a:xfrm>
              <a:off x="7741305" y="4509819"/>
              <a:ext cx="3155026" cy="1892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</a:t>
              </a:r>
            </a:p>
            <a:p>
              <a:pPr algn="ctr"/>
              <a:endParaRPr lang="en-GB" sz="10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Visualising the </a:t>
              </a:r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IDEAL</a:t>
              </a:r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 future</a:t>
              </a:r>
            </a:p>
            <a:p>
              <a:pPr algn="ctr"/>
              <a:endPara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Connecting + engaging critical stakeholders</a:t>
              </a:r>
              <a:endParaRPr lang="en-US" sz="16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884F7-BDDF-7054-B595-E84A3A952B1C}"/>
              </a:ext>
            </a:extLst>
          </p:cNvPr>
          <p:cNvGrpSpPr/>
          <p:nvPr/>
        </p:nvGrpSpPr>
        <p:grpSpPr>
          <a:xfrm>
            <a:off x="213149" y="789155"/>
            <a:ext cx="3800677" cy="1749361"/>
            <a:chOff x="213149" y="789155"/>
            <a:chExt cx="3800677" cy="1749361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AF272F5E-6B1D-B7AD-C687-A972C8AD4273}"/>
                </a:ext>
              </a:extLst>
            </p:cNvPr>
            <p:cNvGrpSpPr/>
            <p:nvPr/>
          </p:nvGrpSpPr>
          <p:grpSpPr>
            <a:xfrm>
              <a:off x="213149" y="850899"/>
              <a:ext cx="3800677" cy="1687617"/>
              <a:chOff x="0" y="0"/>
              <a:chExt cx="1625382" cy="989729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8F76F44B-2BBA-5EC0-E20E-F5177DB0C0F6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2DAAE2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0E7D807B-11A0-F2CD-E1CC-27C683468393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D76D313A-BD5A-7E05-5EF4-B291DBE3D843}"/>
                </a:ext>
              </a:extLst>
            </p:cNvPr>
            <p:cNvSpPr txBox="1"/>
            <p:nvPr/>
          </p:nvSpPr>
          <p:spPr>
            <a:xfrm>
              <a:off x="226677" y="789155"/>
              <a:ext cx="3483932" cy="1736646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MILESTONES</a:t>
              </a:r>
            </a:p>
            <a:p>
              <a:pPr algn="ctr"/>
              <a:endParaRPr lang="en-GB" sz="10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CLARIFYING </a:t>
              </a:r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priority goals,  objectives + roles</a:t>
              </a:r>
              <a:endParaRPr lang="en-GB" sz="1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endParaRPr lang="en-GB" sz="1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  <a:sym typeface="Poppins Bold"/>
                </a:rPr>
                <a:t>Specific, timebound objectives, assessing progress</a:t>
              </a:r>
              <a:endParaRPr lang="en-US" sz="16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5A48EF-5B6D-F6A0-5DB4-8337682E4299}"/>
              </a:ext>
            </a:extLst>
          </p:cNvPr>
          <p:cNvGrpSpPr/>
          <p:nvPr/>
        </p:nvGrpSpPr>
        <p:grpSpPr>
          <a:xfrm>
            <a:off x="226677" y="4612124"/>
            <a:ext cx="3788602" cy="1736646"/>
            <a:chOff x="226677" y="4612124"/>
            <a:chExt cx="3788602" cy="1736646"/>
          </a:xfrm>
        </p:grpSpPr>
        <p:grpSp>
          <p:nvGrpSpPr>
            <p:cNvPr id="30" name="Group 13">
              <a:extLst>
                <a:ext uri="{FF2B5EF4-FFF2-40B4-BE49-F238E27FC236}">
                  <a16:creationId xmlns:a16="http://schemas.microsoft.com/office/drawing/2014/main" id="{3EDDEDF9-6FE0-A099-B8A4-5A9CB73FF0AF}"/>
                </a:ext>
              </a:extLst>
            </p:cNvPr>
            <p:cNvGrpSpPr/>
            <p:nvPr/>
          </p:nvGrpSpPr>
          <p:grpSpPr>
            <a:xfrm>
              <a:off x="226677" y="4652291"/>
              <a:ext cx="3788602" cy="1675119"/>
              <a:chOff x="0" y="0"/>
              <a:chExt cx="1625382" cy="989729"/>
            </a:xfrm>
          </p:grpSpPr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D4AF4D04-329F-C0F1-04F6-CBF7983A9CFE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A7C93F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420A6A8E-0F27-09AD-82B8-DCDDC279AD71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2DC1CFAB-B191-D913-AE3E-F8DDA31DE03E}"/>
                </a:ext>
              </a:extLst>
            </p:cNvPr>
            <p:cNvSpPr txBox="1"/>
            <p:nvPr/>
          </p:nvSpPr>
          <p:spPr>
            <a:xfrm>
              <a:off x="282417" y="4612124"/>
              <a:ext cx="3619182" cy="1736646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VALUES</a:t>
              </a:r>
            </a:p>
            <a:p>
              <a:pPr algn="ctr"/>
              <a:endParaRPr lang="en-GB" sz="10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WHAT REALLY MATTERS </a:t>
              </a:r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to the individuals, teams, organisation</a:t>
              </a:r>
              <a:endParaRPr lang="en-GB" sz="1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endParaRPr lang="en-GB" sz="1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  <a:sym typeface="Poppins Bold"/>
                </a:rPr>
                <a:t>Co-creating culture, team dynamics + learning</a:t>
              </a:r>
              <a:endParaRPr lang="en-US" sz="16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5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D9105-F10D-D6C8-E7F1-2C149D21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73E922E-EF56-93D0-FBD6-12C2D6B2CB3C}"/>
              </a:ext>
            </a:extLst>
          </p:cNvPr>
          <p:cNvSpPr/>
          <p:nvPr/>
        </p:nvSpPr>
        <p:spPr>
          <a:xfrm>
            <a:off x="-9975" y="13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59790C8-CC25-6548-0800-B266129D34BD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2E09CA6-14FE-0112-4BC9-32AB5F6B7F69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C596629C-CAD8-CFF4-0771-4CB7B0C53244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76E6D27A-4F60-EFDC-3E47-043162A5E6F2}"/>
              </a:ext>
            </a:extLst>
          </p:cNvPr>
          <p:cNvSpPr/>
          <p:nvPr/>
        </p:nvSpPr>
        <p:spPr>
          <a:xfrm>
            <a:off x="8778542" y="-35319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2B0B5D4-B395-9A35-AB6A-DEBD17BB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FD7BC1-2EED-E07A-BB05-1A980B29256E}"/>
              </a:ext>
            </a:extLst>
          </p:cNvPr>
          <p:cNvGrpSpPr/>
          <p:nvPr/>
        </p:nvGrpSpPr>
        <p:grpSpPr>
          <a:xfrm>
            <a:off x="3901599" y="1345759"/>
            <a:ext cx="4388802" cy="4386441"/>
            <a:chOff x="6968312" y="1218801"/>
            <a:chExt cx="4388802" cy="4386441"/>
          </a:xfrm>
        </p:grpSpPr>
        <p:pic>
          <p:nvPicPr>
            <p:cNvPr id="2" name="Picture 5" descr="Picture 5">
              <a:extLst>
                <a:ext uri="{FF2B5EF4-FFF2-40B4-BE49-F238E27FC236}">
                  <a16:creationId xmlns:a16="http://schemas.microsoft.com/office/drawing/2014/main" id="{965B43FE-605A-2BB0-D9D7-D63DF609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6968312" y="1218801"/>
              <a:ext cx="4388802" cy="43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E36811-D688-E139-2AD2-2F88633CB060}"/>
                </a:ext>
              </a:extLst>
            </p:cNvPr>
            <p:cNvSpPr txBox="1"/>
            <p:nvPr/>
          </p:nvSpPr>
          <p:spPr>
            <a:xfrm>
              <a:off x="7834679" y="2077513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814EC5-B2EB-A655-6B3B-FB2E3A986841}"/>
                </a:ext>
              </a:extLst>
            </p:cNvPr>
            <p:cNvSpPr txBox="1"/>
            <p:nvPr/>
          </p:nvSpPr>
          <p:spPr>
            <a:xfrm>
              <a:off x="9945573" y="2077512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B01D27-FF77-49C2-EC30-5C1FB6E7C1FA}"/>
                </a:ext>
              </a:extLst>
            </p:cNvPr>
            <p:cNvSpPr txBox="1"/>
            <p:nvPr/>
          </p:nvSpPr>
          <p:spPr>
            <a:xfrm>
              <a:off x="7913119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37EE02-2EB1-A794-DE76-98CAF67CA65B}"/>
                </a:ext>
              </a:extLst>
            </p:cNvPr>
            <p:cNvSpPr txBox="1"/>
            <p:nvPr/>
          </p:nvSpPr>
          <p:spPr>
            <a:xfrm>
              <a:off x="9985237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92482D1-5B21-69C5-E428-FC029C218D21}"/>
              </a:ext>
            </a:extLst>
          </p:cNvPr>
          <p:cNvSpPr txBox="1">
            <a:spLocks/>
          </p:cNvSpPr>
          <p:nvPr/>
        </p:nvSpPr>
        <p:spPr>
          <a:xfrm>
            <a:off x="363623" y="106747"/>
            <a:ext cx="8886394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Building cohesion and strategy</a:t>
            </a:r>
          </a:p>
        </p:txBody>
      </p:sp>
      <p:sp>
        <p:nvSpPr>
          <p:cNvPr id="35" name="Freeform 17">
            <a:extLst>
              <a:ext uri="{FF2B5EF4-FFF2-40B4-BE49-F238E27FC236}">
                <a16:creationId xmlns:a16="http://schemas.microsoft.com/office/drawing/2014/main" id="{78B6149E-4D60-D2AC-F54D-C61D105D7EFA}"/>
              </a:ext>
            </a:extLst>
          </p:cNvPr>
          <p:cNvSpPr/>
          <p:nvPr/>
        </p:nvSpPr>
        <p:spPr>
          <a:xfrm>
            <a:off x="849821" y="1306068"/>
            <a:ext cx="2901429" cy="605276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52BD1573-0F00-F95B-6670-12C218A9A241}"/>
              </a:ext>
            </a:extLst>
          </p:cNvPr>
          <p:cNvSpPr txBox="1"/>
          <p:nvPr/>
        </p:nvSpPr>
        <p:spPr>
          <a:xfrm>
            <a:off x="213149" y="1422649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MILESTONES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7EDB1A5D-6ED2-EB0E-4C8B-F00C0649D457}"/>
              </a:ext>
            </a:extLst>
          </p:cNvPr>
          <p:cNvSpPr/>
          <p:nvPr/>
        </p:nvSpPr>
        <p:spPr>
          <a:xfrm>
            <a:off x="849821" y="4830075"/>
            <a:ext cx="2889363" cy="605276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E66912BA-6694-526C-43D1-4F758FD955C4}"/>
              </a:ext>
            </a:extLst>
          </p:cNvPr>
          <p:cNvSpPr txBox="1"/>
          <p:nvPr/>
        </p:nvSpPr>
        <p:spPr>
          <a:xfrm>
            <a:off x="213149" y="4945427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VALUES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A25FD2F7-D2DE-7EDD-978D-4EC9D65237D9}"/>
              </a:ext>
            </a:extLst>
          </p:cNvPr>
          <p:cNvSpPr/>
          <p:nvPr/>
        </p:nvSpPr>
        <p:spPr>
          <a:xfrm>
            <a:off x="8618562" y="1306068"/>
            <a:ext cx="2889363" cy="656386"/>
          </a:xfrm>
          <a:custGeom>
            <a:avLst/>
            <a:gdLst/>
            <a:ahLst/>
            <a:cxnLst/>
            <a:rect l="l" t="t" r="r" b="b"/>
            <a:pathLst>
              <a:path w="3687265" h="777678">
                <a:moveTo>
                  <a:pt x="0" y="0"/>
                </a:moveTo>
                <a:lnTo>
                  <a:pt x="3687265" y="0"/>
                </a:lnTo>
                <a:lnTo>
                  <a:pt x="3687265" y="777677"/>
                </a:lnTo>
                <a:lnTo>
                  <a:pt x="0" y="7776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8CEE1678-43BE-CE5F-F7B4-9634E69C4CCC}"/>
              </a:ext>
            </a:extLst>
          </p:cNvPr>
          <p:cNvSpPr txBox="1"/>
          <p:nvPr/>
        </p:nvSpPr>
        <p:spPr>
          <a:xfrm>
            <a:off x="8066818" y="1446975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MISSION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3" name="Freeform 27">
            <a:extLst>
              <a:ext uri="{FF2B5EF4-FFF2-40B4-BE49-F238E27FC236}">
                <a16:creationId xmlns:a16="http://schemas.microsoft.com/office/drawing/2014/main" id="{B5F230C5-CB79-99A7-5D97-F9385C41BE56}"/>
              </a:ext>
            </a:extLst>
          </p:cNvPr>
          <p:cNvSpPr/>
          <p:nvPr/>
        </p:nvSpPr>
        <p:spPr>
          <a:xfrm>
            <a:off x="8618562" y="4814614"/>
            <a:ext cx="2868773" cy="620737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0DC97BFC-5325-061F-DE45-078E66812B3F}"/>
              </a:ext>
            </a:extLst>
          </p:cNvPr>
          <p:cNvSpPr txBox="1"/>
          <p:nvPr/>
        </p:nvSpPr>
        <p:spPr>
          <a:xfrm>
            <a:off x="8066818" y="4945427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VISION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1EA74D-2732-AAE8-38F1-23A8881F1C03}"/>
              </a:ext>
            </a:extLst>
          </p:cNvPr>
          <p:cNvSpPr txBox="1"/>
          <p:nvPr/>
        </p:nvSpPr>
        <p:spPr>
          <a:xfrm>
            <a:off x="159618" y="2945968"/>
            <a:ext cx="379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Milestones </a:t>
            </a:r>
            <a:r>
              <a:rPr lang="en-US" sz="2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quantify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</a:t>
            </a:r>
          </a:p>
          <a:p>
            <a:pPr algn="ctr"/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 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qualify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Milestones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FDE7A-2344-EE07-29CB-9CA4E2FE4768}"/>
              </a:ext>
            </a:extLst>
          </p:cNvPr>
          <p:cNvSpPr txBox="1"/>
          <p:nvPr/>
        </p:nvSpPr>
        <p:spPr>
          <a:xfrm>
            <a:off x="8395866" y="2945969"/>
            <a:ext cx="379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Mission 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achieves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Vision</a:t>
            </a:r>
          </a:p>
          <a:p>
            <a:pPr algn="ctr"/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Vision 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directs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3944F-81D8-483B-C9E2-9ADE05355177}"/>
              </a:ext>
            </a:extLst>
          </p:cNvPr>
          <p:cNvSpPr txBox="1"/>
          <p:nvPr/>
        </p:nvSpPr>
        <p:spPr>
          <a:xfrm>
            <a:off x="1269308" y="809292"/>
            <a:ext cx="9962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Mission 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directs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Milestones    </a:t>
            </a:r>
            <a:r>
              <a:rPr lang="en-US" sz="20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Milestones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progress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7B4F5-9EE6-F24F-8D14-F68B8752644D}"/>
              </a:ext>
            </a:extLst>
          </p:cNvPr>
          <p:cNvSpPr txBox="1"/>
          <p:nvPr/>
        </p:nvSpPr>
        <p:spPr>
          <a:xfrm>
            <a:off x="1269307" y="5863013"/>
            <a:ext cx="99629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 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shape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Vision    </a:t>
            </a:r>
            <a:r>
              <a:rPr lang="en-US" sz="20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Vision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affirms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35122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ECCEA-9E3C-5816-CD80-B72BF938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A5BB3EC-70C4-8224-F11E-47B217BB1ED8}"/>
              </a:ext>
            </a:extLst>
          </p:cNvPr>
          <p:cNvSpPr/>
          <p:nvPr/>
        </p:nvSpPr>
        <p:spPr>
          <a:xfrm>
            <a:off x="-9975" y="13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25347ED8-2C10-DA5C-A5DE-707E5B9C8FE0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41FA60AD-F080-E34A-660D-F5199D97CE6C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56871C93-0A00-557F-74C7-DABFA40324AD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A3E6A16A-2F0D-0712-20D2-E844BD85EE5C}"/>
              </a:ext>
            </a:extLst>
          </p:cNvPr>
          <p:cNvSpPr/>
          <p:nvPr/>
        </p:nvSpPr>
        <p:spPr>
          <a:xfrm>
            <a:off x="8714817" y="-35234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01B587B-81A6-8DA5-303D-27987E17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63F782D-EC65-FF2C-8E22-901951AD67E3}"/>
              </a:ext>
            </a:extLst>
          </p:cNvPr>
          <p:cNvGrpSpPr/>
          <p:nvPr/>
        </p:nvGrpSpPr>
        <p:grpSpPr>
          <a:xfrm>
            <a:off x="3901599" y="1345759"/>
            <a:ext cx="4388802" cy="4386441"/>
            <a:chOff x="6968312" y="1218801"/>
            <a:chExt cx="4388802" cy="4386441"/>
          </a:xfrm>
        </p:grpSpPr>
        <p:pic>
          <p:nvPicPr>
            <p:cNvPr id="2" name="Picture 5" descr="Picture 5">
              <a:extLst>
                <a:ext uri="{FF2B5EF4-FFF2-40B4-BE49-F238E27FC236}">
                  <a16:creationId xmlns:a16="http://schemas.microsoft.com/office/drawing/2014/main" id="{09ABBCDB-38DF-AE37-549F-FCB817DA5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6968312" y="1218801"/>
              <a:ext cx="4388802" cy="43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828E26-26C9-2476-8A4B-FB00FBF6E2AE}"/>
                </a:ext>
              </a:extLst>
            </p:cNvPr>
            <p:cNvSpPr txBox="1"/>
            <p:nvPr/>
          </p:nvSpPr>
          <p:spPr>
            <a:xfrm>
              <a:off x="7834679" y="2077513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B29375-D897-CA58-9094-D119013B9CB2}"/>
                </a:ext>
              </a:extLst>
            </p:cNvPr>
            <p:cNvSpPr txBox="1"/>
            <p:nvPr/>
          </p:nvSpPr>
          <p:spPr>
            <a:xfrm>
              <a:off x="9945573" y="2077512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F95B0A-5F5B-8610-4623-463B82EE8B20}"/>
                </a:ext>
              </a:extLst>
            </p:cNvPr>
            <p:cNvSpPr txBox="1"/>
            <p:nvPr/>
          </p:nvSpPr>
          <p:spPr>
            <a:xfrm>
              <a:off x="7913119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7E3E2-F5E9-0654-2C14-4BCB801FEF39}"/>
                </a:ext>
              </a:extLst>
            </p:cNvPr>
            <p:cNvSpPr txBox="1"/>
            <p:nvPr/>
          </p:nvSpPr>
          <p:spPr>
            <a:xfrm>
              <a:off x="9985237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76EAEB1D-AF9A-9FA2-1B06-4ADD31DE31D3}"/>
              </a:ext>
            </a:extLst>
          </p:cNvPr>
          <p:cNvSpPr txBox="1">
            <a:spLocks/>
          </p:cNvSpPr>
          <p:nvPr/>
        </p:nvSpPr>
        <p:spPr>
          <a:xfrm>
            <a:off x="363622" y="224001"/>
            <a:ext cx="8449073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Building cohesion and strategy</a:t>
            </a:r>
          </a:p>
        </p:txBody>
      </p:sp>
      <p:sp>
        <p:nvSpPr>
          <p:cNvPr id="35" name="Freeform 17">
            <a:extLst>
              <a:ext uri="{FF2B5EF4-FFF2-40B4-BE49-F238E27FC236}">
                <a16:creationId xmlns:a16="http://schemas.microsoft.com/office/drawing/2014/main" id="{E28E473D-E2FE-DE1E-96F9-BBB6F00BBDDC}"/>
              </a:ext>
            </a:extLst>
          </p:cNvPr>
          <p:cNvSpPr/>
          <p:nvPr/>
        </p:nvSpPr>
        <p:spPr>
          <a:xfrm>
            <a:off x="849821" y="1306068"/>
            <a:ext cx="2901429" cy="605276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C004DAE9-1892-8441-39AB-2DA004FDE712}"/>
              </a:ext>
            </a:extLst>
          </p:cNvPr>
          <p:cNvSpPr txBox="1"/>
          <p:nvPr/>
        </p:nvSpPr>
        <p:spPr>
          <a:xfrm>
            <a:off x="213149" y="1422649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MILESTONES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1A71A6-8194-C29F-75D5-0B467AA2BDA9}"/>
              </a:ext>
            </a:extLst>
          </p:cNvPr>
          <p:cNvSpPr txBox="1"/>
          <p:nvPr/>
        </p:nvSpPr>
        <p:spPr>
          <a:xfrm>
            <a:off x="8154881" y="2057770"/>
            <a:ext cx="3796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Mission delivers Values</a:t>
            </a: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A1B33059-3F37-873F-BDB7-ED61E9BBDF48}"/>
              </a:ext>
            </a:extLst>
          </p:cNvPr>
          <p:cNvSpPr/>
          <p:nvPr/>
        </p:nvSpPr>
        <p:spPr>
          <a:xfrm>
            <a:off x="849821" y="4830075"/>
            <a:ext cx="2889363" cy="605276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67AD8B49-55D5-C5AE-4C1F-1125D9C1B015}"/>
              </a:ext>
            </a:extLst>
          </p:cNvPr>
          <p:cNvSpPr txBox="1"/>
          <p:nvPr/>
        </p:nvSpPr>
        <p:spPr>
          <a:xfrm>
            <a:off x="213149" y="4945427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VALUES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E0129241-084F-141F-4004-FF451C2D0EA0}"/>
              </a:ext>
            </a:extLst>
          </p:cNvPr>
          <p:cNvSpPr/>
          <p:nvPr/>
        </p:nvSpPr>
        <p:spPr>
          <a:xfrm>
            <a:off x="8618562" y="1306068"/>
            <a:ext cx="2889363" cy="656386"/>
          </a:xfrm>
          <a:custGeom>
            <a:avLst/>
            <a:gdLst/>
            <a:ahLst/>
            <a:cxnLst/>
            <a:rect l="l" t="t" r="r" b="b"/>
            <a:pathLst>
              <a:path w="3687265" h="777678">
                <a:moveTo>
                  <a:pt x="0" y="0"/>
                </a:moveTo>
                <a:lnTo>
                  <a:pt x="3687265" y="0"/>
                </a:lnTo>
                <a:lnTo>
                  <a:pt x="3687265" y="777677"/>
                </a:lnTo>
                <a:lnTo>
                  <a:pt x="0" y="7776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DE63E9E9-79F8-04F6-BE93-B91E673C3F69}"/>
              </a:ext>
            </a:extLst>
          </p:cNvPr>
          <p:cNvSpPr txBox="1"/>
          <p:nvPr/>
        </p:nvSpPr>
        <p:spPr>
          <a:xfrm>
            <a:off x="8066818" y="1446975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MISSION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3" name="Freeform 27">
            <a:extLst>
              <a:ext uri="{FF2B5EF4-FFF2-40B4-BE49-F238E27FC236}">
                <a16:creationId xmlns:a16="http://schemas.microsoft.com/office/drawing/2014/main" id="{4DFFF7D2-F979-0035-9FA4-9397F4F5C487}"/>
              </a:ext>
            </a:extLst>
          </p:cNvPr>
          <p:cNvSpPr/>
          <p:nvPr/>
        </p:nvSpPr>
        <p:spPr>
          <a:xfrm>
            <a:off x="8618562" y="4814614"/>
            <a:ext cx="2868773" cy="620737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48DB5007-DE5C-B057-DA3F-D00F7A5DAAFA}"/>
              </a:ext>
            </a:extLst>
          </p:cNvPr>
          <p:cNvSpPr txBox="1"/>
          <p:nvPr/>
        </p:nvSpPr>
        <p:spPr>
          <a:xfrm>
            <a:off x="8066818" y="4945427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VISION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963BF5-F7E0-A88A-9AB6-937D377DBC5C}"/>
              </a:ext>
            </a:extLst>
          </p:cNvPr>
          <p:cNvSpPr txBox="1"/>
          <p:nvPr/>
        </p:nvSpPr>
        <p:spPr>
          <a:xfrm>
            <a:off x="363623" y="5512241"/>
            <a:ext cx="3796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 bring purpose to Mission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C05EAB-968C-AD44-72A9-1D7F6C9F5DA5}"/>
              </a:ext>
            </a:extLst>
          </p:cNvPr>
          <p:cNvCxnSpPr>
            <a:cxnSpLocks/>
          </p:cNvCxnSpPr>
          <p:nvPr/>
        </p:nvCxnSpPr>
        <p:spPr>
          <a:xfrm flipV="1">
            <a:off x="5614737" y="3160343"/>
            <a:ext cx="962526" cy="757272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5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2926E-599F-59DC-445D-ED54F0AB2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9AE95E9-0A41-94F9-5D7B-3BC832F74C1B}"/>
              </a:ext>
            </a:extLst>
          </p:cNvPr>
          <p:cNvSpPr/>
          <p:nvPr/>
        </p:nvSpPr>
        <p:spPr>
          <a:xfrm>
            <a:off x="-9975" y="13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E2D2624-2A6B-2EED-4771-4779C73F4C10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B5241421-D871-D333-FE99-40E62A0A38A5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CF474C29-F794-E440-EA9B-89037F6FE767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40977494-6ACE-2F5F-6B6F-11B186971652}"/>
              </a:ext>
            </a:extLst>
          </p:cNvPr>
          <p:cNvSpPr/>
          <p:nvPr/>
        </p:nvSpPr>
        <p:spPr>
          <a:xfrm>
            <a:off x="9135552" y="-300192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BB11BD2-945B-AE23-1E5E-81739B29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B1D241-E833-A215-8F65-63EFD19B3DB0}"/>
              </a:ext>
            </a:extLst>
          </p:cNvPr>
          <p:cNvGrpSpPr/>
          <p:nvPr/>
        </p:nvGrpSpPr>
        <p:grpSpPr>
          <a:xfrm>
            <a:off x="3901599" y="1345759"/>
            <a:ext cx="4388802" cy="4386441"/>
            <a:chOff x="6968312" y="1218801"/>
            <a:chExt cx="4388802" cy="4386441"/>
          </a:xfrm>
        </p:grpSpPr>
        <p:pic>
          <p:nvPicPr>
            <p:cNvPr id="2" name="Picture 5" descr="Picture 5">
              <a:extLst>
                <a:ext uri="{FF2B5EF4-FFF2-40B4-BE49-F238E27FC236}">
                  <a16:creationId xmlns:a16="http://schemas.microsoft.com/office/drawing/2014/main" id="{CD723D73-B644-A140-06BA-39642851F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6968312" y="1218801"/>
              <a:ext cx="4388802" cy="43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02042B-1F95-A8E0-3989-67CB84A052CD}"/>
                </a:ext>
              </a:extLst>
            </p:cNvPr>
            <p:cNvSpPr txBox="1"/>
            <p:nvPr/>
          </p:nvSpPr>
          <p:spPr>
            <a:xfrm>
              <a:off x="7834679" y="2077513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7BC5E7-A1AE-67BC-EF95-C34044718A66}"/>
                </a:ext>
              </a:extLst>
            </p:cNvPr>
            <p:cNvSpPr txBox="1"/>
            <p:nvPr/>
          </p:nvSpPr>
          <p:spPr>
            <a:xfrm>
              <a:off x="9945573" y="2077512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1988D9-7EBF-0710-1988-5C616414E248}"/>
                </a:ext>
              </a:extLst>
            </p:cNvPr>
            <p:cNvSpPr txBox="1"/>
            <p:nvPr/>
          </p:nvSpPr>
          <p:spPr>
            <a:xfrm>
              <a:off x="7913119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678200-FF81-47B3-4ED0-DED555895C64}"/>
                </a:ext>
              </a:extLst>
            </p:cNvPr>
            <p:cNvSpPr txBox="1"/>
            <p:nvPr/>
          </p:nvSpPr>
          <p:spPr>
            <a:xfrm>
              <a:off x="9985237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EF5B3C8-57F9-F5DD-40C0-FE5BA19C3827}"/>
              </a:ext>
            </a:extLst>
          </p:cNvPr>
          <p:cNvSpPr txBox="1">
            <a:spLocks/>
          </p:cNvSpPr>
          <p:nvPr/>
        </p:nvSpPr>
        <p:spPr>
          <a:xfrm>
            <a:off x="363622" y="224001"/>
            <a:ext cx="9495995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Building cohesion and strategy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B833BE-FA12-8B92-F189-6E1D5A0C53BB}"/>
              </a:ext>
            </a:extLst>
          </p:cNvPr>
          <p:cNvCxnSpPr>
            <a:cxnSpLocks/>
          </p:cNvCxnSpPr>
          <p:nvPr/>
        </p:nvCxnSpPr>
        <p:spPr>
          <a:xfrm>
            <a:off x="5596460" y="3151701"/>
            <a:ext cx="971048" cy="774556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7">
            <a:extLst>
              <a:ext uri="{FF2B5EF4-FFF2-40B4-BE49-F238E27FC236}">
                <a16:creationId xmlns:a16="http://schemas.microsoft.com/office/drawing/2014/main" id="{8517337E-C52C-50E2-7AA3-9632FA51ECDA}"/>
              </a:ext>
            </a:extLst>
          </p:cNvPr>
          <p:cNvSpPr/>
          <p:nvPr/>
        </p:nvSpPr>
        <p:spPr>
          <a:xfrm>
            <a:off x="849821" y="1306068"/>
            <a:ext cx="2901429" cy="605276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8970B81F-8382-BD54-EF4D-CD06AADB6654}"/>
              </a:ext>
            </a:extLst>
          </p:cNvPr>
          <p:cNvSpPr txBox="1"/>
          <p:nvPr/>
        </p:nvSpPr>
        <p:spPr>
          <a:xfrm>
            <a:off x="213149" y="1422649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MILESTONES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BEA883-3CB9-1059-E489-DC1F0FD5B667}"/>
              </a:ext>
            </a:extLst>
          </p:cNvPr>
          <p:cNvSpPr txBox="1"/>
          <p:nvPr/>
        </p:nvSpPr>
        <p:spPr>
          <a:xfrm>
            <a:off x="390424" y="1986745"/>
            <a:ext cx="3796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Milestones measure the Vision</a:t>
            </a: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6043C35D-991E-3367-D459-9C07EF2A787E}"/>
              </a:ext>
            </a:extLst>
          </p:cNvPr>
          <p:cNvSpPr/>
          <p:nvPr/>
        </p:nvSpPr>
        <p:spPr>
          <a:xfrm>
            <a:off x="849821" y="4830075"/>
            <a:ext cx="2889363" cy="605276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AA855473-F9B9-F8ED-EAFC-B34433AD2797}"/>
              </a:ext>
            </a:extLst>
          </p:cNvPr>
          <p:cNvSpPr txBox="1"/>
          <p:nvPr/>
        </p:nvSpPr>
        <p:spPr>
          <a:xfrm>
            <a:off x="213149" y="4945427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VALUES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C025A3BE-AA1F-5DF3-3ACE-E9DF73445E66}"/>
              </a:ext>
            </a:extLst>
          </p:cNvPr>
          <p:cNvSpPr/>
          <p:nvPr/>
        </p:nvSpPr>
        <p:spPr>
          <a:xfrm>
            <a:off x="8618562" y="1306068"/>
            <a:ext cx="2889363" cy="656386"/>
          </a:xfrm>
          <a:custGeom>
            <a:avLst/>
            <a:gdLst/>
            <a:ahLst/>
            <a:cxnLst/>
            <a:rect l="l" t="t" r="r" b="b"/>
            <a:pathLst>
              <a:path w="3687265" h="777678">
                <a:moveTo>
                  <a:pt x="0" y="0"/>
                </a:moveTo>
                <a:lnTo>
                  <a:pt x="3687265" y="0"/>
                </a:lnTo>
                <a:lnTo>
                  <a:pt x="3687265" y="777677"/>
                </a:lnTo>
                <a:lnTo>
                  <a:pt x="0" y="7776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1F66D86-5552-9F4F-5B68-6C9273FF0D11}"/>
              </a:ext>
            </a:extLst>
          </p:cNvPr>
          <p:cNvSpPr txBox="1"/>
          <p:nvPr/>
        </p:nvSpPr>
        <p:spPr>
          <a:xfrm>
            <a:off x="8066818" y="1446975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MISSION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3" name="Freeform 27">
            <a:extLst>
              <a:ext uri="{FF2B5EF4-FFF2-40B4-BE49-F238E27FC236}">
                <a16:creationId xmlns:a16="http://schemas.microsoft.com/office/drawing/2014/main" id="{2FC7A3C3-4C01-C0AE-DDF3-574C1FB75DB5}"/>
              </a:ext>
            </a:extLst>
          </p:cNvPr>
          <p:cNvSpPr/>
          <p:nvPr/>
        </p:nvSpPr>
        <p:spPr>
          <a:xfrm>
            <a:off x="8618562" y="4814614"/>
            <a:ext cx="2868773" cy="620737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id="{08B0047A-0C47-5021-D6B2-C143CDFD40E2}"/>
              </a:ext>
            </a:extLst>
          </p:cNvPr>
          <p:cNvSpPr txBox="1"/>
          <p:nvPr/>
        </p:nvSpPr>
        <p:spPr>
          <a:xfrm>
            <a:off x="8066818" y="4945427"/>
            <a:ext cx="4023368" cy="374571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VISION</a:t>
            </a:r>
            <a:endParaRPr lang="en-GB" sz="2200" b="1" dirty="0">
              <a:solidFill>
                <a:srgbClr val="28265B"/>
              </a:solidFill>
              <a:latin typeface="Poppins ExtraBold" panose="00000900000000000000" pitchFamily="2" charset="0"/>
              <a:ea typeface="ＭＳ 明朝"/>
              <a:cs typeface="Poppins ExtraBold" panose="000009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35DBC5-6757-E6B4-C7FD-1997E15A40BC}"/>
              </a:ext>
            </a:extLst>
          </p:cNvPr>
          <p:cNvSpPr txBox="1"/>
          <p:nvPr/>
        </p:nvSpPr>
        <p:spPr>
          <a:xfrm>
            <a:off x="8154881" y="5521681"/>
            <a:ext cx="3796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Vision inspires Milestones</a:t>
            </a:r>
          </a:p>
        </p:txBody>
      </p:sp>
    </p:spTree>
    <p:extLst>
      <p:ext uri="{BB962C8B-B14F-4D97-AF65-F5344CB8AC3E}">
        <p14:creationId xmlns:p14="http://schemas.microsoft.com/office/powerpoint/2010/main" val="84972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767645" y="1294027"/>
            <a:ext cx="552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Session Delivery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767645" y="2240996"/>
            <a:ext cx="10595300" cy="191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encourage you to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run through 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the slides ahead of delivery in slideshow mode. Some slides are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static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others include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animations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 Please check that animations work as expected.</a:t>
            </a:r>
          </a:p>
          <a:p>
            <a:endParaRPr lang="en-GB" sz="24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Brief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provided below each slide to give guidance.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B3D97-8044-1346-995A-88CE8E945D4B}"/>
              </a:ext>
            </a:extLst>
          </p:cNvPr>
          <p:cNvSpPr txBox="1"/>
          <p:nvPr/>
        </p:nvSpPr>
        <p:spPr>
          <a:xfrm>
            <a:off x="7647709" y="683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6CA0-615F-C009-C28B-DDD5D558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1A1B60A-306D-4F9C-5230-5EEF72DF7057}"/>
              </a:ext>
            </a:extLst>
          </p:cNvPr>
          <p:cNvSpPr/>
          <p:nvPr/>
        </p:nvSpPr>
        <p:spPr>
          <a:xfrm>
            <a:off x="0" y="15785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94403-50B5-9272-00F8-3093946C6D2D}"/>
              </a:ext>
            </a:extLst>
          </p:cNvPr>
          <p:cNvSpPr txBox="1"/>
          <p:nvPr/>
        </p:nvSpPr>
        <p:spPr>
          <a:xfrm>
            <a:off x="438633" y="167630"/>
            <a:ext cx="83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7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68CCC5DC-8A04-9858-268D-7DE1B519E44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8D7685C6-E8F4-D1AF-3931-D90D800DE9B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10914A87-1D9A-BDF3-C95F-7571CBCDB78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40CC7958-E0DA-CFC3-5844-D993531C8052}"/>
              </a:ext>
            </a:extLst>
          </p:cNvPr>
          <p:cNvSpPr/>
          <p:nvPr/>
        </p:nvSpPr>
        <p:spPr>
          <a:xfrm>
            <a:off x="7728662" y="-365386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8E5E9D6-74E8-1F15-9C97-5B800EE3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28AB7768-5AA4-A25F-5A64-643443D7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6968312" y="1218801"/>
            <a:ext cx="4388802" cy="438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14A60-03EB-CF89-45E6-7AF1B62CFF3C}"/>
              </a:ext>
            </a:extLst>
          </p:cNvPr>
          <p:cNvSpPr txBox="1"/>
          <p:nvPr/>
        </p:nvSpPr>
        <p:spPr>
          <a:xfrm>
            <a:off x="7834679" y="2077513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18250-CF97-DF6A-47FC-F18D30B9369A}"/>
              </a:ext>
            </a:extLst>
          </p:cNvPr>
          <p:cNvSpPr txBox="1"/>
          <p:nvPr/>
        </p:nvSpPr>
        <p:spPr>
          <a:xfrm>
            <a:off x="9945573" y="2077512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48853-9448-3BD3-1055-E874BECA4F38}"/>
              </a:ext>
            </a:extLst>
          </p:cNvPr>
          <p:cNvSpPr txBox="1"/>
          <p:nvPr/>
        </p:nvSpPr>
        <p:spPr>
          <a:xfrm>
            <a:off x="7913119" y="4248785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11714-263E-CD65-4DE2-C09BE70C3A66}"/>
              </a:ext>
            </a:extLst>
          </p:cNvPr>
          <p:cNvSpPr txBox="1"/>
          <p:nvPr/>
        </p:nvSpPr>
        <p:spPr>
          <a:xfrm>
            <a:off x="9985237" y="4248785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6777D-EFB3-B527-DBC7-56F55739CDD2}"/>
              </a:ext>
            </a:extLst>
          </p:cNvPr>
          <p:cNvSpPr txBox="1"/>
          <p:nvPr/>
        </p:nvSpPr>
        <p:spPr>
          <a:xfrm>
            <a:off x="438633" y="1149863"/>
            <a:ext cx="588683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the implications if one area of VVMM is weaker or not considered in your strategy? How might team cohesion be affected?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55B0A-014E-B55A-B4AE-E3665C5E1296}"/>
              </a:ext>
            </a:extLst>
          </p:cNvPr>
          <p:cNvSpPr txBox="1"/>
          <p:nvPr/>
        </p:nvSpPr>
        <p:spPr>
          <a:xfrm>
            <a:off x="400371" y="2883980"/>
            <a:ext cx="588683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sections of VVMM bring most purpose and engagement for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C3DD5-1041-B19B-1D2E-38E9ABCA09CA}"/>
              </a:ext>
            </a:extLst>
          </p:cNvPr>
          <p:cNvSpPr txBox="1"/>
          <p:nvPr/>
        </p:nvSpPr>
        <p:spPr>
          <a:xfrm>
            <a:off x="400371" y="4230775"/>
            <a:ext cx="588683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sections stretch you to improve and bring innovation to your work?</a:t>
            </a:r>
          </a:p>
        </p:txBody>
      </p:sp>
    </p:spTree>
    <p:extLst>
      <p:ext uri="{BB962C8B-B14F-4D97-AF65-F5344CB8AC3E}">
        <p14:creationId xmlns:p14="http://schemas.microsoft.com/office/powerpoint/2010/main" val="24089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7726F-50DB-6934-CC12-61A21AF3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2F847C0-07DF-D56E-C02B-B007C49A433E}"/>
              </a:ext>
            </a:extLst>
          </p:cNvPr>
          <p:cNvSpPr/>
          <p:nvPr/>
        </p:nvSpPr>
        <p:spPr>
          <a:xfrm>
            <a:off x="-9975" y="13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01311692-FC4F-3ADD-4AFD-62C9FB8C3331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5FA8718D-688E-031A-D99D-F281EBB0B3DA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52BDE4E4-B287-6C77-144B-D242AC6DDD80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74FFBFDC-20AE-B495-3777-EB01DDBB3576}"/>
              </a:ext>
            </a:extLst>
          </p:cNvPr>
          <p:cNvSpPr/>
          <p:nvPr/>
        </p:nvSpPr>
        <p:spPr>
          <a:xfrm>
            <a:off x="8436475" y="-365387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F05AB8A0-DC8A-A022-8793-0A671219E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97491F-76AB-6A0A-BE26-CDD293DD4C4A}"/>
              </a:ext>
            </a:extLst>
          </p:cNvPr>
          <p:cNvGrpSpPr/>
          <p:nvPr/>
        </p:nvGrpSpPr>
        <p:grpSpPr>
          <a:xfrm>
            <a:off x="3901599" y="1345759"/>
            <a:ext cx="4388802" cy="4386441"/>
            <a:chOff x="6968312" y="1218801"/>
            <a:chExt cx="4388802" cy="4386441"/>
          </a:xfrm>
        </p:grpSpPr>
        <p:pic>
          <p:nvPicPr>
            <p:cNvPr id="2" name="Picture 5" descr="Picture 5">
              <a:extLst>
                <a:ext uri="{FF2B5EF4-FFF2-40B4-BE49-F238E27FC236}">
                  <a16:creationId xmlns:a16="http://schemas.microsoft.com/office/drawing/2014/main" id="{D87890F9-45BB-8427-0B3D-08E72409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6968312" y="1218801"/>
              <a:ext cx="4388802" cy="43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9AC66B-A803-1DAA-D97B-547F07964DF0}"/>
                </a:ext>
              </a:extLst>
            </p:cNvPr>
            <p:cNvSpPr txBox="1"/>
            <p:nvPr/>
          </p:nvSpPr>
          <p:spPr>
            <a:xfrm>
              <a:off x="7834679" y="2077513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81C81D-F384-15B6-BBAE-3F75584ECE62}"/>
                </a:ext>
              </a:extLst>
            </p:cNvPr>
            <p:cNvSpPr txBox="1"/>
            <p:nvPr/>
          </p:nvSpPr>
          <p:spPr>
            <a:xfrm>
              <a:off x="9945573" y="2077512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2DD38B-1A94-7515-93F9-8449E64D31B8}"/>
                </a:ext>
              </a:extLst>
            </p:cNvPr>
            <p:cNvSpPr txBox="1"/>
            <p:nvPr/>
          </p:nvSpPr>
          <p:spPr>
            <a:xfrm>
              <a:off x="7913119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EB1AC3-E0D6-325C-7C93-EF942DDB9DD3}"/>
                </a:ext>
              </a:extLst>
            </p:cNvPr>
            <p:cNvSpPr txBox="1"/>
            <p:nvPr/>
          </p:nvSpPr>
          <p:spPr>
            <a:xfrm>
              <a:off x="9985237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AF83269-6E33-52E7-D998-3931E2EC9C26}"/>
              </a:ext>
            </a:extLst>
          </p:cNvPr>
          <p:cNvSpPr txBox="1">
            <a:spLocks/>
          </p:cNvSpPr>
          <p:nvPr/>
        </p:nvSpPr>
        <p:spPr>
          <a:xfrm>
            <a:off x="188837" y="88401"/>
            <a:ext cx="8581334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The VVMM Model: An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71A3A8-7B8E-E152-1E74-F1CDB0A5A89A}"/>
              </a:ext>
            </a:extLst>
          </p:cNvPr>
          <p:cNvGrpSpPr/>
          <p:nvPr/>
        </p:nvGrpSpPr>
        <p:grpSpPr>
          <a:xfrm>
            <a:off x="7957224" y="672958"/>
            <a:ext cx="4255511" cy="2794563"/>
            <a:chOff x="7254327" y="220037"/>
            <a:chExt cx="4251873" cy="4218461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63521FCB-FA7D-905A-1EFF-A0BDDFF8959F}"/>
                </a:ext>
              </a:extLst>
            </p:cNvPr>
            <p:cNvGrpSpPr/>
            <p:nvPr/>
          </p:nvGrpSpPr>
          <p:grpSpPr>
            <a:xfrm>
              <a:off x="7254327" y="220037"/>
              <a:ext cx="4251873" cy="4218461"/>
              <a:chOff x="-54370" y="-66675"/>
              <a:chExt cx="1679752" cy="1666553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3F2EBF28-F64A-6BAB-355D-D412AC3C94B0}"/>
                  </a:ext>
                </a:extLst>
              </p:cNvPr>
              <p:cNvSpPr/>
              <p:nvPr/>
            </p:nvSpPr>
            <p:spPr>
              <a:xfrm>
                <a:off x="-54370" y="-26256"/>
                <a:ext cx="1628140" cy="1626134"/>
              </a:xfrm>
              <a:prstGeom prst="roundRect">
                <a:avLst/>
              </a:prstGeom>
              <a:solidFill>
                <a:srgbClr val="E84427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02BF81DC-AA10-163C-3105-72166AE3854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AE68B89C-C848-0E0C-7AC0-D9807F88E77E}"/>
                </a:ext>
              </a:extLst>
            </p:cNvPr>
            <p:cNvSpPr txBox="1"/>
            <p:nvPr/>
          </p:nvSpPr>
          <p:spPr>
            <a:xfrm>
              <a:off x="7447754" y="1301012"/>
              <a:ext cx="3905981" cy="1870338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MISSION</a:t>
              </a:r>
            </a:p>
            <a:p>
              <a:pPr algn="ctr"/>
              <a:endParaRPr lang="en-GB" sz="10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To coach develop + equip 1000 social enterprise leaders to impact communities</a:t>
              </a:r>
              <a:endParaRPr lang="en-US" sz="16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9344F-73FF-1C0E-4713-B7B9E6ECC4E3}"/>
              </a:ext>
            </a:extLst>
          </p:cNvPr>
          <p:cNvGrpSpPr/>
          <p:nvPr/>
        </p:nvGrpSpPr>
        <p:grpSpPr>
          <a:xfrm>
            <a:off x="7957224" y="3585904"/>
            <a:ext cx="4121977" cy="2772768"/>
            <a:chOff x="7551936" y="4421487"/>
            <a:chExt cx="3601103" cy="2281349"/>
          </a:xfrm>
        </p:grpSpPr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DD16933F-1605-D0BF-829C-C71DF414419C}"/>
                </a:ext>
              </a:extLst>
            </p:cNvPr>
            <p:cNvGrpSpPr/>
            <p:nvPr/>
          </p:nvGrpSpPr>
          <p:grpSpPr>
            <a:xfrm>
              <a:off x="7551936" y="442148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F7785DAB-1B6D-09D6-56EF-6D394102C221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758618BF-EAB4-1DBC-13E4-B49D9647F26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D76231AA-94A4-B869-0719-646F8E828371}"/>
                </a:ext>
              </a:extLst>
            </p:cNvPr>
            <p:cNvSpPr txBox="1"/>
            <p:nvPr/>
          </p:nvSpPr>
          <p:spPr>
            <a:xfrm>
              <a:off x="7689045" y="4829251"/>
              <a:ext cx="3405568" cy="11395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STATEMENT</a:t>
              </a:r>
            </a:p>
            <a:p>
              <a:pPr algn="ctr"/>
              <a:endParaRPr lang="en-GB" sz="10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endParaRPr>
            </a:p>
            <a:p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To equip people and empower them with skills + opportunities so that they can make a positive contribution to their community</a:t>
              </a:r>
              <a:endParaRPr lang="en-US" sz="16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DF415FC4-6F23-30B4-0646-CD4BB0C00F60}"/>
              </a:ext>
            </a:extLst>
          </p:cNvPr>
          <p:cNvGrpSpPr/>
          <p:nvPr/>
        </p:nvGrpSpPr>
        <p:grpSpPr>
          <a:xfrm>
            <a:off x="262890" y="731976"/>
            <a:ext cx="4023368" cy="2764457"/>
            <a:chOff x="0" y="0"/>
            <a:chExt cx="1625382" cy="989729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88D964D3-2048-E637-9F4F-93CD62DAD34A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8E201549-2F76-E852-BC0D-C80F1B3D3C01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sp>
        <p:nvSpPr>
          <p:cNvPr id="29" name="TextBox 6">
            <a:extLst>
              <a:ext uri="{FF2B5EF4-FFF2-40B4-BE49-F238E27FC236}">
                <a16:creationId xmlns:a16="http://schemas.microsoft.com/office/drawing/2014/main" id="{B549BAF3-73BD-C35B-4240-43138332CAA6}"/>
              </a:ext>
            </a:extLst>
          </p:cNvPr>
          <p:cNvSpPr txBox="1"/>
          <p:nvPr/>
        </p:nvSpPr>
        <p:spPr>
          <a:xfrm>
            <a:off x="271118" y="708165"/>
            <a:ext cx="4023368" cy="2724150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6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MILESTONES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Grow overall turnover by 50% in Year 1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Complete migration to cooperative model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Take all employees through ILM coaching by year end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Have 2 enterprises self-sufficient by x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  <a:sym typeface="Poppins Bold"/>
              </a:rPr>
              <a:t>Launch first enterprise hub by x</a:t>
            </a:r>
            <a:endParaRPr lang="en-US" sz="16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498D34DE-EF90-38DB-222A-E21A50CCF38E}"/>
              </a:ext>
            </a:extLst>
          </p:cNvPr>
          <p:cNvGrpSpPr/>
          <p:nvPr/>
        </p:nvGrpSpPr>
        <p:grpSpPr>
          <a:xfrm>
            <a:off x="271118" y="3649750"/>
            <a:ext cx="4023368" cy="2764457"/>
            <a:chOff x="0" y="0"/>
            <a:chExt cx="1625382" cy="989729"/>
          </a:xfrm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5DBD25BC-59C6-992F-B3F6-22137322546D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prstGeom prst="roundRect">
              <a:avLst/>
            </a:prstGeom>
            <a:solidFill>
              <a:srgbClr val="A7C93F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C361787D-B456-4756-FADA-47798BCEA55B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D2E2A8BC-6DEB-DE5B-6E3B-9A040C0804A2}"/>
              </a:ext>
            </a:extLst>
          </p:cNvPr>
          <p:cNvSpPr txBox="1"/>
          <p:nvPr/>
        </p:nvSpPr>
        <p:spPr>
          <a:xfrm>
            <a:off x="363623" y="3882628"/>
            <a:ext cx="4023368" cy="2179320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6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VALUES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People before profit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Maximise personal growth opportunities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Excellence in everything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Customer first approach</a:t>
            </a:r>
          </a:p>
          <a:p>
            <a:pPr marL="265113" indent="-265113">
              <a:buAutoNum type="arabicPeriod"/>
            </a:pPr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Respect + embrace diversity</a:t>
            </a:r>
          </a:p>
          <a:p>
            <a:pPr marL="265113" indent="-265113">
              <a:buAutoNum type="arabicPeriod"/>
            </a:pPr>
            <a:endParaRPr lang="en-US" sz="16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22822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AB3C8-DC19-776E-C5CC-84C38719A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741842E-D5B2-C626-7B17-10BC35D762C3}"/>
              </a:ext>
            </a:extLst>
          </p:cNvPr>
          <p:cNvSpPr/>
          <p:nvPr/>
        </p:nvSpPr>
        <p:spPr>
          <a:xfrm>
            <a:off x="0" y="4629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0D33A264-D46B-641B-96E8-7D60A60E1DB4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44B4A1F9-571B-A5FB-D8D3-0B90F265B8E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FAA78F66-D921-5A5C-D684-1E6E6D2170B2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344E5BA2-2F8E-8034-9597-02E18A58B186}"/>
              </a:ext>
            </a:extLst>
          </p:cNvPr>
          <p:cNvSpPr/>
          <p:nvPr/>
        </p:nvSpPr>
        <p:spPr>
          <a:xfrm>
            <a:off x="8141176" y="-353194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230CF8B-8EE6-781F-E44D-274E8B7A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967462-387E-D88C-36E6-0742BBE6B04C}"/>
              </a:ext>
            </a:extLst>
          </p:cNvPr>
          <p:cNvGrpSpPr/>
          <p:nvPr/>
        </p:nvGrpSpPr>
        <p:grpSpPr>
          <a:xfrm>
            <a:off x="3901599" y="1345759"/>
            <a:ext cx="4388802" cy="4386441"/>
            <a:chOff x="6968312" y="1218801"/>
            <a:chExt cx="4388802" cy="4386441"/>
          </a:xfrm>
        </p:grpSpPr>
        <p:pic>
          <p:nvPicPr>
            <p:cNvPr id="2" name="Picture 5" descr="Picture 5">
              <a:extLst>
                <a:ext uri="{FF2B5EF4-FFF2-40B4-BE49-F238E27FC236}">
                  <a16:creationId xmlns:a16="http://schemas.microsoft.com/office/drawing/2014/main" id="{560BADE5-DC61-76E9-21D7-0F3DE4F0B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94" t="999" r="952" b="999"/>
            <a:stretch>
              <a:fillRect/>
            </a:stretch>
          </p:blipFill>
          <p:spPr>
            <a:xfrm>
              <a:off x="6968312" y="1218801"/>
              <a:ext cx="4388802" cy="438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3" extrusionOk="0">
                  <a:moveTo>
                    <a:pt x="10584" y="0"/>
                  </a:moveTo>
                  <a:cubicBezTo>
                    <a:pt x="7913" y="21"/>
                    <a:pt x="5224" y="1035"/>
                    <a:pt x="3121" y="3139"/>
                  </a:cubicBezTo>
                  <a:cubicBezTo>
                    <a:pt x="957" y="5303"/>
                    <a:pt x="-138" y="8175"/>
                    <a:pt x="14" y="11279"/>
                  </a:cubicBezTo>
                  <a:cubicBezTo>
                    <a:pt x="257" y="16231"/>
                    <a:pt x="3625" y="20210"/>
                    <a:pt x="8484" y="21290"/>
                  </a:cubicBezTo>
                  <a:cubicBezTo>
                    <a:pt x="9745" y="21570"/>
                    <a:pt x="12287" y="21500"/>
                    <a:pt x="13482" y="21153"/>
                  </a:cubicBezTo>
                  <a:cubicBezTo>
                    <a:pt x="17367" y="20024"/>
                    <a:pt x="20095" y="17252"/>
                    <a:pt x="21095" y="13412"/>
                  </a:cubicBezTo>
                  <a:cubicBezTo>
                    <a:pt x="21367" y="12371"/>
                    <a:pt x="21462" y="10161"/>
                    <a:pt x="21284" y="9044"/>
                  </a:cubicBezTo>
                  <a:cubicBezTo>
                    <a:pt x="21122" y="8029"/>
                    <a:pt x="20744" y="6832"/>
                    <a:pt x="20307" y="5959"/>
                  </a:cubicBezTo>
                  <a:cubicBezTo>
                    <a:pt x="18357" y="2059"/>
                    <a:pt x="14488" y="-30"/>
                    <a:pt x="10584" y="0"/>
                  </a:cubicBezTo>
                  <a:close/>
                  <a:moveTo>
                    <a:pt x="10648" y="6630"/>
                  </a:moveTo>
                  <a:cubicBezTo>
                    <a:pt x="11252" y="6629"/>
                    <a:pt x="11869" y="6777"/>
                    <a:pt x="12480" y="7079"/>
                  </a:cubicBezTo>
                  <a:cubicBezTo>
                    <a:pt x="13958" y="7810"/>
                    <a:pt x="14775" y="9107"/>
                    <a:pt x="14778" y="10732"/>
                  </a:cubicBezTo>
                  <a:cubicBezTo>
                    <a:pt x="14782" y="12351"/>
                    <a:pt x="13922" y="13743"/>
                    <a:pt x="12487" y="14444"/>
                  </a:cubicBezTo>
                  <a:cubicBezTo>
                    <a:pt x="10663" y="15334"/>
                    <a:pt x="8580" y="14804"/>
                    <a:pt x="7383" y="13148"/>
                  </a:cubicBezTo>
                  <a:cubicBezTo>
                    <a:pt x="6187" y="11494"/>
                    <a:pt x="6379" y="9314"/>
                    <a:pt x="7846" y="7866"/>
                  </a:cubicBezTo>
                  <a:cubicBezTo>
                    <a:pt x="8674" y="7049"/>
                    <a:pt x="9641" y="6632"/>
                    <a:pt x="10648" y="6630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D7F240-55A3-1EEF-2D5C-06A99CC05FC1}"/>
                </a:ext>
              </a:extLst>
            </p:cNvPr>
            <p:cNvSpPr txBox="1"/>
            <p:nvPr/>
          </p:nvSpPr>
          <p:spPr>
            <a:xfrm>
              <a:off x="7834679" y="2077513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7A716-5F66-B841-E540-019CEF630AE2}"/>
                </a:ext>
              </a:extLst>
            </p:cNvPr>
            <p:cNvSpPr txBox="1"/>
            <p:nvPr/>
          </p:nvSpPr>
          <p:spPr>
            <a:xfrm>
              <a:off x="9945573" y="2077512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87A2AF-5991-6146-7583-D48F7419515D}"/>
                </a:ext>
              </a:extLst>
            </p:cNvPr>
            <p:cNvSpPr txBox="1"/>
            <p:nvPr/>
          </p:nvSpPr>
          <p:spPr>
            <a:xfrm>
              <a:off x="7913119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A92CB4-48B3-ED48-533F-300D7069A5CE}"/>
                </a:ext>
              </a:extLst>
            </p:cNvPr>
            <p:cNvSpPr txBox="1"/>
            <p:nvPr/>
          </p:nvSpPr>
          <p:spPr>
            <a:xfrm>
              <a:off x="9985237" y="4248785"/>
              <a:ext cx="496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28265B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V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ABBD39E-2025-1F98-7125-8831FA845122}"/>
              </a:ext>
            </a:extLst>
          </p:cNvPr>
          <p:cNvSpPr txBox="1">
            <a:spLocks/>
          </p:cNvSpPr>
          <p:nvPr/>
        </p:nvSpPr>
        <p:spPr>
          <a:xfrm>
            <a:off x="363623" y="104559"/>
            <a:ext cx="8674360" cy="605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The VVMM Model: Your team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7EE5A3-CF5B-2C5C-CC66-54B5D33FF334}"/>
              </a:ext>
            </a:extLst>
          </p:cNvPr>
          <p:cNvGrpSpPr/>
          <p:nvPr/>
        </p:nvGrpSpPr>
        <p:grpSpPr>
          <a:xfrm>
            <a:off x="7957224" y="672958"/>
            <a:ext cx="4255511" cy="2794563"/>
            <a:chOff x="7254327" y="220037"/>
            <a:chExt cx="4251873" cy="4218461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755C2016-00EB-CA29-5EDD-2AB76F2F5E60}"/>
                </a:ext>
              </a:extLst>
            </p:cNvPr>
            <p:cNvGrpSpPr/>
            <p:nvPr/>
          </p:nvGrpSpPr>
          <p:grpSpPr>
            <a:xfrm>
              <a:off x="7254327" y="220037"/>
              <a:ext cx="4251873" cy="4218461"/>
              <a:chOff x="-54370" y="-66675"/>
              <a:chExt cx="1679752" cy="1666553"/>
            </a:xfrm>
          </p:grpSpPr>
          <p:sp>
            <p:nvSpPr>
              <p:cNvPr id="18" name="Freeform 4">
                <a:extLst>
                  <a:ext uri="{FF2B5EF4-FFF2-40B4-BE49-F238E27FC236}">
                    <a16:creationId xmlns:a16="http://schemas.microsoft.com/office/drawing/2014/main" id="{3BAD340C-EC35-5889-86F8-5FB13E255A07}"/>
                  </a:ext>
                </a:extLst>
              </p:cNvPr>
              <p:cNvSpPr/>
              <p:nvPr/>
            </p:nvSpPr>
            <p:spPr>
              <a:xfrm>
                <a:off x="-54370" y="-26256"/>
                <a:ext cx="1628140" cy="1626134"/>
              </a:xfrm>
              <a:prstGeom prst="roundRect">
                <a:avLst/>
              </a:prstGeom>
              <a:solidFill>
                <a:srgbClr val="E84427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BC9C96B8-17AC-20E7-181B-1E0B7E3E1BE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ound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DD8AE949-D974-58EA-0AD5-AEFE8533F752}"/>
                </a:ext>
              </a:extLst>
            </p:cNvPr>
            <p:cNvSpPr txBox="1"/>
            <p:nvPr/>
          </p:nvSpPr>
          <p:spPr>
            <a:xfrm>
              <a:off x="7391951" y="444980"/>
              <a:ext cx="3905981" cy="41121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Clear </a:t>
              </a:r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MISSION STATEMENT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841411-A7FD-7A92-E5EE-F9E60B93452A}"/>
              </a:ext>
            </a:extLst>
          </p:cNvPr>
          <p:cNvGrpSpPr/>
          <p:nvPr/>
        </p:nvGrpSpPr>
        <p:grpSpPr>
          <a:xfrm>
            <a:off x="7957224" y="3585904"/>
            <a:ext cx="4121977" cy="2772768"/>
            <a:chOff x="7551936" y="4421487"/>
            <a:chExt cx="3601103" cy="2281349"/>
          </a:xfrm>
        </p:grpSpPr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E6088004-30C7-D8C4-07D7-611D34D314BC}"/>
                </a:ext>
              </a:extLst>
            </p:cNvPr>
            <p:cNvGrpSpPr/>
            <p:nvPr/>
          </p:nvGrpSpPr>
          <p:grpSpPr>
            <a:xfrm>
              <a:off x="7551936" y="4421487"/>
              <a:ext cx="3601103" cy="2281349"/>
              <a:chOff x="0" y="0"/>
              <a:chExt cx="1625382" cy="989729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48394CF1-F463-64CF-F022-45111A67FF15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prstGeom prst="roundRect">
                <a:avLst/>
              </a:pr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5DCECB1D-56E4-37EB-5D16-79330EAEC56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B674BAEC-D3DC-FE63-9E98-ACD25E97B48F}"/>
                </a:ext>
              </a:extLst>
            </p:cNvPr>
            <p:cNvSpPr txBox="1"/>
            <p:nvPr/>
          </p:nvSpPr>
          <p:spPr>
            <a:xfrm>
              <a:off x="7672272" y="4534425"/>
              <a:ext cx="3405568" cy="202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Inspiring </a:t>
              </a:r>
              <a:r>
                <a:rPr lang="en-GB" sz="1600" b="1" dirty="0">
                  <a:solidFill>
                    <a:srgbClr val="28265B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VISION STATEMENT</a:t>
              </a:r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903F74BD-D072-B1EE-7E22-37C9BF4BA77C}"/>
              </a:ext>
            </a:extLst>
          </p:cNvPr>
          <p:cNvGrpSpPr/>
          <p:nvPr/>
        </p:nvGrpSpPr>
        <p:grpSpPr>
          <a:xfrm>
            <a:off x="262890" y="731976"/>
            <a:ext cx="4023368" cy="2764457"/>
            <a:chOff x="0" y="0"/>
            <a:chExt cx="1625382" cy="989729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8C15519-2DE6-CE26-DAB0-7FA9AB8EE9EE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prstGeom prst="roundRect">
              <a:avLst/>
            </a:pr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556FDE27-2BC3-DFB4-F112-205A34B68DF8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sp>
        <p:nvSpPr>
          <p:cNvPr id="29" name="TextBox 6">
            <a:extLst>
              <a:ext uri="{FF2B5EF4-FFF2-40B4-BE49-F238E27FC236}">
                <a16:creationId xmlns:a16="http://schemas.microsoft.com/office/drawing/2014/main" id="{9D13B034-4EF0-3308-AE23-AF8238FD2C9B}"/>
              </a:ext>
            </a:extLst>
          </p:cNvPr>
          <p:cNvSpPr txBox="1"/>
          <p:nvPr/>
        </p:nvSpPr>
        <p:spPr>
          <a:xfrm>
            <a:off x="271118" y="814685"/>
            <a:ext cx="4023368" cy="272415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Measurable </a:t>
            </a:r>
            <a:r>
              <a:rPr lang="en-GB" sz="16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MILESTONES</a:t>
            </a:r>
            <a:endParaRPr lang="en-US" sz="16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8BAF6E4D-5FE5-5E41-BD98-AC19ED98E7BA}"/>
              </a:ext>
            </a:extLst>
          </p:cNvPr>
          <p:cNvGrpSpPr/>
          <p:nvPr/>
        </p:nvGrpSpPr>
        <p:grpSpPr>
          <a:xfrm>
            <a:off x="271118" y="3649750"/>
            <a:ext cx="4023368" cy="2764457"/>
            <a:chOff x="0" y="0"/>
            <a:chExt cx="1625382" cy="989729"/>
          </a:xfrm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F6EB0860-B352-3A6F-F81A-E4702895D9D8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prstGeom prst="roundRect">
              <a:avLst/>
            </a:prstGeom>
            <a:solidFill>
              <a:srgbClr val="A7C93F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217B9F0A-ECD8-22DF-0B95-8D82C0DEBA9F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ound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24A9E1BA-5DF3-4B56-B8CD-BEBB9F88E274}"/>
              </a:ext>
            </a:extLst>
          </p:cNvPr>
          <p:cNvSpPr txBox="1"/>
          <p:nvPr/>
        </p:nvSpPr>
        <p:spPr>
          <a:xfrm>
            <a:off x="185042" y="3738774"/>
            <a:ext cx="4023368" cy="272415"/>
          </a:xfrm>
          <a:prstGeom prst="round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Agreed core </a:t>
            </a:r>
            <a:r>
              <a:rPr lang="en-GB" sz="1600" b="1" dirty="0">
                <a:solidFill>
                  <a:srgbClr val="28265B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345989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C059-7389-2E99-6A1C-4A251C54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72B190-B603-3D72-817A-D588328E22D1}"/>
              </a:ext>
            </a:extLst>
          </p:cNvPr>
          <p:cNvSpPr/>
          <p:nvPr/>
        </p:nvSpPr>
        <p:spPr>
          <a:xfrm>
            <a:off x="0" y="0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D98AD9B6-7356-37C3-991A-D1ACFA1A000B}"/>
              </a:ext>
            </a:extLst>
          </p:cNvPr>
          <p:cNvSpPr/>
          <p:nvPr/>
        </p:nvSpPr>
        <p:spPr>
          <a:xfrm rot="16505813">
            <a:off x="-477387" y="1281322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2BC82080-A619-99BF-14DA-B1F5D158E641}"/>
              </a:ext>
            </a:extLst>
          </p:cNvPr>
          <p:cNvSpPr/>
          <p:nvPr/>
        </p:nvSpPr>
        <p:spPr>
          <a:xfrm>
            <a:off x="4280453" y="656982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350EB81-4CD2-0B96-6EFC-52C3607E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C0C601-83C3-4587-8F7B-4485F2F4958A}"/>
              </a:ext>
            </a:extLst>
          </p:cNvPr>
          <p:cNvSpPr txBox="1"/>
          <p:nvPr/>
        </p:nvSpPr>
        <p:spPr>
          <a:xfrm>
            <a:off x="463456" y="226679"/>
            <a:ext cx="47599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Personal reflection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05589-C2FE-134E-35F4-1692811B4ADC}"/>
              </a:ext>
            </a:extLst>
          </p:cNvPr>
          <p:cNvSpPr/>
          <p:nvPr/>
        </p:nvSpPr>
        <p:spPr>
          <a:xfrm>
            <a:off x="436480" y="1475137"/>
            <a:ext cx="4315448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</a:t>
            </a:r>
            <a:r>
              <a:rPr lang="en-US" sz="26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has a different perspective on the focus for action.</a:t>
            </a:r>
            <a:endParaRPr lang="en-US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3BE6E0-75E3-CD27-FEEB-50BE5327F758}"/>
              </a:ext>
            </a:extLst>
          </p:cNvPr>
          <p:cNvGrpSpPr/>
          <p:nvPr/>
        </p:nvGrpSpPr>
        <p:grpSpPr>
          <a:xfrm>
            <a:off x="4875171" y="730976"/>
            <a:ext cx="3531382" cy="2600999"/>
            <a:chOff x="1011936" y="3645408"/>
            <a:chExt cx="3742944" cy="26334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00AE2C-1452-48CF-F538-6ED232C74E01}"/>
                </a:ext>
              </a:extLst>
            </p:cNvPr>
            <p:cNvSpPr/>
            <p:nvPr/>
          </p:nvSpPr>
          <p:spPr>
            <a:xfrm>
              <a:off x="1011936" y="3645408"/>
              <a:ext cx="3742944" cy="2633472"/>
            </a:xfrm>
            <a:prstGeom prst="roundRect">
              <a:avLst/>
            </a:prstGeom>
            <a:solidFill>
              <a:srgbClr val="2DAAE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2CC41F-5353-6755-B2B1-CA2A991E9E6C}"/>
                </a:ext>
              </a:extLst>
            </p:cNvPr>
            <p:cNvSpPr txBox="1"/>
            <p:nvPr/>
          </p:nvSpPr>
          <p:spPr>
            <a:xfrm>
              <a:off x="1330965" y="3781897"/>
              <a:ext cx="3389377" cy="221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more do I want to know?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70CA4-5068-1FDA-1C7E-F09489ECA4D6}"/>
              </a:ext>
            </a:extLst>
          </p:cNvPr>
          <p:cNvGrpSpPr/>
          <p:nvPr/>
        </p:nvGrpSpPr>
        <p:grpSpPr>
          <a:xfrm>
            <a:off x="8543667" y="718877"/>
            <a:ext cx="3460685" cy="2600999"/>
            <a:chOff x="5187696" y="902208"/>
            <a:chExt cx="3700272" cy="25267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2A186E3-73AF-6F09-C51E-A1F5DEF24360}"/>
                </a:ext>
              </a:extLst>
            </p:cNvPr>
            <p:cNvSpPr/>
            <p:nvPr/>
          </p:nvSpPr>
          <p:spPr>
            <a:xfrm>
              <a:off x="5187696" y="902208"/>
              <a:ext cx="3700272" cy="2526792"/>
            </a:xfrm>
            <a:prstGeom prst="roundRect">
              <a:avLst/>
            </a:prstGeom>
            <a:solidFill>
              <a:srgbClr val="E8442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8F175F-3A27-313D-7939-CF8E32040CE7}"/>
                </a:ext>
              </a:extLst>
            </p:cNvPr>
            <p:cNvSpPr txBox="1"/>
            <p:nvPr/>
          </p:nvSpPr>
          <p:spPr>
            <a:xfrm>
              <a:off x="5498592" y="1047105"/>
              <a:ext cx="338937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are my personal goals?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D1A36E44-0F03-E6F7-FF97-E52E8D09A2B3}"/>
              </a:ext>
            </a:extLst>
          </p:cNvPr>
          <p:cNvSpPr/>
          <p:nvPr/>
        </p:nvSpPr>
        <p:spPr>
          <a:xfrm>
            <a:off x="6767188" y="-40961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907C6-E07A-2F26-6FFA-BB0A87226812}"/>
              </a:ext>
            </a:extLst>
          </p:cNvPr>
          <p:cNvGrpSpPr/>
          <p:nvPr/>
        </p:nvGrpSpPr>
        <p:grpSpPr>
          <a:xfrm>
            <a:off x="4867291" y="3600706"/>
            <a:ext cx="3547143" cy="2600999"/>
            <a:chOff x="1011936" y="463296"/>
            <a:chExt cx="3925824" cy="26578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C8883CB-B57E-F924-A893-6580DA48DD12}"/>
                </a:ext>
              </a:extLst>
            </p:cNvPr>
            <p:cNvSpPr/>
            <p:nvPr/>
          </p:nvSpPr>
          <p:spPr>
            <a:xfrm>
              <a:off x="1011936" y="463296"/>
              <a:ext cx="3925824" cy="2657856"/>
            </a:xfrm>
            <a:prstGeom prst="roundRect">
              <a:avLst/>
            </a:prstGeom>
            <a:solidFill>
              <a:srgbClr val="A7C93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6C56A2-8788-A842-925C-ED9087498887}"/>
                </a:ext>
              </a:extLst>
            </p:cNvPr>
            <p:cNvSpPr txBox="1"/>
            <p:nvPr/>
          </p:nvSpPr>
          <p:spPr>
            <a:xfrm>
              <a:off x="1410776" y="604616"/>
              <a:ext cx="3197799" cy="223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could this impact others?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6593A7-9D66-38F8-4D44-B474FCE2B553}"/>
              </a:ext>
            </a:extLst>
          </p:cNvPr>
          <p:cNvGrpSpPr/>
          <p:nvPr/>
        </p:nvGrpSpPr>
        <p:grpSpPr>
          <a:xfrm>
            <a:off x="8585768" y="3600706"/>
            <a:ext cx="3418584" cy="2635226"/>
            <a:chOff x="1011936" y="3121152"/>
            <a:chExt cx="3938016" cy="26212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B48780-B599-20CC-A598-290B8762AE83}"/>
                </a:ext>
              </a:extLst>
            </p:cNvPr>
            <p:cNvSpPr/>
            <p:nvPr/>
          </p:nvSpPr>
          <p:spPr>
            <a:xfrm>
              <a:off x="1011936" y="3121152"/>
              <a:ext cx="3938016" cy="2621280"/>
            </a:xfrm>
            <a:prstGeom prst="roundRect">
              <a:avLst/>
            </a:prstGeom>
            <a:solidFill>
              <a:srgbClr val="FFD508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0A874D-3FF4-D936-DA6A-F06B68A7DDB9}"/>
                </a:ext>
              </a:extLst>
            </p:cNvPr>
            <p:cNvSpPr txBox="1"/>
            <p:nvPr/>
          </p:nvSpPr>
          <p:spPr>
            <a:xfrm>
              <a:off x="1289932" y="3344002"/>
              <a:ext cx="3621836" cy="189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can this be applied?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35FAFA71-2674-A7FC-192A-A4FB155ACED9}"/>
              </a:ext>
            </a:extLst>
          </p:cNvPr>
          <p:cNvSpPr/>
          <p:nvPr/>
        </p:nvSpPr>
        <p:spPr>
          <a:xfrm>
            <a:off x="11815871" y="2975662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6E540-B9D9-46D5-D35E-426094D2D353}"/>
              </a:ext>
            </a:extLst>
          </p:cNvPr>
          <p:cNvSpPr txBox="1"/>
          <p:nvPr/>
        </p:nvSpPr>
        <p:spPr>
          <a:xfrm>
            <a:off x="434526" y="3159033"/>
            <a:ext cx="44403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 all 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4 </a:t>
            </a:r>
            <a:r>
              <a:rPr lang="en-US" sz="2600" dirty="0" err="1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colours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reflect on what you have learnt today.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C8D93-85A4-E715-16CC-063228C351C2}"/>
              </a:ext>
            </a:extLst>
          </p:cNvPr>
          <p:cNvSpPr txBox="1"/>
          <p:nvPr/>
        </p:nvSpPr>
        <p:spPr>
          <a:xfrm>
            <a:off x="437042" y="4778849"/>
            <a:ext cx="4314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you want to 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stop … start … continue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8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3AD40-C528-C105-971B-CF039892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6F40AFF-08C9-13B0-E163-8809BFFF2EFA}"/>
              </a:ext>
            </a:extLst>
          </p:cNvPr>
          <p:cNvSpPr/>
          <p:nvPr/>
        </p:nvSpPr>
        <p:spPr>
          <a:xfrm>
            <a:off x="0" y="0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CD1E736F-1F47-9870-B60C-052F1BEE884F}"/>
              </a:ext>
            </a:extLst>
          </p:cNvPr>
          <p:cNvSpPr/>
          <p:nvPr/>
        </p:nvSpPr>
        <p:spPr>
          <a:xfrm rot="16505813">
            <a:off x="-477387" y="1281322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03612A83-4364-64B4-90A2-B8EFFBFC6B75}"/>
              </a:ext>
            </a:extLst>
          </p:cNvPr>
          <p:cNvSpPr/>
          <p:nvPr/>
        </p:nvSpPr>
        <p:spPr>
          <a:xfrm>
            <a:off x="4280453" y="656982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79523A7C-7079-15C9-6DED-A4EE9B45D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C33E77-B17E-447E-D3EA-36E6076E125B}"/>
              </a:ext>
            </a:extLst>
          </p:cNvPr>
          <p:cNvSpPr txBox="1"/>
          <p:nvPr/>
        </p:nvSpPr>
        <p:spPr>
          <a:xfrm>
            <a:off x="363623" y="277469"/>
            <a:ext cx="56238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Team reflection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F5527-BA57-D128-FC09-3E4E4C845A75}"/>
              </a:ext>
            </a:extLst>
          </p:cNvPr>
          <p:cNvSpPr/>
          <p:nvPr/>
        </p:nvSpPr>
        <p:spPr>
          <a:xfrm>
            <a:off x="523198" y="1247581"/>
            <a:ext cx="4315448" cy="184665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 on what you have learnt today through the lens of all 4 </a:t>
            </a:r>
            <a:r>
              <a:rPr lang="en-US" sz="26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colours</a:t>
            </a:r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n-US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BC6E55-7860-8968-5D51-1E2570B0453F}"/>
              </a:ext>
            </a:extLst>
          </p:cNvPr>
          <p:cNvGrpSpPr/>
          <p:nvPr/>
        </p:nvGrpSpPr>
        <p:grpSpPr>
          <a:xfrm>
            <a:off x="4875171" y="730976"/>
            <a:ext cx="3531382" cy="2600999"/>
            <a:chOff x="1011936" y="3645408"/>
            <a:chExt cx="3742944" cy="26334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992060A-A10A-2E78-2CC5-FF90C6274455}"/>
                </a:ext>
              </a:extLst>
            </p:cNvPr>
            <p:cNvSpPr/>
            <p:nvPr/>
          </p:nvSpPr>
          <p:spPr>
            <a:xfrm>
              <a:off x="1011936" y="3645408"/>
              <a:ext cx="3742944" cy="2633472"/>
            </a:xfrm>
            <a:prstGeom prst="roundRect">
              <a:avLst/>
            </a:prstGeom>
            <a:solidFill>
              <a:srgbClr val="2DAAE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6B9842-973B-E627-9ED3-A330A9397FBB}"/>
                </a:ext>
              </a:extLst>
            </p:cNvPr>
            <p:cNvSpPr txBox="1"/>
            <p:nvPr/>
          </p:nvSpPr>
          <p:spPr>
            <a:xfrm>
              <a:off x="1330965" y="3781897"/>
              <a:ext cx="3389377" cy="221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more do we want to know?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AA3DF1-0036-3439-FF07-38E526DDB081}"/>
              </a:ext>
            </a:extLst>
          </p:cNvPr>
          <p:cNvGrpSpPr/>
          <p:nvPr/>
        </p:nvGrpSpPr>
        <p:grpSpPr>
          <a:xfrm>
            <a:off x="8543667" y="718877"/>
            <a:ext cx="3460685" cy="2600999"/>
            <a:chOff x="5187696" y="902208"/>
            <a:chExt cx="3700272" cy="25267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362C573-65E2-71DD-0295-B1256B69705C}"/>
                </a:ext>
              </a:extLst>
            </p:cNvPr>
            <p:cNvSpPr/>
            <p:nvPr/>
          </p:nvSpPr>
          <p:spPr>
            <a:xfrm>
              <a:off x="5187696" y="902208"/>
              <a:ext cx="3700272" cy="2526792"/>
            </a:xfrm>
            <a:prstGeom prst="roundRect">
              <a:avLst/>
            </a:prstGeom>
            <a:solidFill>
              <a:srgbClr val="E8442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168977-5873-13CE-64E2-90E573DABDBA}"/>
                </a:ext>
              </a:extLst>
            </p:cNvPr>
            <p:cNvSpPr txBox="1"/>
            <p:nvPr/>
          </p:nvSpPr>
          <p:spPr>
            <a:xfrm>
              <a:off x="5498592" y="1047105"/>
              <a:ext cx="338937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are our goals as a team?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24B153FF-048A-EFB5-042E-BB650DFF0FD3}"/>
              </a:ext>
            </a:extLst>
          </p:cNvPr>
          <p:cNvSpPr/>
          <p:nvPr/>
        </p:nvSpPr>
        <p:spPr>
          <a:xfrm>
            <a:off x="6767188" y="-40961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0A24CC-F755-B90A-206E-07044FEAEE7E}"/>
              </a:ext>
            </a:extLst>
          </p:cNvPr>
          <p:cNvGrpSpPr/>
          <p:nvPr/>
        </p:nvGrpSpPr>
        <p:grpSpPr>
          <a:xfrm>
            <a:off x="4867291" y="3600706"/>
            <a:ext cx="3547143" cy="2600999"/>
            <a:chOff x="1011936" y="463296"/>
            <a:chExt cx="3925824" cy="26578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AD00537-FDAD-0A13-82BD-D4E0FA328B0F}"/>
                </a:ext>
              </a:extLst>
            </p:cNvPr>
            <p:cNvSpPr/>
            <p:nvPr/>
          </p:nvSpPr>
          <p:spPr>
            <a:xfrm>
              <a:off x="1011936" y="463296"/>
              <a:ext cx="3925824" cy="2657856"/>
            </a:xfrm>
            <a:prstGeom prst="roundRect">
              <a:avLst/>
            </a:prstGeom>
            <a:solidFill>
              <a:srgbClr val="A7C93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313218-7275-F1C2-BDA1-6A7F939CE727}"/>
                </a:ext>
              </a:extLst>
            </p:cNvPr>
            <p:cNvSpPr txBox="1"/>
            <p:nvPr/>
          </p:nvSpPr>
          <p:spPr>
            <a:xfrm>
              <a:off x="1410776" y="604616"/>
              <a:ext cx="3197799" cy="223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wider impact could this have?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68D3BC-2F0A-CE9C-E8C8-17059402E7CC}"/>
              </a:ext>
            </a:extLst>
          </p:cNvPr>
          <p:cNvGrpSpPr/>
          <p:nvPr/>
        </p:nvGrpSpPr>
        <p:grpSpPr>
          <a:xfrm>
            <a:off x="8585768" y="3600706"/>
            <a:ext cx="3418584" cy="2635226"/>
            <a:chOff x="1011936" y="3121152"/>
            <a:chExt cx="3938016" cy="26212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36AE009-50B1-0E3C-070A-5EF55895034B}"/>
                </a:ext>
              </a:extLst>
            </p:cNvPr>
            <p:cNvSpPr/>
            <p:nvPr/>
          </p:nvSpPr>
          <p:spPr>
            <a:xfrm>
              <a:off x="1011936" y="3121152"/>
              <a:ext cx="3938016" cy="2621280"/>
            </a:xfrm>
            <a:prstGeom prst="roundRect">
              <a:avLst/>
            </a:prstGeom>
            <a:solidFill>
              <a:srgbClr val="FFD508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26D5DE-2085-9183-3AD1-E096319CBAF5}"/>
                </a:ext>
              </a:extLst>
            </p:cNvPr>
            <p:cNvSpPr txBox="1"/>
            <p:nvPr/>
          </p:nvSpPr>
          <p:spPr>
            <a:xfrm>
              <a:off x="1289932" y="3344002"/>
              <a:ext cx="3621836" cy="189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can we apply this?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43A57280-2C32-AFF4-5841-B108016C7435}"/>
              </a:ext>
            </a:extLst>
          </p:cNvPr>
          <p:cNvSpPr/>
          <p:nvPr/>
        </p:nvSpPr>
        <p:spPr>
          <a:xfrm>
            <a:off x="11815871" y="2975662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F372E0-9912-1000-9C06-C18501411523}"/>
              </a:ext>
            </a:extLst>
          </p:cNvPr>
          <p:cNvSpPr txBox="1"/>
          <p:nvPr/>
        </p:nvSpPr>
        <p:spPr>
          <a:xfrm>
            <a:off x="486673" y="3495553"/>
            <a:ext cx="4138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a team what do you want to </a:t>
            </a:r>
            <a:r>
              <a:rPr lang="en-US" sz="26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stop … start … continue?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6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3CA69E-AFC8-A7AC-080D-52077DEB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7A4D20E4-2A9F-250A-C2F3-4EEC6983F93C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4BE25968-6422-486C-6639-36D42096F7B8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D16C0B9-1473-A0CB-E3BE-47DAB64DB208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E413F33-07DF-BC8E-B05E-86EA48A4BDAD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57B74DD-5C93-5A2F-C018-D7C6C008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5" y="5741262"/>
            <a:ext cx="1284237" cy="1020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73CB6-6F15-6E9A-E608-09EED3520D4E}"/>
              </a:ext>
            </a:extLst>
          </p:cNvPr>
          <p:cNvSpPr txBox="1"/>
          <p:nvPr/>
        </p:nvSpPr>
        <p:spPr>
          <a:xfrm>
            <a:off x="849714" y="590661"/>
            <a:ext cx="5077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Thank you and please stay in touch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32765FA-99D7-00D2-2CA8-D4B1A2D91A30}"/>
              </a:ext>
            </a:extLst>
          </p:cNvPr>
          <p:cNvSpPr/>
          <p:nvPr/>
        </p:nvSpPr>
        <p:spPr>
          <a:xfrm>
            <a:off x="6269058" y="1966379"/>
            <a:ext cx="771636" cy="771636"/>
          </a:xfrm>
          <a:custGeom>
            <a:avLst/>
            <a:gdLst/>
            <a:ahLst/>
            <a:cxnLst/>
            <a:rect l="l" t="t" r="r" b="b"/>
            <a:pathLst>
              <a:path w="1157454" h="1157454">
                <a:moveTo>
                  <a:pt x="0" y="0"/>
                </a:moveTo>
                <a:lnTo>
                  <a:pt x="1157454" y="0"/>
                </a:lnTo>
                <a:lnTo>
                  <a:pt x="1157454" y="1157453"/>
                </a:lnTo>
                <a:lnTo>
                  <a:pt x="0" y="11574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72C1054-CC57-2D49-9BF4-C790DB41E34F}"/>
              </a:ext>
            </a:extLst>
          </p:cNvPr>
          <p:cNvSpPr/>
          <p:nvPr/>
        </p:nvSpPr>
        <p:spPr>
          <a:xfrm>
            <a:off x="6354207" y="4122148"/>
            <a:ext cx="788911" cy="788911"/>
          </a:xfrm>
          <a:custGeom>
            <a:avLst/>
            <a:gdLst/>
            <a:ahLst/>
            <a:cxnLst/>
            <a:rect l="l" t="t" r="r" b="b"/>
            <a:pathLst>
              <a:path w="1183366" h="1183366">
                <a:moveTo>
                  <a:pt x="0" y="0"/>
                </a:moveTo>
                <a:lnTo>
                  <a:pt x="1183366" y="0"/>
                </a:lnTo>
                <a:lnTo>
                  <a:pt x="1183366" y="1183366"/>
                </a:lnTo>
                <a:lnTo>
                  <a:pt x="0" y="11833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2560BE4-4297-7570-80CA-315EBC4A013D}"/>
              </a:ext>
            </a:extLst>
          </p:cNvPr>
          <p:cNvSpPr/>
          <p:nvPr/>
        </p:nvSpPr>
        <p:spPr>
          <a:xfrm>
            <a:off x="6354207" y="5253959"/>
            <a:ext cx="851567" cy="726154"/>
          </a:xfrm>
          <a:custGeom>
            <a:avLst/>
            <a:gdLst/>
            <a:ahLst/>
            <a:cxnLst/>
            <a:rect l="l" t="t" r="r" b="b"/>
            <a:pathLst>
              <a:path w="1277350" h="1089231">
                <a:moveTo>
                  <a:pt x="0" y="0"/>
                </a:moveTo>
                <a:lnTo>
                  <a:pt x="1277351" y="0"/>
                </a:lnTo>
                <a:lnTo>
                  <a:pt x="1277351" y="1089231"/>
                </a:lnTo>
                <a:lnTo>
                  <a:pt x="0" y="10892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B47105D-5B3D-A71E-10F0-17ADA9DF26AF}"/>
              </a:ext>
            </a:extLst>
          </p:cNvPr>
          <p:cNvSpPr/>
          <p:nvPr/>
        </p:nvSpPr>
        <p:spPr>
          <a:xfrm>
            <a:off x="6354208" y="3078752"/>
            <a:ext cx="686486" cy="700496"/>
          </a:xfrm>
          <a:custGeom>
            <a:avLst/>
            <a:gdLst/>
            <a:ahLst/>
            <a:cxnLst/>
            <a:rect l="l" t="t" r="r" b="b"/>
            <a:pathLst>
              <a:path w="1029729" h="1050744">
                <a:moveTo>
                  <a:pt x="0" y="0"/>
                </a:moveTo>
                <a:lnTo>
                  <a:pt x="1029730" y="0"/>
                </a:lnTo>
                <a:lnTo>
                  <a:pt x="1029730" y="1050744"/>
                </a:lnTo>
                <a:lnTo>
                  <a:pt x="0" y="1050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D139EC3-8F8F-5AFE-8DCD-4E8B675D655B}"/>
              </a:ext>
            </a:extLst>
          </p:cNvPr>
          <p:cNvSpPr/>
          <p:nvPr/>
        </p:nvSpPr>
        <p:spPr>
          <a:xfrm>
            <a:off x="6269059" y="865155"/>
            <a:ext cx="747127" cy="747127"/>
          </a:xfrm>
          <a:custGeom>
            <a:avLst/>
            <a:gdLst/>
            <a:ahLst/>
            <a:cxnLst/>
            <a:rect l="l" t="t" r="r" b="b"/>
            <a:pathLst>
              <a:path w="1120691" h="1120691">
                <a:moveTo>
                  <a:pt x="0" y="0"/>
                </a:moveTo>
                <a:lnTo>
                  <a:pt x="1120691" y="0"/>
                </a:lnTo>
                <a:lnTo>
                  <a:pt x="1120691" y="1120691"/>
                </a:lnTo>
                <a:lnTo>
                  <a:pt x="0" y="1120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89237-B6F7-A078-EF74-DD526BD27FC7}"/>
              </a:ext>
            </a:extLst>
          </p:cNvPr>
          <p:cNvSpPr txBox="1"/>
          <p:nvPr/>
        </p:nvSpPr>
        <p:spPr>
          <a:xfrm>
            <a:off x="7777704" y="1009484"/>
            <a:ext cx="2820908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colour-profiling.com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F2544-FF29-F1B3-FF6B-A114075A6285}"/>
              </a:ext>
            </a:extLst>
          </p:cNvPr>
          <p:cNvSpPr txBox="1"/>
          <p:nvPr/>
        </p:nvSpPr>
        <p:spPr>
          <a:xfrm>
            <a:off x="7777704" y="2122962"/>
            <a:ext cx="226893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@colourprofiling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2B73A-E4BB-AA41-D258-81FC73F26403}"/>
              </a:ext>
            </a:extLst>
          </p:cNvPr>
          <p:cNvSpPr txBox="1"/>
          <p:nvPr/>
        </p:nvSpPr>
        <p:spPr>
          <a:xfrm>
            <a:off x="7777705" y="3199765"/>
            <a:ext cx="202755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@cmeprofiling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2E166-E6BE-3C53-9043-4C6D4F99E449}"/>
              </a:ext>
            </a:extLst>
          </p:cNvPr>
          <p:cNvSpPr txBox="1"/>
          <p:nvPr/>
        </p:nvSpPr>
        <p:spPr>
          <a:xfrm>
            <a:off x="7777704" y="4287368"/>
            <a:ext cx="2663666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Cmecolourprofiling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01BE2-4FB9-AD5F-2189-D84959647108}"/>
              </a:ext>
            </a:extLst>
          </p:cNvPr>
          <p:cNvSpPr txBox="1"/>
          <p:nvPr/>
        </p:nvSpPr>
        <p:spPr>
          <a:xfrm>
            <a:off x="7777704" y="5364171"/>
            <a:ext cx="3254772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@C-me Colour Profiling</a:t>
            </a:r>
          </a:p>
        </p:txBody>
      </p:sp>
    </p:spTree>
    <p:extLst>
      <p:ext uri="{BB962C8B-B14F-4D97-AF65-F5344CB8AC3E}">
        <p14:creationId xmlns:p14="http://schemas.microsoft.com/office/powerpoint/2010/main" val="310179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7BC9A-3AA2-32DC-1CC3-DB05FD1B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FA8BA-4984-5A2D-CABF-B0643630E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" y="-10428"/>
            <a:ext cx="12146143" cy="68684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7191AB-62B0-9B7B-64DB-3A0E6707D627}"/>
              </a:ext>
            </a:extLst>
          </p:cNvPr>
          <p:cNvSpPr/>
          <p:nvPr/>
        </p:nvSpPr>
        <p:spPr>
          <a:xfrm>
            <a:off x="0" y="-10428"/>
            <a:ext cx="10474601" cy="69430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62544-1AC8-98FA-BC0A-402297944B24}"/>
              </a:ext>
            </a:extLst>
          </p:cNvPr>
          <p:cNvSpPr txBox="1"/>
          <p:nvPr/>
        </p:nvSpPr>
        <p:spPr>
          <a:xfrm>
            <a:off x="478466" y="2376643"/>
            <a:ext cx="11113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Team Cohesion Workshop</a:t>
            </a:r>
          </a:p>
          <a:p>
            <a:endParaRPr lang="en-US" sz="6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F8571-C3A0-72AF-E94E-0563D1120222}"/>
              </a:ext>
            </a:extLst>
          </p:cNvPr>
          <p:cNvSpPr txBox="1"/>
          <p:nvPr/>
        </p:nvSpPr>
        <p:spPr>
          <a:xfrm>
            <a:off x="386076" y="4481357"/>
            <a:ext cx="79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Helping teams communicate, collaborate and perform at their best</a:t>
            </a:r>
          </a:p>
        </p:txBody>
      </p:sp>
      <p:pic>
        <p:nvPicPr>
          <p:cNvPr id="7" name="Picture 6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712F6A9C-1580-7816-A4BF-E72175B0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6" y="397125"/>
            <a:ext cx="1001927" cy="7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048EA-8425-A9F4-204D-CA553EE5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C4E46F51-E9B2-8458-D20E-0B2F55FCABD5}"/>
              </a:ext>
            </a:extLst>
          </p:cNvPr>
          <p:cNvSpPr/>
          <p:nvPr/>
        </p:nvSpPr>
        <p:spPr>
          <a:xfrm>
            <a:off x="9842075" y="-377439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82D05567-B64D-03FD-9686-29A459C220FF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D3B51478-A2E1-F7E6-FA61-70C3D4B354CF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C0994C3-BC5B-7AC6-3301-311744D3B09F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8095D65-BF9A-B0A7-6FFC-4D5F94E14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98DB537-0450-4A9F-B687-BA473F6ED993}"/>
              </a:ext>
            </a:extLst>
          </p:cNvPr>
          <p:cNvGrpSpPr/>
          <p:nvPr/>
        </p:nvGrpSpPr>
        <p:grpSpPr>
          <a:xfrm>
            <a:off x="437779" y="739535"/>
            <a:ext cx="11057507" cy="4677838"/>
            <a:chOff x="446566" y="299720"/>
            <a:chExt cx="5130033" cy="35558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B78EEC-833F-BE00-D4CF-931028923682}"/>
                </a:ext>
              </a:extLst>
            </p:cNvPr>
            <p:cNvSpPr txBox="1"/>
            <p:nvPr/>
          </p:nvSpPr>
          <p:spPr>
            <a:xfrm>
              <a:off x="462318" y="299720"/>
              <a:ext cx="3819048" cy="538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Our aims for this session</a:t>
              </a:r>
              <a:endParaRPr lang="en-US" sz="36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D8C31EC-7122-CC7C-12C6-64BA2E6F15C3}"/>
                </a:ext>
              </a:extLst>
            </p:cNvPr>
            <p:cNvGrpSpPr/>
            <p:nvPr/>
          </p:nvGrpSpPr>
          <p:grpSpPr>
            <a:xfrm>
              <a:off x="446566" y="1056893"/>
              <a:ext cx="5130033" cy="2798697"/>
              <a:chOff x="1357040" y="1317518"/>
              <a:chExt cx="4667052" cy="279869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008B2-DF87-B756-8E32-3244459A67D9}"/>
                  </a:ext>
                </a:extLst>
              </p:cNvPr>
              <p:cNvSpPr txBox="1"/>
              <p:nvPr/>
            </p:nvSpPr>
            <p:spPr>
              <a:xfrm>
                <a:off x="1856391" y="1886351"/>
                <a:ext cx="4167701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Appreciate and develop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individual contributions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to the team</a:t>
                </a:r>
                <a:endParaRPr lang="en-US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8BE697-5D1B-DA9E-A835-B980077BB3A4}"/>
                  </a:ext>
                </a:extLst>
              </p:cNvPr>
              <p:cNvSpPr txBox="1"/>
              <p:nvPr/>
            </p:nvSpPr>
            <p:spPr>
              <a:xfrm>
                <a:off x="1856391" y="2680673"/>
                <a:ext cx="3977269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Reflect on the role of </a:t>
                </a:r>
                <a:r>
                  <a:rPr lang="en-US" sz="2600" dirty="0" err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colour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preference in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strategy planning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A7118F-DD2B-F708-E24F-697F8FA84623}"/>
                  </a:ext>
                </a:extLst>
              </p:cNvPr>
              <p:cNvSpPr txBox="1"/>
              <p:nvPr/>
            </p:nvSpPr>
            <p:spPr>
              <a:xfrm>
                <a:off x="1856391" y="3437739"/>
                <a:ext cx="3704571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Apply the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VVMM model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to </a:t>
                </a:r>
                <a:r>
                  <a:rPr lang="en-US" sz="2600" dirty="0" err="1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maximise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team cohesion and strategy</a:t>
                </a:r>
                <a:endParaRPr lang="en-US" sz="26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AB79FD-A905-4002-78E5-78F9C167A72D}"/>
                  </a:ext>
                </a:extLst>
              </p:cNvPr>
              <p:cNvSpPr txBox="1"/>
              <p:nvPr/>
            </p:nvSpPr>
            <p:spPr>
              <a:xfrm>
                <a:off x="1357040" y="1902201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02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CB49F0-18D9-73D1-D7CB-431F0D26D14E}"/>
                  </a:ext>
                </a:extLst>
              </p:cNvPr>
              <p:cNvSpPr txBox="1"/>
              <p:nvPr/>
            </p:nvSpPr>
            <p:spPr>
              <a:xfrm>
                <a:off x="1374216" y="2689926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03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D8CBDC-89E0-6B0E-0E8D-2754F084AF7E}"/>
                  </a:ext>
                </a:extLst>
              </p:cNvPr>
              <p:cNvSpPr txBox="1"/>
              <p:nvPr/>
            </p:nvSpPr>
            <p:spPr>
              <a:xfrm>
                <a:off x="1385062" y="3442582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04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CAAED9-8085-9434-0E18-FCFA554A0314}"/>
                  </a:ext>
                </a:extLst>
              </p:cNvPr>
              <p:cNvSpPr txBox="1"/>
              <p:nvPr/>
            </p:nvSpPr>
            <p:spPr>
              <a:xfrm>
                <a:off x="1357040" y="1317518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01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8F1E6F-5EC3-E2F1-B253-78DB2C849392}"/>
                  </a:ext>
                </a:extLst>
              </p:cNvPr>
              <p:cNvSpPr txBox="1"/>
              <p:nvPr/>
            </p:nvSpPr>
            <p:spPr>
              <a:xfrm>
                <a:off x="1856391" y="1341123"/>
                <a:ext cx="4084475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Considering how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team values 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impact culture</a:t>
                </a:r>
                <a:endParaRPr lang="en-US" sz="260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25E4756-0CE2-5647-6037-45F018D4921F}"/>
              </a:ext>
            </a:extLst>
          </p:cNvPr>
          <p:cNvSpPr txBox="1"/>
          <p:nvPr/>
        </p:nvSpPr>
        <p:spPr>
          <a:xfrm>
            <a:off x="6096000" y="5584377"/>
            <a:ext cx="531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your aims? …..</a:t>
            </a:r>
          </a:p>
        </p:txBody>
      </p:sp>
    </p:spTree>
    <p:extLst>
      <p:ext uri="{BB962C8B-B14F-4D97-AF65-F5344CB8AC3E}">
        <p14:creationId xmlns:p14="http://schemas.microsoft.com/office/powerpoint/2010/main" val="10378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4345" y="-36113"/>
            <a:ext cx="10331776" cy="6894113"/>
          </a:xfrm>
          <a:custGeom>
            <a:avLst/>
            <a:gdLst/>
            <a:ahLst/>
            <a:cxnLst/>
            <a:rect l="l" t="t" r="r" b="b"/>
            <a:pathLst>
              <a:path w="15497664" h="10341169">
                <a:moveTo>
                  <a:pt x="0" y="0"/>
                </a:moveTo>
                <a:lnTo>
                  <a:pt x="15497665" y="0"/>
                </a:lnTo>
                <a:lnTo>
                  <a:pt x="15497665" y="10341169"/>
                </a:lnTo>
                <a:lnTo>
                  <a:pt x="0" y="10341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8269802" y="-395262"/>
            <a:ext cx="1047642" cy="790531"/>
          </a:xfrm>
          <a:custGeom>
            <a:avLst/>
            <a:gdLst/>
            <a:ahLst/>
            <a:cxnLst/>
            <a:rect l="l" t="t" r="r" b="b"/>
            <a:pathLst>
              <a:path w="1571463" h="1185796">
                <a:moveTo>
                  <a:pt x="0" y="0"/>
                </a:moveTo>
                <a:lnTo>
                  <a:pt x="1571463" y="0"/>
                </a:lnTo>
                <a:lnTo>
                  <a:pt x="1571463" y="1185796"/>
                </a:lnTo>
                <a:lnTo>
                  <a:pt x="0" y="1185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11653812" y="1382192"/>
            <a:ext cx="1076369" cy="819226"/>
          </a:xfrm>
          <a:custGeom>
            <a:avLst/>
            <a:gdLst/>
            <a:ahLst/>
            <a:cxnLst/>
            <a:rect l="l" t="t" r="r" b="b"/>
            <a:pathLst>
              <a:path w="1614554" h="1228839">
                <a:moveTo>
                  <a:pt x="0" y="0"/>
                </a:moveTo>
                <a:lnTo>
                  <a:pt x="1614554" y="0"/>
                </a:lnTo>
                <a:lnTo>
                  <a:pt x="1614554" y="1228839"/>
                </a:lnTo>
                <a:lnTo>
                  <a:pt x="0" y="1228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5" name="Group 5"/>
          <p:cNvGrpSpPr/>
          <p:nvPr/>
        </p:nvGrpSpPr>
        <p:grpSpPr>
          <a:xfrm>
            <a:off x="154420" y="6169152"/>
            <a:ext cx="695293" cy="552323"/>
            <a:chOff x="0" y="0"/>
            <a:chExt cx="1390586" cy="1104646"/>
          </a:xfrm>
        </p:grpSpPr>
        <p:sp>
          <p:nvSpPr>
            <p:cNvPr id="6" name="Freeform 6" descr="A colorful circle with white text  AI-generated content may be incorrect."/>
            <p:cNvSpPr/>
            <p:nvPr/>
          </p:nvSpPr>
          <p:spPr>
            <a:xfrm>
              <a:off x="0" y="0"/>
              <a:ext cx="1390650" cy="1104646"/>
            </a:xfrm>
            <a:custGeom>
              <a:avLst/>
              <a:gdLst/>
              <a:ahLst/>
              <a:cxnLst/>
              <a:rect l="l" t="t" r="r" b="b"/>
              <a:pathLst>
                <a:path w="1390650" h="1104646">
                  <a:moveTo>
                    <a:pt x="0" y="0"/>
                  </a:moveTo>
                  <a:lnTo>
                    <a:pt x="1390650" y="0"/>
                  </a:lnTo>
                  <a:lnTo>
                    <a:pt x="1390650" y="1104646"/>
                  </a:lnTo>
                  <a:lnTo>
                    <a:pt x="0" y="1104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4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3"/>
            <a:ext cx="10474598" cy="6868427"/>
            <a:chOff x="0" y="0"/>
            <a:chExt cx="20949196" cy="137368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949158" cy="13736917"/>
            </a:xfrm>
            <a:custGeom>
              <a:avLst/>
              <a:gdLst/>
              <a:ahLst/>
              <a:cxnLst/>
              <a:rect l="l" t="t" r="r" b="b"/>
              <a:pathLst>
                <a:path w="20949158" h="13736917">
                  <a:moveTo>
                    <a:pt x="0" y="0"/>
                  </a:moveTo>
                  <a:lnTo>
                    <a:pt x="20949158" y="0"/>
                  </a:lnTo>
                  <a:lnTo>
                    <a:pt x="20949158" y="13736917"/>
                  </a:lnTo>
                  <a:lnTo>
                    <a:pt x="0" y="13736917"/>
                  </a:lnTo>
                  <a:close/>
                </a:path>
              </a:pathLst>
            </a:custGeom>
            <a:gradFill rotWithShape="1">
              <a:gsLst>
                <a:gs pos="0">
                  <a:srgbClr val="F6F8FC">
                    <a:alpha val="0"/>
                  </a:srgbClr>
                </a:gs>
                <a:gs pos="55000">
                  <a:srgbClr val="28265B">
                    <a:alpha val="100000"/>
                  </a:srgbClr>
                </a:gs>
              </a:gsLst>
              <a:lin ang="10800000"/>
            </a:gra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8009858" y="6356350"/>
            <a:ext cx="892201" cy="951929"/>
          </a:xfrm>
          <a:custGeom>
            <a:avLst/>
            <a:gdLst/>
            <a:ahLst/>
            <a:cxnLst/>
            <a:rect l="l" t="t" r="r" b="b"/>
            <a:pathLst>
              <a:path w="1338301" h="1427893">
                <a:moveTo>
                  <a:pt x="0" y="0"/>
                </a:moveTo>
                <a:lnTo>
                  <a:pt x="1338301" y="0"/>
                </a:lnTo>
                <a:lnTo>
                  <a:pt x="1338301" y="1427893"/>
                </a:lnTo>
                <a:lnTo>
                  <a:pt x="0" y="14278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TextBox 10"/>
          <p:cNvSpPr txBox="1"/>
          <p:nvPr/>
        </p:nvSpPr>
        <p:spPr>
          <a:xfrm>
            <a:off x="328693" y="836622"/>
            <a:ext cx="735443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 1: Team values</a:t>
            </a:r>
          </a:p>
        </p:txBody>
      </p:sp>
      <p:sp>
        <p:nvSpPr>
          <p:cNvPr id="11" name="Freeform 11"/>
          <p:cNvSpPr/>
          <p:nvPr/>
        </p:nvSpPr>
        <p:spPr>
          <a:xfrm>
            <a:off x="-317055" y="3255169"/>
            <a:ext cx="942949" cy="962057"/>
          </a:xfrm>
          <a:custGeom>
            <a:avLst/>
            <a:gdLst/>
            <a:ahLst/>
            <a:cxnLst/>
            <a:rect l="l" t="t" r="r" b="b"/>
            <a:pathLst>
              <a:path w="1414424" h="1443085">
                <a:moveTo>
                  <a:pt x="0" y="0"/>
                </a:moveTo>
                <a:lnTo>
                  <a:pt x="1414424" y="0"/>
                </a:lnTo>
                <a:lnTo>
                  <a:pt x="1414424" y="1443085"/>
                </a:lnTo>
                <a:lnTo>
                  <a:pt x="0" y="1443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TextBox 12"/>
          <p:cNvSpPr txBox="1"/>
          <p:nvPr/>
        </p:nvSpPr>
        <p:spPr>
          <a:xfrm>
            <a:off x="685800" y="2006722"/>
            <a:ext cx="6728115" cy="2357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9703" lvl="1" indent="-359851">
              <a:lnSpc>
                <a:spcPts val="4667"/>
              </a:lnSpc>
              <a:buAutoNum type="arabicPeriod"/>
            </a:pPr>
            <a:r>
              <a:rPr lang="en-US" sz="333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Does your team have an agreed set of values?</a:t>
            </a:r>
          </a:p>
          <a:p>
            <a:pPr algn="ctr">
              <a:lnSpc>
                <a:spcPts val="4667"/>
              </a:lnSpc>
            </a:pPr>
            <a:endParaRPr lang="en-US" sz="3334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5963" lvl="1" indent="-357188">
              <a:lnSpc>
                <a:spcPts val="4667"/>
              </a:lnSpc>
              <a:buFont typeface="+mj-lt"/>
              <a:buAutoNum type="arabicPeriod" startAt="2"/>
            </a:pPr>
            <a:r>
              <a:rPr lang="en-US" sz="333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What are they?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11737" y="4841736"/>
            <a:ext cx="276621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333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Discuss 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E076F-7B02-C41E-D49E-A441D6ADA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A8F072B-0903-E574-342E-5F0519C157D2}"/>
              </a:ext>
            </a:extLst>
          </p:cNvPr>
          <p:cNvSpPr/>
          <p:nvPr/>
        </p:nvSpPr>
        <p:spPr>
          <a:xfrm>
            <a:off x="-159026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75D09B87-888E-3872-2FE5-F5BA21E28D7F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AFBE3C3F-2D8D-45F9-22A2-3CF53238C59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DAD572D-87FA-C2A9-0065-47CEBA266ACD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1C0C73F3-CCB4-41CB-A08F-2E6DD6D9B969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22198C42-6529-ACC6-C08E-CD37EB214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54C9ADDD-4C8E-1294-8779-A1EF0F21A013}"/>
              </a:ext>
            </a:extLst>
          </p:cNvPr>
          <p:cNvSpPr txBox="1"/>
          <p:nvPr/>
        </p:nvSpPr>
        <p:spPr>
          <a:xfrm>
            <a:off x="8074478" y="3100600"/>
            <a:ext cx="3441813" cy="47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2800" dirty="0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F0EA0-B14C-1E00-FA05-99BB6CA1CEE3}"/>
              </a:ext>
            </a:extLst>
          </p:cNvPr>
          <p:cNvSpPr txBox="1"/>
          <p:nvPr/>
        </p:nvSpPr>
        <p:spPr>
          <a:xfrm>
            <a:off x="422344" y="449377"/>
            <a:ext cx="85312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2: </a:t>
            </a:r>
            <a:r>
              <a:rPr lang="en-US" sz="4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​</a:t>
            </a:r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Your Team's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64EF3-CA5B-3A15-537E-15522A5AA193}"/>
              </a:ext>
            </a:extLst>
          </p:cNvPr>
          <p:cNvSpPr/>
          <p:nvPr/>
        </p:nvSpPr>
        <p:spPr>
          <a:xfrm>
            <a:off x="422344" y="1418421"/>
            <a:ext cx="429368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5113" indent="-265113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Reflecting on your team's values, how does each colour preference live these out?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 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8FC9F-7358-79A9-2978-35CEE4C88370}"/>
              </a:ext>
            </a:extLst>
          </p:cNvPr>
          <p:cNvSpPr txBox="1"/>
          <p:nvPr/>
        </p:nvSpPr>
        <p:spPr>
          <a:xfrm>
            <a:off x="333846" y="3281640"/>
            <a:ext cx="41613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57188" indent="-357188"/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To what extent are your     team's values shaping the culture and performance? </a:t>
            </a:r>
            <a:endParaRPr lang="en-US" sz="16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1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7E61A-404E-29CA-26C5-EC1B88406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8ECE0BAE-DF41-E78B-A39C-86A57B6BAB97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69508167-F33B-E627-7034-8DEE4178ABF2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96A3420C-5426-168F-DBB6-21C8AF6275E7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419C126F-3114-8538-DA48-1D4398C71162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24A79105-F170-15F5-9FBD-92AD8A6D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0464EA3F-F99C-D132-B80A-7C8147BD9E28}"/>
              </a:ext>
            </a:extLst>
          </p:cNvPr>
          <p:cNvSpPr txBox="1"/>
          <p:nvPr/>
        </p:nvSpPr>
        <p:spPr>
          <a:xfrm>
            <a:off x="539615" y="2356010"/>
            <a:ext cx="1538482" cy="787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algn="ctr"/>
            <a:r>
              <a:rPr lang="en-US" sz="24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Owned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VALUES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BAA060-E690-E970-60CE-F2A7455D2386}"/>
              </a:ext>
            </a:extLst>
          </p:cNvPr>
          <p:cNvGrpSpPr/>
          <p:nvPr/>
        </p:nvGrpSpPr>
        <p:grpSpPr>
          <a:xfrm>
            <a:off x="2126751" y="2258174"/>
            <a:ext cx="2880812" cy="1033576"/>
            <a:chOff x="2051595" y="1469034"/>
            <a:chExt cx="2880812" cy="1033576"/>
          </a:xfrm>
        </p:grpSpPr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8ACE02A7-7416-73B1-233F-BBFA6EB2940B}"/>
                </a:ext>
              </a:extLst>
            </p:cNvPr>
            <p:cNvSpPr txBox="1"/>
            <p:nvPr/>
          </p:nvSpPr>
          <p:spPr>
            <a:xfrm>
              <a:off x="3393925" y="1469034"/>
              <a:ext cx="1538482" cy="1033576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6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Reinforced by LANGUAGE and BEHAVIOURS</a:t>
              </a:r>
            </a:p>
          </p:txBody>
        </p:sp>
        <p:sp>
          <p:nvSpPr>
            <p:cNvPr id="6" name="Right Arrow 12">
              <a:extLst>
                <a:ext uri="{FF2B5EF4-FFF2-40B4-BE49-F238E27FC236}">
                  <a16:creationId xmlns:a16="http://schemas.microsoft.com/office/drawing/2014/main" id="{3EEB7884-E220-C476-68BC-2BB7BCDBD655}"/>
                </a:ext>
              </a:extLst>
            </p:cNvPr>
            <p:cNvSpPr/>
            <p:nvPr/>
          </p:nvSpPr>
          <p:spPr>
            <a:xfrm>
              <a:off x="2051595" y="1871428"/>
              <a:ext cx="1175659" cy="30134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EE52E-023F-6F87-8DCA-CDAD5565DAFA}"/>
              </a:ext>
            </a:extLst>
          </p:cNvPr>
          <p:cNvGrpSpPr/>
          <p:nvPr/>
        </p:nvGrpSpPr>
        <p:grpSpPr>
          <a:xfrm>
            <a:off x="5139007" y="2352430"/>
            <a:ext cx="3292760" cy="787355"/>
            <a:chOff x="5063851" y="1563290"/>
            <a:chExt cx="3292760" cy="787355"/>
          </a:xfrm>
          <a:solidFill>
            <a:schemeClr val="bg1"/>
          </a:solidFill>
        </p:grpSpPr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E745529F-13DB-168F-CC9C-B05D5E3F17C7}"/>
                </a:ext>
              </a:extLst>
            </p:cNvPr>
            <p:cNvSpPr txBox="1"/>
            <p:nvPr/>
          </p:nvSpPr>
          <p:spPr>
            <a:xfrm>
              <a:off x="5917501" y="1563290"/>
              <a:ext cx="2439110" cy="787355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Shapes</a:t>
              </a:r>
            </a:p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CULTURE</a:t>
              </a:r>
            </a:p>
          </p:txBody>
        </p:sp>
        <p:sp>
          <p:nvSpPr>
            <p:cNvPr id="9" name="Right Arrow 13">
              <a:extLst>
                <a:ext uri="{FF2B5EF4-FFF2-40B4-BE49-F238E27FC236}">
                  <a16:creationId xmlns:a16="http://schemas.microsoft.com/office/drawing/2014/main" id="{A44998A7-3F72-C919-95DC-51F30FDAB1B7}"/>
                </a:ext>
              </a:extLst>
            </p:cNvPr>
            <p:cNvSpPr/>
            <p:nvPr/>
          </p:nvSpPr>
          <p:spPr>
            <a:xfrm>
              <a:off x="5063851" y="1871311"/>
              <a:ext cx="1175659" cy="30134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D012E5-12B9-F395-D098-E23020458DDA}"/>
              </a:ext>
            </a:extLst>
          </p:cNvPr>
          <p:cNvGrpSpPr/>
          <p:nvPr/>
        </p:nvGrpSpPr>
        <p:grpSpPr>
          <a:xfrm>
            <a:off x="8241970" y="2417445"/>
            <a:ext cx="3680174" cy="787355"/>
            <a:chOff x="8007326" y="1663747"/>
            <a:chExt cx="3680174" cy="787355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7B16E-BF96-932C-5257-3E3856275952}"/>
                </a:ext>
              </a:extLst>
            </p:cNvPr>
            <p:cNvSpPr txBox="1"/>
            <p:nvPr/>
          </p:nvSpPr>
          <p:spPr>
            <a:xfrm>
              <a:off x="9248390" y="1663747"/>
              <a:ext cx="2439110" cy="787355"/>
            </a:xfrm>
            <a:prstGeom prst="rect">
              <a:avLst/>
            </a:prstGeom>
            <a:noFill/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Drives</a:t>
              </a:r>
            </a:p>
            <a:p>
              <a:pPr algn="ctr"/>
              <a:r>
                <a:rPr lang="en-US" sz="2400" b="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PERFORMANCE</a:t>
              </a:r>
            </a:p>
          </p:txBody>
        </p:sp>
        <p:sp>
          <p:nvSpPr>
            <p:cNvPr id="12" name="Right Arrow 14">
              <a:extLst>
                <a:ext uri="{FF2B5EF4-FFF2-40B4-BE49-F238E27FC236}">
                  <a16:creationId xmlns:a16="http://schemas.microsoft.com/office/drawing/2014/main" id="{DD838AD3-FADD-F716-D5C0-B6F6583946F6}"/>
                </a:ext>
              </a:extLst>
            </p:cNvPr>
            <p:cNvSpPr/>
            <p:nvPr/>
          </p:nvSpPr>
          <p:spPr>
            <a:xfrm>
              <a:off x="8007326" y="1876709"/>
              <a:ext cx="1175659" cy="30134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FD5525-7F39-E651-519D-47B96C0331DD}"/>
              </a:ext>
            </a:extLst>
          </p:cNvPr>
          <p:cNvGrpSpPr/>
          <p:nvPr/>
        </p:nvGrpSpPr>
        <p:grpSpPr>
          <a:xfrm>
            <a:off x="934660" y="3266475"/>
            <a:ext cx="9711823" cy="1092532"/>
            <a:chOff x="829053" y="2587565"/>
            <a:chExt cx="9711823" cy="1092532"/>
          </a:xfrm>
          <a:solidFill>
            <a:schemeClr val="bg1"/>
          </a:solidFill>
        </p:grpSpPr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6F3AEE27-6E5A-E16D-824A-968D37886F53}"/>
                </a:ext>
              </a:extLst>
            </p:cNvPr>
            <p:cNvSpPr txBox="1"/>
            <p:nvPr/>
          </p:nvSpPr>
          <p:spPr>
            <a:xfrm>
              <a:off x="6293060" y="3355477"/>
              <a:ext cx="1538482" cy="294912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600" b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Reinforces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3D793-568A-AD17-D29D-4EE54BB75851}"/>
                </a:ext>
              </a:extLst>
            </p:cNvPr>
            <p:cNvSpPr txBox="1"/>
            <p:nvPr/>
          </p:nvSpPr>
          <p:spPr>
            <a:xfrm>
              <a:off x="829053" y="3385185"/>
              <a:ext cx="1538482" cy="294912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4110" tIns="24110" rIns="24110" bIns="24110" anchor="t">
              <a:spAutoFit/>
            </a:bodyPr>
            <a:lstStyle>
              <a:lvl1pPr defTabSz="321468">
                <a:defRPr sz="3000" b="1">
                  <a:solidFill>
                    <a:srgbClr val="0D3E56"/>
                  </a:solidFill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lvl1pPr>
            </a:lstStyle>
            <a:p>
              <a:pPr algn="ctr"/>
              <a:r>
                <a:rPr lang="en-US" sz="1600" b="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Reinforces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2215EE7-4D67-35CB-52F8-9D18CEF75706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 flipV="1">
              <a:off x="7831542" y="3502933"/>
              <a:ext cx="2700991" cy="44601"/>
            </a:xfrm>
            <a:prstGeom prst="straightConnector1">
              <a:avLst/>
            </a:prstGeom>
            <a:grpFill/>
            <a:ln w="444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BFAD28-6D88-1DF5-AC0C-31BC5D3A1B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4499" y="3528228"/>
              <a:ext cx="3914560" cy="4413"/>
            </a:xfrm>
            <a:prstGeom prst="straightConnector1">
              <a:avLst/>
            </a:prstGeom>
            <a:grpFill/>
            <a:ln w="444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39D5D26-DB8E-19C9-30E8-757D1A2B5499}"/>
                </a:ext>
              </a:extLst>
            </p:cNvPr>
            <p:cNvCxnSpPr>
              <a:cxnSpLocks/>
            </p:cNvCxnSpPr>
            <p:nvPr/>
          </p:nvCxnSpPr>
          <p:spPr>
            <a:xfrm>
              <a:off x="10540876" y="2587565"/>
              <a:ext cx="0" cy="841435"/>
            </a:xfrm>
            <a:prstGeom prst="straightConnector1">
              <a:avLst/>
            </a:prstGeom>
            <a:grpFill/>
            <a:ln w="444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054C4F-C881-0A34-DDE8-9AE7D8020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76" y="2587565"/>
              <a:ext cx="0" cy="666698"/>
            </a:xfrm>
            <a:prstGeom prst="straightConnector1">
              <a:avLst/>
            </a:prstGeom>
            <a:grpFill/>
            <a:ln w="444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C1ADAF-3231-0E23-F82A-79455E9D3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342" y="2587565"/>
              <a:ext cx="0" cy="666698"/>
            </a:xfrm>
            <a:prstGeom prst="straightConnector1">
              <a:avLst/>
            </a:prstGeom>
            <a:grpFill/>
            <a:ln w="444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61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53CB-3122-9D9C-B2A9-537D0634D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5DF14F-3B04-368C-7242-9E489C02F27E}"/>
              </a:ext>
            </a:extLst>
          </p:cNvPr>
          <p:cNvSpPr/>
          <p:nvPr/>
        </p:nvSpPr>
        <p:spPr>
          <a:xfrm>
            <a:off x="-3249" y="-1374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CC6DACF5-55B2-CF0C-8952-6FA90F76805C}"/>
              </a:ext>
            </a:extLst>
          </p:cNvPr>
          <p:cNvSpPr/>
          <p:nvPr/>
        </p:nvSpPr>
        <p:spPr>
          <a:xfrm>
            <a:off x="-421677" y="96466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3FB5225-05E9-3232-30A1-5D0F33E29D1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B294363A-5742-984E-97E5-12CB11B723A3}"/>
              </a:ext>
            </a:extLst>
          </p:cNvPr>
          <p:cNvSpPr/>
          <p:nvPr/>
        </p:nvSpPr>
        <p:spPr>
          <a:xfrm>
            <a:off x="230739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364D69A-ABD3-DC30-395A-3D308EB45022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F6FF791-838B-75DA-D140-34CFC06F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3ADCBB-35BF-6D3B-4F7D-4EF2E94DE210}"/>
              </a:ext>
            </a:extLst>
          </p:cNvPr>
          <p:cNvGrpSpPr/>
          <p:nvPr/>
        </p:nvGrpSpPr>
        <p:grpSpPr>
          <a:xfrm>
            <a:off x="256724" y="850546"/>
            <a:ext cx="11309310" cy="5716812"/>
            <a:chOff x="323732" y="824748"/>
            <a:chExt cx="17668721" cy="8984038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597A7A5B-395F-656F-F265-9963B5B80E6F}"/>
                </a:ext>
              </a:extLst>
            </p:cNvPr>
            <p:cNvSpPr/>
            <p:nvPr/>
          </p:nvSpPr>
          <p:spPr>
            <a:xfrm>
              <a:off x="6370280" y="824748"/>
              <a:ext cx="6046548" cy="1275272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92AF0B3C-383A-7B41-2818-45C362C9DC99}"/>
                </a:ext>
              </a:extLst>
            </p:cNvPr>
            <p:cNvSpPr/>
            <p:nvPr/>
          </p:nvSpPr>
          <p:spPr>
            <a:xfrm>
              <a:off x="6120727" y="2214320"/>
              <a:ext cx="6296100" cy="6296100"/>
            </a:xfrm>
            <a:custGeom>
              <a:avLst/>
              <a:gdLst/>
              <a:ahLst/>
              <a:cxnLst/>
              <a:rect l="l" t="t" r="r" b="b"/>
              <a:pathLst>
                <a:path w="6296100" h="6296100">
                  <a:moveTo>
                    <a:pt x="0" y="0"/>
                  </a:moveTo>
                  <a:lnTo>
                    <a:pt x="6296099" y="0"/>
                  </a:lnTo>
                  <a:lnTo>
                    <a:pt x="6296099" y="6296100"/>
                  </a:lnTo>
                  <a:lnTo>
                    <a:pt x="0" y="629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C7E852B-162C-5F7F-D60E-285AE72DF8A1}"/>
                </a:ext>
              </a:extLst>
            </p:cNvPr>
            <p:cNvGrpSpPr/>
            <p:nvPr/>
          </p:nvGrpSpPr>
          <p:grpSpPr>
            <a:xfrm>
              <a:off x="11530945" y="2550861"/>
              <a:ext cx="6123354" cy="1291470"/>
              <a:chOff x="0" y="15804"/>
              <a:chExt cx="8164472" cy="1721961"/>
            </a:xfrm>
          </p:grpSpPr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91BE437E-DB8E-D7E1-C500-DF671B9B846C}"/>
                  </a:ext>
                </a:extLst>
              </p:cNvPr>
              <p:cNvSpPr/>
              <p:nvPr/>
            </p:nvSpPr>
            <p:spPr>
              <a:xfrm>
                <a:off x="0" y="15804"/>
                <a:ext cx="8164472" cy="1721961"/>
              </a:xfrm>
              <a:custGeom>
                <a:avLst/>
                <a:gdLst/>
                <a:ahLst/>
                <a:cxnLst/>
                <a:rect l="l" t="t" r="r" b="b"/>
                <a:pathLst>
                  <a:path w="8164472" h="1721961">
                    <a:moveTo>
                      <a:pt x="0" y="0"/>
                    </a:moveTo>
                    <a:lnTo>
                      <a:pt x="8164472" y="0"/>
                    </a:lnTo>
                    <a:lnTo>
                      <a:pt x="8164472" y="1721962"/>
                    </a:lnTo>
                    <a:lnTo>
                      <a:pt x="0" y="17219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3" name="TextBox 10">
                <a:extLst>
                  <a:ext uri="{FF2B5EF4-FFF2-40B4-BE49-F238E27FC236}">
                    <a16:creationId xmlns:a16="http://schemas.microsoft.com/office/drawing/2014/main" id="{F7B43CEB-50EE-9F84-813D-C76CE42AA18C}"/>
                  </a:ext>
                </a:extLst>
              </p:cNvPr>
              <p:cNvSpPr txBox="1"/>
              <p:nvPr/>
            </p:nvSpPr>
            <p:spPr>
              <a:xfrm>
                <a:off x="700807" y="55870"/>
                <a:ext cx="6847906" cy="16444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Sets stretching goals</a:t>
                </a:r>
              </a:p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Confronts poor performance</a:t>
                </a:r>
              </a:p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Gets on with the job</a:t>
                </a:r>
              </a:p>
            </p:txBody>
          </p:sp>
        </p:grp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97BB2A3-9A6C-55FF-0A40-5BA53D6D77EF}"/>
                </a:ext>
              </a:extLst>
            </p:cNvPr>
            <p:cNvSpPr/>
            <p:nvPr/>
          </p:nvSpPr>
          <p:spPr>
            <a:xfrm>
              <a:off x="11725199" y="4711205"/>
              <a:ext cx="6267254" cy="1321821"/>
            </a:xfrm>
            <a:custGeom>
              <a:avLst/>
              <a:gdLst/>
              <a:ahLst/>
              <a:cxnLst/>
              <a:rect l="l" t="t" r="r" b="b"/>
              <a:pathLst>
                <a:path w="8356340" h="1762428">
                  <a:moveTo>
                    <a:pt x="0" y="0"/>
                  </a:moveTo>
                  <a:lnTo>
                    <a:pt x="8356340" y="0"/>
                  </a:lnTo>
                  <a:lnTo>
                    <a:pt x="8356340" y="1762428"/>
                  </a:lnTo>
                  <a:lnTo>
                    <a:pt x="0" y="17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EE40383C-AD2B-87DB-2F98-8467B72ACAE2}"/>
                </a:ext>
              </a:extLst>
            </p:cNvPr>
            <p:cNvSpPr/>
            <p:nvPr/>
          </p:nvSpPr>
          <p:spPr>
            <a:xfrm>
              <a:off x="11271825" y="6852851"/>
              <a:ext cx="5987475" cy="1275272"/>
            </a:xfrm>
            <a:custGeom>
              <a:avLst/>
              <a:gdLst/>
              <a:ahLst/>
              <a:cxnLst/>
              <a:rect l="l" t="t" r="r" b="b"/>
              <a:pathLst>
                <a:path w="7983299" h="1700362">
                  <a:moveTo>
                    <a:pt x="0" y="0"/>
                  </a:moveTo>
                  <a:lnTo>
                    <a:pt x="7983299" y="0"/>
                  </a:lnTo>
                  <a:lnTo>
                    <a:pt x="7983299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493" r="-49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F1EEE47-43EB-C9F1-74D7-07736890D75C}"/>
                </a:ext>
              </a:extLst>
            </p:cNvPr>
            <p:cNvSpPr/>
            <p:nvPr/>
          </p:nvSpPr>
          <p:spPr>
            <a:xfrm>
              <a:off x="6370279" y="8575416"/>
              <a:ext cx="6046547" cy="1233370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BFE0C0F3-B08D-3DE9-448E-0EC0FD1536C5}"/>
                </a:ext>
              </a:extLst>
            </p:cNvPr>
            <p:cNvSpPr/>
            <p:nvPr/>
          </p:nvSpPr>
          <p:spPr>
            <a:xfrm>
              <a:off x="323732" y="4691714"/>
              <a:ext cx="6466482" cy="1341312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BB71FF6C-DE9C-14F1-A45C-0FC89C4C74CA}"/>
                </a:ext>
              </a:extLst>
            </p:cNvPr>
            <p:cNvSpPr/>
            <p:nvPr/>
          </p:nvSpPr>
          <p:spPr>
            <a:xfrm>
              <a:off x="1345075" y="2539008"/>
              <a:ext cx="6046547" cy="1275272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D317681F-7D1E-BB34-C471-3A23B7EACAF6}"/>
              </a:ext>
            </a:extLst>
          </p:cNvPr>
          <p:cNvSpPr txBox="1"/>
          <p:nvPr/>
        </p:nvSpPr>
        <p:spPr>
          <a:xfrm>
            <a:off x="4495175" y="839315"/>
            <a:ext cx="328738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Focuses on the task in hand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Spots the flaw in the plan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Holds the team accountable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A785C075-CEFF-181E-0C11-7BAFEB48D1DD}"/>
              </a:ext>
            </a:extLst>
          </p:cNvPr>
          <p:cNvSpPr txBox="1"/>
          <p:nvPr/>
        </p:nvSpPr>
        <p:spPr>
          <a:xfrm>
            <a:off x="7527049" y="3348613"/>
            <a:ext cx="406645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Motivates the team</a:t>
            </a:r>
          </a:p>
          <a:p>
            <a:pPr algn="ctr"/>
            <a:r>
              <a:rPr lang="en-US" sz="15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Encourages all to participate</a:t>
            </a:r>
          </a:p>
          <a:p>
            <a:pPr algn="ctr"/>
            <a:r>
              <a:rPr lang="en-US" sz="155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Explores new ways to tackle problems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7FA71808-7836-C8A8-0982-BF273D9A0262}"/>
              </a:ext>
            </a:extLst>
          </p:cNvPr>
          <p:cNvSpPr txBox="1"/>
          <p:nvPr/>
        </p:nvSpPr>
        <p:spPr>
          <a:xfrm>
            <a:off x="7430183" y="4699739"/>
            <a:ext cx="3503966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Promotes a positive approach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Spreads warmth + energy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Inspires the team</a:t>
            </a: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46855480-7942-24DA-FCB1-285B66A3FFB7}"/>
              </a:ext>
            </a:extLst>
          </p:cNvPr>
          <p:cNvSpPr txBox="1"/>
          <p:nvPr/>
        </p:nvSpPr>
        <p:spPr>
          <a:xfrm>
            <a:off x="652911" y="3355647"/>
            <a:ext cx="3287381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Keeps the team to process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Brings </a:t>
            </a:r>
            <a:r>
              <a:rPr lang="en-US" sz="1700" b="1" dirty="0" err="1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organisation</a:t>
            </a:r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 skills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Prepares for all eventualities</a:t>
            </a:r>
          </a:p>
          <a:p>
            <a:pPr algn="ctr"/>
            <a:endParaRPr lang="en-US" sz="17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54" name="TextBox 10">
            <a:extLst>
              <a:ext uri="{FF2B5EF4-FFF2-40B4-BE49-F238E27FC236}">
                <a16:creationId xmlns:a16="http://schemas.microsoft.com/office/drawing/2014/main" id="{55654E42-3B9D-AB87-FBED-D0699DEED04D}"/>
              </a:ext>
            </a:extLst>
          </p:cNvPr>
          <p:cNvSpPr txBox="1"/>
          <p:nvPr/>
        </p:nvSpPr>
        <p:spPr>
          <a:xfrm>
            <a:off x="1011710" y="1941575"/>
            <a:ext cx="366774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Attends to the detail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Questions the team’s methods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Focuses on getting things right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5FB979-6013-622F-AC15-E5D24D229ACB}"/>
              </a:ext>
            </a:extLst>
          </p:cNvPr>
          <p:cNvSpPr txBox="1"/>
          <p:nvPr/>
        </p:nvSpPr>
        <p:spPr>
          <a:xfrm>
            <a:off x="263862" y="45270"/>
            <a:ext cx="100732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Natural team contribution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8F74BF58-165E-0EC1-CC3A-1F6189104B8F}"/>
              </a:ext>
            </a:extLst>
          </p:cNvPr>
          <p:cNvSpPr/>
          <p:nvPr/>
        </p:nvSpPr>
        <p:spPr>
          <a:xfrm>
            <a:off x="1058936" y="4673075"/>
            <a:ext cx="3651128" cy="811494"/>
          </a:xfrm>
          <a:custGeom>
            <a:avLst/>
            <a:gdLst/>
            <a:ahLst/>
            <a:cxnLst/>
            <a:rect l="l" t="t" r="r" b="b"/>
            <a:pathLst>
              <a:path w="4007925" h="845308">
                <a:moveTo>
                  <a:pt x="0" y="0"/>
                </a:moveTo>
                <a:lnTo>
                  <a:pt x="4007925" y="0"/>
                </a:lnTo>
                <a:lnTo>
                  <a:pt x="4007925" y="845308"/>
                </a:lnTo>
                <a:lnTo>
                  <a:pt x="0" y="845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927245D8-B907-74A9-F532-B2CA8B9DC9CD}"/>
              </a:ext>
            </a:extLst>
          </p:cNvPr>
          <p:cNvSpPr txBox="1"/>
          <p:nvPr/>
        </p:nvSpPr>
        <p:spPr>
          <a:xfrm>
            <a:off x="4395759" y="5783987"/>
            <a:ext cx="328738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Keeps the team together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Remembers the good things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Supports those who need it</a:t>
            </a: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C5EF9F1B-D3BA-232B-5F91-AD6F6AAAF121}"/>
              </a:ext>
            </a:extLst>
          </p:cNvPr>
          <p:cNvSpPr txBox="1"/>
          <p:nvPr/>
        </p:nvSpPr>
        <p:spPr>
          <a:xfrm>
            <a:off x="1201891" y="4686172"/>
            <a:ext cx="328738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Builds consensus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Ensures everyone has a say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Focuses on values</a:t>
            </a:r>
          </a:p>
        </p:txBody>
      </p:sp>
    </p:spTree>
    <p:extLst>
      <p:ext uri="{BB962C8B-B14F-4D97-AF65-F5344CB8AC3E}">
        <p14:creationId xmlns:p14="http://schemas.microsoft.com/office/powerpoint/2010/main" val="369076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6CA0-615F-C009-C28B-DDD5D558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1A1B60A-306D-4F9C-5230-5EEF72DF7057}"/>
              </a:ext>
            </a:extLst>
          </p:cNvPr>
          <p:cNvSpPr/>
          <p:nvPr/>
        </p:nvSpPr>
        <p:spPr>
          <a:xfrm>
            <a:off x="0" y="-67818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68CCC5DC-8A04-9858-268D-7DE1B519E44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8D7685C6-E8F4-D1AF-3931-D90D800DE9B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10914A87-1D9A-BDF3-C95F-7571CBCDB78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40CC7958-E0DA-CFC3-5844-D993531C8052}"/>
              </a:ext>
            </a:extLst>
          </p:cNvPr>
          <p:cNvSpPr/>
          <p:nvPr/>
        </p:nvSpPr>
        <p:spPr>
          <a:xfrm>
            <a:off x="9789334" y="-26185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8E5E9D6-74E8-1F15-9C97-5B800EE3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28AB7768-5AA4-A25F-5A64-643443D7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1195997" y="1426161"/>
            <a:ext cx="4375550" cy="4373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FF1EB-520B-1AA2-F4A8-B33E1EFF07FD}"/>
              </a:ext>
            </a:extLst>
          </p:cNvPr>
          <p:cNvSpPr txBox="1"/>
          <p:nvPr/>
        </p:nvSpPr>
        <p:spPr>
          <a:xfrm>
            <a:off x="574316" y="0"/>
            <a:ext cx="980957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3: ​Appreciating others’ contributions</a:t>
            </a:r>
            <a:r>
              <a:rPr lang="en-US" sz="4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 </a:t>
            </a:r>
            <a:endParaRPr lang="en-US" sz="4000" b="1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267FC-20A2-4CCF-DE00-545B77FF5AF1}"/>
              </a:ext>
            </a:extLst>
          </p:cNvPr>
          <p:cNvSpPr/>
          <p:nvPr/>
        </p:nvSpPr>
        <p:spPr>
          <a:xfrm>
            <a:off x="6357664" y="2623027"/>
            <a:ext cx="5463276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your groups, </a:t>
            </a:r>
            <a:r>
              <a:rPr lang="en-US" sz="24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verbalise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what you most appreciate about each other from one another's </a:t>
            </a:r>
            <a:r>
              <a:rPr lang="en-US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Team Contribution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statements</a:t>
            </a:r>
          </a:p>
        </p:txBody>
      </p:sp>
    </p:spTree>
    <p:extLst>
      <p:ext uri="{BB962C8B-B14F-4D97-AF65-F5344CB8AC3E}">
        <p14:creationId xmlns:p14="http://schemas.microsoft.com/office/powerpoint/2010/main" val="262198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df4daf-58d6-45cc-bacb-221c7e4144a6">
      <Terms xmlns="http://schemas.microsoft.com/office/infopath/2007/PartnerControls"/>
    </lcf76f155ced4ddcb4097134ff3c332f>
    <TaxCatchAll xmlns="e56a6910-d9b8-4bde-85e3-fc231a43f3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FBA451087214FACFD5ECD779766AF" ma:contentTypeVersion="17" ma:contentTypeDescription="Create a new document." ma:contentTypeScope="" ma:versionID="fdb76dfb946639003c8b4e779f5f7eac">
  <xsd:schema xmlns:xsd="http://www.w3.org/2001/XMLSchema" xmlns:xs="http://www.w3.org/2001/XMLSchema" xmlns:p="http://schemas.microsoft.com/office/2006/metadata/properties" xmlns:ns2="07df4daf-58d6-45cc-bacb-221c7e4144a6" xmlns:ns3="e56a6910-d9b8-4bde-85e3-fc231a43f308" targetNamespace="http://schemas.microsoft.com/office/2006/metadata/properties" ma:root="true" ma:fieldsID="8ade77ab843b23947cb4a35127ff9771" ns2:_="" ns3:_="">
    <xsd:import namespace="07df4daf-58d6-45cc-bacb-221c7e4144a6"/>
    <xsd:import namespace="e56a6910-d9b8-4bde-85e3-fc231a43f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4daf-58d6-45cc-bacb-221c7e41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25c08-834a-45c1-9f0c-7e944c91a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a6910-d9b8-4bde-85e3-fc231a43f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5c08af-1139-4212-90d4-53bbf510771c}" ma:internalName="TaxCatchAll" ma:showField="CatchAllData" ma:web="e56a6910-d9b8-4bde-85e3-fc231a43f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084F7A-71B0-4891-9E9C-323D20A2F24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07df4daf-58d6-45cc-bacb-221c7e4144a6"/>
    <ds:schemaRef ds:uri="http://purl.org/dc/terms/"/>
    <ds:schemaRef ds:uri="http://schemas.openxmlformats.org/package/2006/metadata/core-properties"/>
    <ds:schemaRef ds:uri="e56a6910-d9b8-4bde-85e3-fc231a43f308"/>
  </ds:schemaRefs>
</ds:datastoreItem>
</file>

<file path=customXml/itemProps2.xml><?xml version="1.0" encoding="utf-8"?>
<ds:datastoreItem xmlns:ds="http://schemas.openxmlformats.org/officeDocument/2006/customXml" ds:itemID="{07024CF8-BD4A-4522-AA19-279E019FDA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E460B6-1DD3-4977-AEF8-9032584A5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f4daf-58d6-45cc-bacb-221c7e4144a6"/>
    <ds:schemaRef ds:uri="e56a6910-d9b8-4bde-85e3-fc231a43f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2592</Words>
  <Application>Microsoft Office PowerPoint</Application>
  <PresentationFormat>Widescreen</PresentationFormat>
  <Paragraphs>505</Paragraphs>
  <Slides>25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Poppins Bold</vt:lpstr>
      <vt:lpstr>Poppins ExtraBold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Brooks</dc:creator>
  <cp:lastModifiedBy>Jayne Holloway</cp:lastModifiedBy>
  <cp:revision>95</cp:revision>
  <dcterms:created xsi:type="dcterms:W3CDTF">2020-12-17T14:02:25Z</dcterms:created>
  <dcterms:modified xsi:type="dcterms:W3CDTF">2026-04-09T12:39:46Z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0x0101001E4FBA451087214FACFD5ECD779766AF</vt:lpwstr>
  </property>
  <property fmtid="{D5CDD505-2E9C-101B-9397-08002B2CF9AE}" pid="3" name="MediaServiceImageTags">
    <vt:lpwstr/>
  </property>
</Properties>
</file>