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9"/>
  </p:notesMasterIdLst>
  <p:sldIdLst>
    <p:sldId id="683" r:id="rId5"/>
    <p:sldId id="895" r:id="rId6"/>
    <p:sldId id="265" r:id="rId7"/>
    <p:sldId id="755" r:id="rId8"/>
    <p:sldId id="876" r:id="rId9"/>
    <p:sldId id="868" r:id="rId10"/>
    <p:sldId id="859" r:id="rId11"/>
    <p:sldId id="887" r:id="rId12"/>
    <p:sldId id="888" r:id="rId13"/>
    <p:sldId id="874" r:id="rId14"/>
    <p:sldId id="875" r:id="rId15"/>
    <p:sldId id="879" r:id="rId16"/>
    <p:sldId id="837" r:id="rId17"/>
    <p:sldId id="880" r:id="rId18"/>
    <p:sldId id="256" r:id="rId19"/>
    <p:sldId id="877" r:id="rId20"/>
    <p:sldId id="878" r:id="rId21"/>
    <p:sldId id="889" r:id="rId22"/>
    <p:sldId id="864" r:id="rId23"/>
    <p:sldId id="881" r:id="rId24"/>
    <p:sldId id="883" r:id="rId25"/>
    <p:sldId id="777" r:id="rId26"/>
    <p:sldId id="890" r:id="rId27"/>
    <p:sldId id="891" r:id="rId28"/>
    <p:sldId id="892" r:id="rId29"/>
    <p:sldId id="893" r:id="rId30"/>
    <p:sldId id="885" r:id="rId31"/>
    <p:sldId id="882" r:id="rId32"/>
    <p:sldId id="813" r:id="rId33"/>
    <p:sldId id="894" r:id="rId34"/>
    <p:sldId id="824" r:id="rId35"/>
    <p:sldId id="842" r:id="rId36"/>
    <p:sldId id="871" r:id="rId37"/>
    <p:sldId id="86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102DD60-D2AE-55B1-F992-AD17CDAF043F}" name="Grace Golf" initials="GG" userId="S::grace@colour-profiling.com::4dde5f68-09e9-4618-b964-3a36d85cd1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0261" autoAdjust="0"/>
  </p:normalViewPr>
  <p:slideViewPr>
    <p:cSldViewPr snapToGrid="0">
      <p:cViewPr varScale="1">
        <p:scale>
          <a:sx n="63" d="100"/>
          <a:sy n="63" d="100"/>
        </p:scale>
        <p:origin x="1291" y="-62"/>
      </p:cViewPr>
      <p:guideLst/>
    </p:cSldViewPr>
  </p:slideViewPr>
  <p:notesTextViewPr>
    <p:cViewPr>
      <p:scale>
        <a:sx n="1" d="1"/>
        <a:sy n="1" d="1"/>
      </p:scale>
      <p:origin x="0" y="-317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ne Holloway" userId="acd824e0-849b-439c-b4c6-53770188c5fe" providerId="ADAL" clId="{CD0E95B6-C363-4778-B094-791E9F5E7082}"/>
    <pc:docChg chg="undo redo custSel addSld delSld modSld sldOrd">
      <pc:chgData name="Jayne Holloway" userId="acd824e0-849b-439c-b4c6-53770188c5fe" providerId="ADAL" clId="{CD0E95B6-C363-4778-B094-791E9F5E7082}" dt="2026-03-09T12:04:47.056" v="13263" actId="6549"/>
      <pc:docMkLst>
        <pc:docMk/>
      </pc:docMkLst>
      <pc:sldChg chg="modNotesTx">
        <pc:chgData name="Jayne Holloway" userId="acd824e0-849b-439c-b4c6-53770188c5fe" providerId="ADAL" clId="{CD0E95B6-C363-4778-B094-791E9F5E7082}" dt="2026-03-09T12:04:29.360" v="13248" actId="6549"/>
        <pc:sldMkLst>
          <pc:docMk/>
          <pc:sldMk cId="1661605024" sldId="885"/>
        </pc:sldMkLst>
      </pc:sldChg>
      <pc:sldChg chg="modNotesTx">
        <pc:chgData name="Jayne Holloway" userId="acd824e0-849b-439c-b4c6-53770188c5fe" providerId="ADAL" clId="{CD0E95B6-C363-4778-B094-791E9F5E7082}" dt="2026-03-09T12:04:47.056" v="13263" actId="6549"/>
        <pc:sldMkLst>
          <pc:docMk/>
          <pc:sldMk cId="900875287" sldId="889"/>
        </pc:sldMkLst>
      </pc:sldChg>
      <pc:sldChg chg="addSp modSp add mod modAnim modNotesTx">
        <pc:chgData name="Jayne Holloway" userId="acd824e0-849b-439c-b4c6-53770188c5fe" providerId="ADAL" clId="{CD0E95B6-C363-4778-B094-791E9F5E7082}" dt="2026-03-09T11:52:41.247" v="13241" actId="688"/>
        <pc:sldMkLst>
          <pc:docMk/>
          <pc:sldMk cId="1071668332" sldId="891"/>
        </pc:sldMkLst>
        <pc:spChg chg="mod">
          <ac:chgData name="Jayne Holloway" userId="acd824e0-849b-439c-b4c6-53770188c5fe" providerId="ADAL" clId="{CD0E95B6-C363-4778-B094-791E9F5E7082}" dt="2026-03-09T11:52:20.645" v="13238" actId="688"/>
          <ac:spMkLst>
            <pc:docMk/>
            <pc:sldMk cId="1071668332" sldId="891"/>
            <ac:spMk id="16" creationId="{73201A9E-2E80-37D9-2BAA-5604DC38DCA4}"/>
          </ac:spMkLst>
        </pc:spChg>
        <pc:spChg chg="mod">
          <ac:chgData name="Jayne Holloway" userId="acd824e0-849b-439c-b4c6-53770188c5fe" providerId="ADAL" clId="{CD0E95B6-C363-4778-B094-791E9F5E7082}" dt="2026-03-09T11:52:28.479" v="13239" actId="688"/>
          <ac:spMkLst>
            <pc:docMk/>
            <pc:sldMk cId="1071668332" sldId="891"/>
            <ac:spMk id="17" creationId="{F87EC7C0-5F65-9800-47E6-EA9EA0582BF3}"/>
          </ac:spMkLst>
        </pc:spChg>
        <pc:spChg chg="mod">
          <ac:chgData name="Jayne Holloway" userId="acd824e0-849b-439c-b4c6-53770188c5fe" providerId="ADAL" clId="{CD0E95B6-C363-4778-B094-791E9F5E7082}" dt="2026-03-09T11:52:35.615" v="13240" actId="688"/>
          <ac:spMkLst>
            <pc:docMk/>
            <pc:sldMk cId="1071668332" sldId="891"/>
            <ac:spMk id="18" creationId="{75A592BF-E345-A9C3-7DB0-A75B5A6D8535}"/>
          </ac:spMkLst>
        </pc:spChg>
        <pc:spChg chg="mod">
          <ac:chgData name="Jayne Holloway" userId="acd824e0-849b-439c-b4c6-53770188c5fe" providerId="ADAL" clId="{CD0E95B6-C363-4778-B094-791E9F5E7082}" dt="2026-03-09T11:52:41.247" v="13241" actId="688"/>
          <ac:spMkLst>
            <pc:docMk/>
            <pc:sldMk cId="1071668332" sldId="891"/>
            <ac:spMk id="21" creationId="{A8573D0F-9CED-957C-7D35-17B7578E8775}"/>
          </ac:spMkLst>
        </pc:spChg>
        <pc:grpChg chg="add mod">
          <ac:chgData name="Jayne Holloway" userId="acd824e0-849b-439c-b4c6-53770188c5fe" providerId="ADAL" clId="{CD0E95B6-C363-4778-B094-791E9F5E7082}" dt="2026-03-09T11:52:05.896" v="13237" actId="14100"/>
          <ac:grpSpMkLst>
            <pc:docMk/>
            <pc:sldMk cId="1071668332" sldId="891"/>
            <ac:grpSpMk id="27" creationId="{5D77620E-B1E5-D719-8B57-DC5BCABAED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6924B4-CCC0-E6A9-B5F9-3116C14019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9" name="Slide Image Placeholder 8">
            <a:extLst>
              <a:ext uri="{FF2B5EF4-FFF2-40B4-BE49-F238E27FC236}">
                <a16:creationId xmlns:a16="http://schemas.microsoft.com/office/drawing/2014/main" id="{B69C2A44-7C5A-CA94-64B4-EE2EA6D4E3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0" name="Header Placeholder 9">
            <a:extLst>
              <a:ext uri="{FF2B5EF4-FFF2-40B4-BE49-F238E27FC236}">
                <a16:creationId xmlns:a16="http://schemas.microsoft.com/office/drawing/2014/main" id="{1FD80B74-4ACC-E13E-98D3-351981FA9F8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0CEE9116-6375-F8B1-1BC4-4155120F969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3B61F-E74A-435B-8F28-58D4DBCB24A8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12" name="Notes Placeholder 11">
            <a:extLst>
              <a:ext uri="{FF2B5EF4-FFF2-40B4-BE49-F238E27FC236}">
                <a16:creationId xmlns:a16="http://schemas.microsoft.com/office/drawing/2014/main" id="{11F11EEA-B1E1-D0CF-BEC5-70F9F2C045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CE36382-086F-A26D-3B9B-5A0C97AB99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A2D54-0E50-453A-B477-AD191ED8F1B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88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37A43-3954-4BA9-9BE3-818F1BA2279A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6" name="Slide Image Placeholder 5">
            <a:extLst>
              <a:ext uri="{FF2B5EF4-FFF2-40B4-BE49-F238E27FC236}">
                <a16:creationId xmlns:a16="http://schemas.microsoft.com/office/drawing/2014/main" id="{2AE378D4-73E8-E2B9-D69D-D5FE7CFC98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</p:spTree>
    <p:extLst>
      <p:ext uri="{BB962C8B-B14F-4D97-AF65-F5344CB8AC3E}">
        <p14:creationId xmlns:p14="http://schemas.microsoft.com/office/powerpoint/2010/main" val="1722923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155C6-06D5-0B5E-1D83-BDEC0F361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8AA4C-98F6-BAD7-5302-04ED5840B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6272F5-5ECD-342D-F34D-BA5DE3B567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Effective Colour Communication</a:t>
            </a:r>
          </a:p>
          <a:p>
            <a:endParaRPr lang="en-US" dirty="0"/>
          </a:p>
          <a:p>
            <a:r>
              <a:rPr lang="en-GB" dirty="0"/>
              <a:t>Colours have an influence both on what we do say but also on what we don’t say.</a:t>
            </a:r>
          </a:p>
          <a:p>
            <a:endParaRPr lang="en-US" dirty="0"/>
          </a:p>
          <a:p>
            <a:r>
              <a:rPr lang="en-US" b="1" dirty="0"/>
              <a:t>Action</a:t>
            </a:r>
            <a:r>
              <a:rPr lang="en-US" dirty="0"/>
              <a:t>: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Identify your </a:t>
            </a:r>
            <a:r>
              <a:rPr lang="en-US" b="1" dirty="0"/>
              <a:t>lowest 2</a:t>
            </a:r>
            <a:r>
              <a:rPr lang="en-US" dirty="0"/>
              <a:t> </a:t>
            </a:r>
            <a:r>
              <a:rPr lang="en-US" dirty="0" err="1"/>
              <a:t>colours</a:t>
            </a:r>
            <a:r>
              <a:rPr lang="en-US" dirty="0"/>
              <a:t>. Be aware that these will be other people’s highest </a:t>
            </a:r>
            <a:r>
              <a:rPr lang="en-US" dirty="0" err="1"/>
              <a:t>colours</a:t>
            </a:r>
            <a:r>
              <a:rPr lang="en-US" dirty="0"/>
              <a:t>. You may therefore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need to </a:t>
            </a:r>
            <a:r>
              <a:rPr lang="en-US" b="1" dirty="0"/>
              <a:t>flex </a:t>
            </a:r>
            <a:r>
              <a:rPr lang="en-US" dirty="0"/>
              <a:t>your approach in order to communicate more effectively with them.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Pick 2/3</a:t>
            </a:r>
            <a:r>
              <a:rPr lang="en-US" dirty="0"/>
              <a:t> specific bullet points from your </a:t>
            </a:r>
            <a:r>
              <a:rPr lang="en-US" b="1" dirty="0"/>
              <a:t>lowest </a:t>
            </a:r>
            <a:r>
              <a:rPr lang="en-US" b="1" dirty="0" err="1"/>
              <a:t>colour</a:t>
            </a:r>
            <a:r>
              <a:rPr lang="en-US" b="1" dirty="0"/>
              <a:t> </a:t>
            </a:r>
            <a:r>
              <a:rPr lang="en-US" dirty="0"/>
              <a:t>that you want to try to put into practice.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BBF8C2-6900-138F-D9EE-27ECFD870D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6325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4E605-95CA-C0AE-8695-3BC2937CF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6FE9F2-7E63-07E4-CA9A-3973FA7F4D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72B8F2-C69B-07D9-B1E9-0726F7C56A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Ineffective Colour Communication</a:t>
            </a:r>
          </a:p>
          <a:p>
            <a:endParaRPr lang="en-US" b="1" dirty="0"/>
          </a:p>
          <a:p>
            <a:r>
              <a:rPr lang="en-US" b="1" dirty="0"/>
              <a:t>Action</a:t>
            </a:r>
            <a:r>
              <a:rPr lang="en-US" dirty="0"/>
              <a:t>: Again, looking at your </a:t>
            </a:r>
            <a:r>
              <a:rPr lang="en-US" b="1" dirty="0"/>
              <a:t>lowest 2 </a:t>
            </a:r>
            <a:r>
              <a:rPr lang="en-US" b="1" dirty="0" err="1"/>
              <a:t>colours</a:t>
            </a:r>
            <a:r>
              <a:rPr lang="en-US" dirty="0"/>
              <a:t>, identify </a:t>
            </a:r>
            <a:r>
              <a:rPr lang="en-US" b="1" dirty="0"/>
              <a:t>2/3 </a:t>
            </a:r>
            <a:r>
              <a:rPr lang="en-US" dirty="0"/>
              <a:t>specific </a:t>
            </a:r>
            <a:r>
              <a:rPr lang="en-US" b="1" dirty="0"/>
              <a:t>statements</a:t>
            </a:r>
            <a:r>
              <a:rPr lang="en-US" dirty="0"/>
              <a:t> that you may need to </a:t>
            </a:r>
            <a:r>
              <a:rPr lang="en-US" b="1" dirty="0"/>
              <a:t>avoid</a:t>
            </a:r>
            <a:r>
              <a:rPr lang="en-US" dirty="0"/>
              <a:t> in order </a:t>
            </a:r>
          </a:p>
          <a:p>
            <a:r>
              <a:rPr lang="en-US" dirty="0"/>
              <a:t>to communicate effectively with people of that </a:t>
            </a:r>
            <a:r>
              <a:rPr lang="en-US" dirty="0" err="1"/>
              <a:t>colour</a:t>
            </a:r>
            <a:r>
              <a:rPr lang="en-US" dirty="0"/>
              <a:t> preference. 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174CB2-9B91-30A7-A9BB-623E0F7D4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044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7A513-EEF0-83F2-DD63-589C8B0F68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BF2440-25A6-CCE1-6EA7-265C28C568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163BC-4D88-5AF5-8B8B-F0F26C77C5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Pairs could be individuals with different </a:t>
            </a:r>
            <a:r>
              <a:rPr lang="en-US" dirty="0" err="1"/>
              <a:t>colour</a:t>
            </a:r>
            <a:r>
              <a:rPr lang="en-US" dirty="0"/>
              <a:t> preferences to </a:t>
            </a:r>
            <a:r>
              <a:rPr lang="en-US" dirty="0" err="1"/>
              <a:t>maximise</a:t>
            </a:r>
            <a:r>
              <a:rPr lang="en-US" dirty="0"/>
              <a:t> the value of this exercise</a:t>
            </a:r>
          </a:p>
          <a:p>
            <a:endParaRPr lang="en-US" dirty="0"/>
          </a:p>
          <a:p>
            <a:r>
              <a:rPr lang="en-US" b="1" dirty="0"/>
              <a:t>Explore</a:t>
            </a:r>
            <a:r>
              <a:rPr lang="en-US" dirty="0"/>
              <a:t> – your own statements</a:t>
            </a:r>
          </a:p>
          <a:p>
            <a:r>
              <a:rPr lang="en-US" b="1" dirty="0"/>
              <a:t>Filter</a:t>
            </a:r>
            <a:r>
              <a:rPr lang="en-US" dirty="0"/>
              <a:t> – Choose your statements for this time</a:t>
            </a:r>
          </a:p>
          <a:p>
            <a:r>
              <a:rPr lang="en-US" b="1" dirty="0"/>
              <a:t>Share</a:t>
            </a:r>
            <a:r>
              <a:rPr lang="en-US" dirty="0"/>
              <a:t> – with a colleague with whom you work closely</a:t>
            </a:r>
          </a:p>
          <a:p>
            <a:r>
              <a:rPr lang="en-US" b="1" dirty="0"/>
              <a:t>Stop, Start, Continue</a:t>
            </a:r>
            <a:r>
              <a:rPr lang="en-US" dirty="0"/>
              <a:t> doing?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1FCE65-0EBB-F82D-E269-F6A92BD9B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3551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162F3-AFAD-5D3C-8502-C0E9C27ED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BB64D6-FBBD-9821-D2BA-28035376AF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7DEBFE-B876-08B4-1E88-9702DBFAFD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Illustrate how teams can be proactive in communicating effectively.</a:t>
            </a:r>
          </a:p>
          <a:p>
            <a:pPr lvl="0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Encourage the team to produce a similar grid for themselves to help them share their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communications </a:t>
            </a:r>
            <a:r>
              <a:rPr lang="en-US" b="1" dirty="0"/>
              <a:t>dos + don’ts</a:t>
            </a:r>
            <a:r>
              <a:rPr lang="en-US" dirty="0"/>
              <a:t>.</a:t>
            </a:r>
          </a:p>
          <a:p>
            <a:pPr lvl="0"/>
            <a:endParaRPr lang="en-US" dirty="0"/>
          </a:p>
          <a:p>
            <a:r>
              <a:rPr lang="en-US" dirty="0"/>
              <a:t>This is useful to: </a:t>
            </a:r>
          </a:p>
          <a:p>
            <a:r>
              <a:rPr lang="en-US" dirty="0"/>
              <a:t>Help prepare for meetings.</a:t>
            </a:r>
          </a:p>
          <a:p>
            <a:r>
              <a:rPr lang="en-US" dirty="0"/>
              <a:t>Negotiate with clients.</a:t>
            </a:r>
          </a:p>
          <a:p>
            <a:r>
              <a:rPr lang="en-US" dirty="0"/>
              <a:t>Influence to gain buy-in for ideas and projects.</a:t>
            </a:r>
          </a:p>
          <a:p>
            <a:endParaRPr lang="en-US" dirty="0"/>
          </a:p>
          <a:p>
            <a:r>
              <a:rPr lang="en-US" dirty="0"/>
              <a:t>It includes the individual’s </a:t>
            </a:r>
            <a:r>
              <a:rPr lang="en-US" b="1" dirty="0" err="1"/>
              <a:t>personalised</a:t>
            </a:r>
            <a:r>
              <a:rPr lang="en-US" b="1" dirty="0"/>
              <a:t> C</a:t>
            </a:r>
            <a:r>
              <a:rPr lang="en-US" dirty="0"/>
              <a:t> – a visual snapshot of a person’s </a:t>
            </a:r>
            <a:r>
              <a:rPr lang="en-US" dirty="0" err="1"/>
              <a:t>colour</a:t>
            </a:r>
            <a:r>
              <a:rPr lang="en-US" dirty="0"/>
              <a:t> preference.</a:t>
            </a:r>
          </a:p>
          <a:p>
            <a:endParaRPr lang="en-US" dirty="0"/>
          </a:p>
          <a:p>
            <a:r>
              <a:rPr lang="en-US" b="1" dirty="0"/>
              <a:t>Possible action</a:t>
            </a:r>
            <a:r>
              <a:rPr lang="en-US" dirty="0"/>
              <a:t>:  </a:t>
            </a:r>
          </a:p>
          <a:p>
            <a:r>
              <a:rPr lang="en-US" dirty="0"/>
              <a:t>In the chat box/verbally - how might you use your C? </a:t>
            </a:r>
          </a:p>
          <a:p>
            <a:r>
              <a:rPr lang="en-US" dirty="0"/>
              <a:t>How could you use the effective comms grid?</a:t>
            </a:r>
          </a:p>
          <a:p>
            <a:endParaRPr lang="en-US" dirty="0"/>
          </a:p>
          <a:p>
            <a:r>
              <a:rPr lang="en-US" b="1" dirty="0" err="1"/>
              <a:t>Personalised</a:t>
            </a:r>
            <a:r>
              <a:rPr lang="en-US" b="1" dirty="0"/>
              <a:t> C </a:t>
            </a:r>
          </a:p>
          <a:p>
            <a:r>
              <a:rPr lang="en-US" dirty="0"/>
              <a:t>In the platform you can include a profile pic and also download your C, making it usable 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your email footer.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 profile pic in other apps.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screensavers.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desks or on office doors.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the C-me for Outlook Add-in.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969E1-ACC3-6933-BD7C-160A38AC8B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459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56D20-9F5D-E148-66CD-91FF0515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5EE3D-2704-4DCE-5E0A-6EC9FF5A7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675370-B1BF-2294-DD42-0161E7DDCB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do we like to</a:t>
            </a:r>
            <a:r>
              <a:rPr lang="en-US" b="1" dirty="0"/>
              <a:t> talk </a:t>
            </a:r>
            <a:r>
              <a:rPr lang="en-US" dirty="0"/>
              <a:t>to people based on our preferences?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4750D-E59A-E01F-2E8E-C9A5429CEB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675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Non-verbal communications too: </a:t>
            </a:r>
            <a:r>
              <a:rPr lang="en-US" b="1" dirty="0"/>
              <a:t>Email</a:t>
            </a:r>
          </a:p>
          <a:p>
            <a:endParaRPr lang="en-US" dirty="0"/>
          </a:p>
          <a:p>
            <a:r>
              <a:rPr lang="en-US" dirty="0"/>
              <a:t>Applicable to:</a:t>
            </a:r>
          </a:p>
          <a:p>
            <a:r>
              <a:rPr lang="en-US" dirty="0"/>
              <a:t>How do I lay out the email?</a:t>
            </a:r>
          </a:p>
          <a:p>
            <a:r>
              <a:rPr lang="en-US" dirty="0"/>
              <a:t>Do I send a preparation document for them beforehand? Or with the email?</a:t>
            </a:r>
          </a:p>
          <a:p>
            <a:r>
              <a:rPr lang="en-US" dirty="0"/>
              <a:t>Do I need to follow-up with a phone call?</a:t>
            </a:r>
          </a:p>
          <a:p>
            <a:endParaRPr lang="en-US" dirty="0"/>
          </a:p>
          <a:p>
            <a:r>
              <a:rPr lang="en-US" dirty="0"/>
              <a:t>This shows how C-me can be applied in a practical and tangible way.</a:t>
            </a:r>
          </a:p>
          <a:p>
            <a:endParaRPr lang="en-US" dirty="0"/>
          </a:p>
          <a:p>
            <a:r>
              <a:rPr lang="en-US" dirty="0"/>
              <a:t>Especially important now with increased hybrid working.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836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27D9F-A291-0FF0-19E3-2440F0D01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07EB12-0838-0653-7712-96200BD92F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78530A-236E-954B-4538-F3D04D8588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Set up the exercise as per the slide, working in small groups or BORS (breakout rooms).</a:t>
            </a:r>
          </a:p>
          <a:p>
            <a:endParaRPr lang="en-US" dirty="0"/>
          </a:p>
          <a:p>
            <a:r>
              <a:rPr lang="en-US" dirty="0"/>
              <a:t>Facilitator: Suggest putting the 4 ‘things to consider’ in the chat for ease of reference? </a:t>
            </a:r>
          </a:p>
          <a:p>
            <a:endParaRPr lang="en-US" dirty="0"/>
          </a:p>
          <a:p>
            <a:r>
              <a:rPr lang="en-US" dirty="0"/>
              <a:t>Things to consider:</a:t>
            </a:r>
          </a:p>
          <a:p>
            <a:pPr lvl="1"/>
            <a:r>
              <a:rPr lang="en-US" dirty="0"/>
              <a:t>Layout</a:t>
            </a:r>
          </a:p>
          <a:p>
            <a:pPr lvl="1"/>
            <a:r>
              <a:rPr lang="en-US" dirty="0"/>
              <a:t>Type of information</a:t>
            </a:r>
          </a:p>
          <a:p>
            <a:pPr lvl="1"/>
            <a:r>
              <a:rPr lang="en-US" dirty="0"/>
              <a:t>Preparation</a:t>
            </a:r>
          </a:p>
          <a:p>
            <a:pPr lvl="1"/>
            <a:r>
              <a:rPr lang="en-US" dirty="0"/>
              <a:t>Follow up</a:t>
            </a:r>
          </a:p>
          <a:p>
            <a:pPr lvl="1"/>
            <a:endParaRPr lang="en-US" dirty="0"/>
          </a:p>
          <a:p>
            <a:r>
              <a:rPr lang="en-US" dirty="0"/>
              <a:t>Share emails afterwards and coach one another to fine tune.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1F228-88ED-42B6-AF10-263E6315C7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8949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6A68D-1014-AA45-4CCD-5EE11D88D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66ADA3-E043-706B-0DB2-93B762106A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5A2D5D-850B-718E-9E98-14DC0713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Exercise – as per the slide</a:t>
            </a:r>
          </a:p>
          <a:p>
            <a:endParaRPr lang="en-US" dirty="0"/>
          </a:p>
          <a:p>
            <a:r>
              <a:rPr lang="en-US" dirty="0"/>
              <a:t>Group discussion, BORs or use Chat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586B-BBF1-9D04-077E-3043D8A680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8745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A62A6-F005-839C-1EC3-095FD2AE4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E277A1-96E8-68A9-5B09-3CDB8E73C6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0D94C7-95DF-31FD-91F6-A218001814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US" dirty="0"/>
              <a:t>Opportunity to reflect on </a:t>
            </a:r>
            <a:r>
              <a:rPr lang="en-US" b="1" dirty="0"/>
              <a:t>individual </a:t>
            </a:r>
            <a:r>
              <a:rPr lang="en-US" b="1" dirty="0" err="1"/>
              <a:t>colour</a:t>
            </a:r>
            <a:r>
              <a:rPr lang="en-US" b="1" dirty="0"/>
              <a:t> preferences </a:t>
            </a:r>
            <a:r>
              <a:rPr lang="en-US" dirty="0"/>
              <a:t>and the impact this can have on </a:t>
            </a:r>
          </a:p>
          <a:p>
            <a:r>
              <a:rPr lang="en-US" dirty="0"/>
              <a:t>what they ‘</a:t>
            </a:r>
            <a:r>
              <a:rPr lang="en-US" b="1" dirty="0"/>
              <a:t>see</a:t>
            </a:r>
            <a:r>
              <a:rPr lang="en-US" dirty="0"/>
              <a:t>’ as </a:t>
            </a:r>
            <a:r>
              <a:rPr lang="en-US" b="1" dirty="0"/>
              <a:t>effective feedback</a:t>
            </a:r>
          </a:p>
          <a:p>
            <a:endParaRPr lang="en-US" dirty="0"/>
          </a:p>
          <a:p>
            <a:r>
              <a:rPr lang="en-US" dirty="0"/>
              <a:t>NB</a:t>
            </a:r>
          </a:p>
          <a:p>
            <a:r>
              <a:rPr lang="en-US" dirty="0"/>
              <a:t>1st ‘C’ = Reflective preference</a:t>
            </a:r>
          </a:p>
          <a:p>
            <a:r>
              <a:rPr lang="en-US" dirty="0"/>
              <a:t>2nd ‘C’ </a:t>
            </a:r>
            <a:r>
              <a:rPr lang="en-US"/>
              <a:t>= Expressive </a:t>
            </a:r>
            <a:r>
              <a:rPr lang="en-US" dirty="0"/>
              <a:t>preference</a:t>
            </a:r>
          </a:p>
          <a:p>
            <a:r>
              <a:rPr lang="en-US" dirty="0"/>
              <a:t>3rd ‘C’ = Feelings driven preference </a:t>
            </a:r>
          </a:p>
          <a:p>
            <a:r>
              <a:rPr lang="en-US" dirty="0"/>
              <a:t>4th ‘C’ = Thinking driven preference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01889-3D7B-F974-3BDB-3F2549A767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942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4BD2C-8EE6-5801-DC63-B9D60891D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40A0C-7950-D0FE-5069-079813BC58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D364BD-D985-97B3-E2F6-60E5FBE27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EE0F7-473E-BBD5-2D21-4D7CBE1000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267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49862" y="9428274"/>
            <a:ext cx="2946276" cy="498365"/>
          </a:xfrm>
          <a:prstGeom prst="rect">
            <a:avLst/>
          </a:prstGeom>
        </p:spPr>
        <p:txBody>
          <a:bodyPr/>
          <a:lstStyle/>
          <a:p>
            <a:fld id="{6D337A43-3954-4BA9-9BE3-818F1BA2279A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12" name="Slide Image Placeholder 11">
            <a:extLst>
              <a:ext uri="{FF2B5EF4-FFF2-40B4-BE49-F238E27FC236}">
                <a16:creationId xmlns:a16="http://schemas.microsoft.com/office/drawing/2014/main" id="{2EE912F9-B5C9-4002-4BD2-DD9373D25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</p:spPr>
      </p:sp>
      <p:sp>
        <p:nvSpPr>
          <p:cNvPr id="13" name="Notes Placeholder 12">
            <a:extLst>
              <a:ext uri="{FF2B5EF4-FFF2-40B4-BE49-F238E27FC236}">
                <a16:creationId xmlns:a16="http://schemas.microsoft.com/office/drawing/2014/main" id="{2C2931CA-75E4-7E02-0DF7-D3351559A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0384" y="4776857"/>
            <a:ext cx="5436909" cy="390895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61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73705-137E-81B8-1248-0874F86F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245CD1-82B8-F4F6-F254-BBE8CE8857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18D273-B063-C134-A71F-058577804C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b="0" i="0" dirty="0">
                <a:latin typeface="Poppins" panose="00000500000000000000" pitchFamily="2" charset="0"/>
                <a:cs typeface="Poppins" panose="00000500000000000000" pitchFamily="2" charset="0"/>
              </a:rPr>
              <a:t>2 questions: revealed on each ‘click’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05247-F4B7-FE93-C8AF-936990F63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441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F7C38-11D7-A079-4678-4CCBB49345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C7549D-945D-9827-20C3-3C0B2D9B05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D57EBA-FECD-F73C-9F11-8296C05C6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Animated to reveal Factor 1, followed by consequence, then Factor 2 and it's consequence </a:t>
            </a:r>
          </a:p>
          <a:p>
            <a:r>
              <a:rPr lang="en-US" dirty="0"/>
              <a:t>and so on.</a:t>
            </a:r>
          </a:p>
          <a:p>
            <a:endParaRPr lang="en-US" dirty="0"/>
          </a:p>
          <a:p>
            <a:r>
              <a:rPr lang="en-US" dirty="0"/>
              <a:t>Discussion starter:</a:t>
            </a:r>
          </a:p>
          <a:p>
            <a:r>
              <a:rPr lang="en-US" dirty="0"/>
              <a:t>When there are </a:t>
            </a:r>
            <a:r>
              <a:rPr lang="en-US" b="1" dirty="0"/>
              <a:t>critical outcomes </a:t>
            </a:r>
            <a:r>
              <a:rPr lang="en-US" dirty="0"/>
              <a:t>at stake: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might be the </a:t>
            </a:r>
            <a:r>
              <a:rPr lang="en-US" b="1" dirty="0"/>
              <a:t>consequence</a:t>
            </a:r>
            <a:r>
              <a:rPr lang="en-US" dirty="0"/>
              <a:t> if we </a:t>
            </a:r>
            <a:r>
              <a:rPr lang="en-US" b="1" dirty="0" err="1"/>
              <a:t>prioritise</a:t>
            </a:r>
            <a:r>
              <a:rPr lang="en-US" b="1" dirty="0"/>
              <a:t> </a:t>
            </a:r>
            <a:r>
              <a:rPr lang="en-US" dirty="0"/>
              <a:t>the </a:t>
            </a:r>
            <a:r>
              <a:rPr lang="en-US" b="1" dirty="0"/>
              <a:t>outcome</a:t>
            </a:r>
            <a:r>
              <a:rPr lang="en-US" dirty="0"/>
              <a:t> above anything else?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about when there are </a:t>
            </a:r>
            <a:r>
              <a:rPr lang="en-US" b="1" dirty="0"/>
              <a:t>strong opinions </a:t>
            </a:r>
            <a:r>
              <a:rPr lang="en-US" dirty="0"/>
              <a:t>in the mix?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High emotions</a:t>
            </a:r>
            <a:r>
              <a:rPr lang="en-US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How might our </a:t>
            </a:r>
            <a:r>
              <a:rPr lang="en-US" b="1" dirty="0"/>
              <a:t>different </a:t>
            </a:r>
            <a:r>
              <a:rPr lang="en-US" b="1" dirty="0" err="1"/>
              <a:t>colour</a:t>
            </a:r>
            <a:r>
              <a:rPr lang="en-US" b="1" dirty="0"/>
              <a:t> preferences </a:t>
            </a:r>
            <a:r>
              <a:rPr lang="en-US" dirty="0"/>
              <a:t>come into play here?  </a:t>
            </a:r>
          </a:p>
          <a:p>
            <a:endParaRPr lang="en-US" dirty="0"/>
          </a:p>
          <a:p>
            <a:r>
              <a:rPr lang="en-US" dirty="0"/>
              <a:t>The next slide may help unpack this further.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0D5B66-C34A-7E66-CBAF-429F139B33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126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292B1F-B137-3043-2764-82680125A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A32E26-BD9A-9309-4E35-E5C050146D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E7EC10-0E2F-5C4B-C738-21AB776620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0" dirty="0"/>
          </a:p>
          <a:p>
            <a:r>
              <a:rPr lang="en-GB" dirty="0"/>
              <a:t>Difficult conversations can trigger two contrasting “</a:t>
            </a:r>
            <a:r>
              <a:rPr lang="en-GB" b="1" dirty="0"/>
              <a:t>safety issues</a:t>
            </a:r>
            <a:r>
              <a:rPr lang="en-GB" dirty="0"/>
              <a:t>”</a:t>
            </a:r>
            <a:endParaRPr lang="en-US" dirty="0"/>
          </a:p>
          <a:p>
            <a:endParaRPr lang="en-US" dirty="0"/>
          </a:p>
          <a:p>
            <a:r>
              <a:rPr lang="en-US" dirty="0"/>
              <a:t>Reveal 1</a:t>
            </a:r>
            <a:r>
              <a:rPr lang="en-US" b="1" dirty="0"/>
              <a:t>: Silence</a:t>
            </a:r>
            <a:r>
              <a:rPr lang="en-US" dirty="0"/>
              <a:t>: Flight or freeze</a:t>
            </a:r>
          </a:p>
          <a:p>
            <a:endParaRPr lang="en-US" dirty="0"/>
          </a:p>
          <a:p>
            <a:r>
              <a:rPr lang="en-US" dirty="0"/>
              <a:t>Reveal 2: </a:t>
            </a:r>
            <a:r>
              <a:rPr lang="en-US" b="1" dirty="0"/>
              <a:t>Violence</a:t>
            </a:r>
            <a:r>
              <a:rPr lang="en-US" dirty="0"/>
              <a:t>: Fight or deflect</a:t>
            </a:r>
          </a:p>
          <a:p>
            <a:endParaRPr lang="en-US" dirty="0"/>
          </a:p>
          <a:p>
            <a:r>
              <a:rPr lang="en-US" dirty="0"/>
              <a:t>Reveal 3: </a:t>
            </a:r>
            <a:r>
              <a:rPr lang="en-US" b="1" dirty="0"/>
              <a:t>C-me wheel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3AE04-16A1-6301-839E-3A96428B69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756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E57F7-16AE-EE42-CCEF-CFEEC2C34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7E8BF-DADA-1381-BD17-C3C24A483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BD3666-D891-ACB4-8989-5EE1A93B42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Each click – These “</a:t>
            </a:r>
            <a:r>
              <a:rPr lang="en-US" b="1" dirty="0"/>
              <a:t>bad day</a:t>
            </a:r>
            <a:r>
              <a:rPr lang="en-US" dirty="0"/>
              <a:t>" </a:t>
            </a:r>
            <a:r>
              <a:rPr lang="en-US" dirty="0" err="1"/>
              <a:t>behaviours</a:t>
            </a:r>
            <a:r>
              <a:rPr lang="en-US" dirty="0"/>
              <a:t> can be negative contributors to communicating effectively. </a:t>
            </a:r>
          </a:p>
          <a:p>
            <a:r>
              <a:rPr lang="en-US" dirty="0"/>
              <a:t>They may be some of the </a:t>
            </a:r>
            <a:r>
              <a:rPr lang="en-US" b="1" dirty="0"/>
              <a:t>causes of challenging conversations </a:t>
            </a:r>
            <a:r>
              <a:rPr lang="en-US" dirty="0"/>
              <a:t>and could also be the </a:t>
            </a:r>
            <a:r>
              <a:rPr lang="en-US" b="1" dirty="0"/>
              <a:t>outcome of </a:t>
            </a:r>
          </a:p>
          <a:p>
            <a:r>
              <a:rPr lang="en-US" b="1" dirty="0"/>
              <a:t>challenging conversations</a:t>
            </a:r>
            <a:r>
              <a:rPr lang="en-US" dirty="0"/>
              <a:t>. </a:t>
            </a:r>
          </a:p>
          <a:p>
            <a:endParaRPr lang="en-US" dirty="0"/>
          </a:p>
          <a:p>
            <a:r>
              <a:rPr lang="en-US" dirty="0"/>
              <a:t>Invite comments.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EC019-1675-E366-087E-87CE22A8B0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564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C6D18-599E-89A3-EE30-977018827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84FC4-2B63-7A39-4730-66C1B4036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5A6A9-B408-2C88-A6E9-9B0B0976E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Animated to reveal each </a:t>
            </a:r>
            <a:r>
              <a:rPr lang="en-US" dirty="0" err="1"/>
              <a:t>colour</a:t>
            </a:r>
            <a:r>
              <a:rPr lang="en-US" dirty="0"/>
              <a:t> quadrant</a:t>
            </a:r>
          </a:p>
          <a:p>
            <a:endParaRPr lang="en-US" dirty="0"/>
          </a:p>
          <a:p>
            <a:r>
              <a:rPr lang="en-US" dirty="0"/>
              <a:t>These “</a:t>
            </a:r>
            <a:r>
              <a:rPr lang="en-US" b="1" dirty="0"/>
              <a:t>good day </a:t>
            </a:r>
            <a:r>
              <a:rPr lang="en-US" dirty="0"/>
              <a:t>" </a:t>
            </a:r>
            <a:r>
              <a:rPr lang="en-US" dirty="0" err="1"/>
              <a:t>behaviours</a:t>
            </a:r>
            <a:r>
              <a:rPr lang="en-US" dirty="0"/>
              <a:t> around the wheel can be </a:t>
            </a:r>
            <a:r>
              <a:rPr lang="en-US" b="1" dirty="0"/>
              <a:t>positive contributors </a:t>
            </a:r>
            <a:r>
              <a:rPr lang="en-US" dirty="0"/>
              <a:t>to communicating </a:t>
            </a:r>
          </a:p>
          <a:p>
            <a:r>
              <a:rPr lang="en-US" dirty="0"/>
              <a:t>effectively.  </a:t>
            </a:r>
          </a:p>
          <a:p>
            <a:r>
              <a:rPr lang="en-US" dirty="0"/>
              <a:t>We can </a:t>
            </a:r>
            <a:r>
              <a:rPr lang="en-US" b="1" dirty="0"/>
              <a:t>flex our </a:t>
            </a:r>
            <a:r>
              <a:rPr lang="en-US" b="1" dirty="0" err="1"/>
              <a:t>behaviours</a:t>
            </a:r>
            <a:r>
              <a:rPr lang="en-US" b="1" dirty="0"/>
              <a:t> </a:t>
            </a:r>
            <a:r>
              <a:rPr lang="en-US" dirty="0"/>
              <a:t>to speak to others’ </a:t>
            </a:r>
            <a:r>
              <a:rPr lang="en-US" dirty="0" err="1"/>
              <a:t>colour</a:t>
            </a:r>
            <a:r>
              <a:rPr lang="en-US" dirty="0"/>
              <a:t> preferences to help </a:t>
            </a:r>
            <a:r>
              <a:rPr lang="en-US" b="1" dirty="0"/>
              <a:t>ease tensions</a:t>
            </a:r>
            <a:r>
              <a:rPr lang="en-US" dirty="0"/>
              <a:t>.  </a:t>
            </a:r>
          </a:p>
          <a:p>
            <a:r>
              <a:rPr lang="en-US" dirty="0"/>
              <a:t>For the best outcome to a challenging conversation in a group, all 4 </a:t>
            </a:r>
            <a:r>
              <a:rPr lang="en-US" dirty="0" err="1"/>
              <a:t>colour</a:t>
            </a:r>
            <a:r>
              <a:rPr lang="en-US" dirty="0"/>
              <a:t> preferences need to be </a:t>
            </a:r>
          </a:p>
          <a:p>
            <a:r>
              <a:rPr lang="en-US" dirty="0"/>
              <a:t>represented, with everyone bringing their natural resilient strengths to the table.</a:t>
            </a:r>
          </a:p>
          <a:p>
            <a:endParaRPr lang="en-US" dirty="0"/>
          </a:p>
          <a:p>
            <a:r>
              <a:rPr lang="en-US" dirty="0"/>
              <a:t>Discuss.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8477C-7A55-D1F9-E8B1-D443C6839C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10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29DC1-CDC5-41B3-0D14-63217F369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5ADCA-8CF1-7775-C275-14286F0EF8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F69A44-EEBA-EB0E-768C-FEBECA0382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Ask individuals to </a:t>
            </a:r>
            <a:r>
              <a:rPr lang="en-US" b="1" dirty="0"/>
              <a:t>guess</a:t>
            </a:r>
            <a:r>
              <a:rPr lang="en-US" dirty="0"/>
              <a:t> what </a:t>
            </a:r>
            <a:r>
              <a:rPr lang="en-US" b="1" dirty="0"/>
              <a:t>statements</a:t>
            </a:r>
            <a:r>
              <a:rPr lang="en-US" dirty="0"/>
              <a:t> they might expect to see for </a:t>
            </a:r>
            <a:r>
              <a:rPr lang="en-US" b="1" dirty="0"/>
              <a:t>each</a:t>
            </a:r>
            <a:r>
              <a:rPr lang="en-US" dirty="0"/>
              <a:t> of the </a:t>
            </a:r>
          </a:p>
          <a:p>
            <a:r>
              <a:rPr lang="en-US" b="1" dirty="0"/>
              <a:t>4 </a:t>
            </a:r>
            <a:r>
              <a:rPr lang="en-US" b="1" dirty="0" err="1"/>
              <a:t>colours</a:t>
            </a:r>
            <a:r>
              <a:rPr lang="en-US" b="1" dirty="0"/>
              <a:t> </a:t>
            </a:r>
            <a:r>
              <a:rPr lang="en-US" dirty="0"/>
              <a:t>represented on the wheel.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BEB12-55B6-1EF4-CBA7-A159729A27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2111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DB16F-7A98-9C34-143C-2DCE09802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D5AB3B-C3C9-30C3-1476-8D944D655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4AC758-5457-A15E-C9C7-18407CA738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How we </a:t>
            </a:r>
            <a:r>
              <a:rPr lang="en-US" b="1" dirty="0"/>
              <a:t>listen</a:t>
            </a:r>
            <a:r>
              <a:rPr lang="en-US" dirty="0"/>
              <a:t> impacts </a:t>
            </a:r>
            <a:r>
              <a:rPr lang="en-US" b="1" dirty="0"/>
              <a:t>crucial conversations</a:t>
            </a:r>
            <a:r>
              <a:rPr lang="en-US" dirty="0"/>
              <a:t>.  Each </a:t>
            </a:r>
            <a:r>
              <a:rPr lang="en-US" dirty="0" err="1"/>
              <a:t>colour</a:t>
            </a:r>
            <a:r>
              <a:rPr lang="en-US" dirty="0"/>
              <a:t> will have different listening </a:t>
            </a:r>
          </a:p>
          <a:p>
            <a:r>
              <a:rPr lang="en-US" dirty="0"/>
              <a:t>priorities. It is good to be aware of our </a:t>
            </a:r>
            <a:r>
              <a:rPr lang="en-US" b="1" dirty="0"/>
              <a:t>own preference priorities </a:t>
            </a:r>
            <a:r>
              <a:rPr lang="en-US" dirty="0"/>
              <a:t>as well as those of the other person. </a:t>
            </a:r>
          </a:p>
          <a:p>
            <a:endParaRPr lang="en-US" dirty="0"/>
          </a:p>
          <a:p>
            <a:r>
              <a:rPr lang="en-US" dirty="0"/>
              <a:t>Discuss.</a:t>
            </a:r>
          </a:p>
          <a:p>
            <a:endParaRPr lang="en-US" dirty="0"/>
          </a:p>
          <a:p>
            <a:r>
              <a:rPr lang="en-US" dirty="0"/>
              <a:t>All of the statements are </a:t>
            </a:r>
            <a:r>
              <a:rPr lang="en-US" b="1" dirty="0"/>
              <a:t>positive</a:t>
            </a:r>
            <a:r>
              <a:rPr lang="en-US" dirty="0"/>
              <a:t> but some are </a:t>
            </a:r>
            <a:r>
              <a:rPr lang="en-US" b="1" dirty="0"/>
              <a:t>nuanced </a:t>
            </a:r>
            <a:r>
              <a:rPr lang="en-US" dirty="0"/>
              <a:t>as they potentially could have a </a:t>
            </a:r>
            <a:r>
              <a:rPr lang="en-US" b="1" dirty="0"/>
              <a:t>flip side </a:t>
            </a:r>
            <a:r>
              <a:rPr lang="en-US" dirty="0"/>
              <a:t>to </a:t>
            </a:r>
          </a:p>
          <a:p>
            <a:r>
              <a:rPr lang="en-US" dirty="0"/>
              <a:t>watch out for …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7C7E1-C9FB-79F9-3087-15C765405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616945-A020-4BBC-96FF-FC4011206EB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25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2A3C3-7D0B-452A-CC03-70B7616B6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83BB6A-A2B7-8A54-0B51-B8FFACB191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27A647-C34A-15CB-8937-A0D73CC632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Aim of </a:t>
            </a:r>
            <a:r>
              <a:rPr lang="en-US" b="1" dirty="0"/>
              <a:t>healthy conflict</a:t>
            </a:r>
            <a:r>
              <a:rPr lang="en-US" dirty="0"/>
              <a:t>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help both sides </a:t>
            </a:r>
            <a:r>
              <a:rPr lang="en-US" b="1" dirty="0"/>
              <a:t>grow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find a </a:t>
            </a:r>
            <a:r>
              <a:rPr lang="en-US" b="1" dirty="0"/>
              <a:t>positive outcome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see </a:t>
            </a:r>
            <a:r>
              <a:rPr lang="en-US" b="1" dirty="0"/>
              <a:t>progression</a:t>
            </a:r>
          </a:p>
          <a:p>
            <a:endParaRPr lang="en-US" dirty="0"/>
          </a:p>
          <a:p>
            <a:r>
              <a:rPr lang="en-US" dirty="0"/>
              <a:t>Work through the slide, describing the relationship between “</a:t>
            </a:r>
            <a:r>
              <a:rPr lang="en-US" b="1" dirty="0"/>
              <a:t>My Needs</a:t>
            </a:r>
            <a:r>
              <a:rPr lang="en-US" dirty="0"/>
              <a:t>” and “</a:t>
            </a:r>
            <a:r>
              <a:rPr lang="en-US" b="1" dirty="0"/>
              <a:t>Your Needs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1. My needs low/Your needs low  = </a:t>
            </a:r>
            <a:r>
              <a:rPr lang="en-US" b="1" dirty="0"/>
              <a:t>AVOID</a:t>
            </a:r>
            <a:r>
              <a:rPr lang="en-US" dirty="0"/>
              <a:t> conflict = Lose-Lose (neither party can grow)</a:t>
            </a:r>
          </a:p>
          <a:p>
            <a:r>
              <a:rPr lang="en-US" dirty="0"/>
              <a:t>2. My needs high/Your needs low = </a:t>
            </a:r>
            <a:r>
              <a:rPr lang="en-US" b="1" dirty="0"/>
              <a:t>COMPETE</a:t>
            </a:r>
            <a:r>
              <a:rPr lang="en-US" dirty="0"/>
              <a:t> in conflict = Win-Lose (I get my way and you lose out)</a:t>
            </a:r>
          </a:p>
          <a:p>
            <a:r>
              <a:rPr lang="en-US" dirty="0"/>
              <a:t>3. My needs low/Your needs high = </a:t>
            </a:r>
            <a:r>
              <a:rPr lang="en-US" b="1" dirty="0"/>
              <a:t>ACCOMODATE</a:t>
            </a:r>
            <a:r>
              <a:rPr lang="en-US" dirty="0"/>
              <a:t> in conflict = Lose-Win (I give way to your needs but the issues aren’t dealt with)</a:t>
            </a:r>
          </a:p>
          <a:p>
            <a:r>
              <a:rPr lang="en-US" dirty="0"/>
              <a:t>4. My needs medium/Your needs medium = </a:t>
            </a:r>
            <a:r>
              <a:rPr lang="en-US" b="1" dirty="0"/>
              <a:t>COMPROMISE</a:t>
            </a:r>
            <a:r>
              <a:rPr lang="en-US" dirty="0"/>
              <a:t> in conflict = Low form of win (meeting in the middle/agreeing to disagree)</a:t>
            </a:r>
          </a:p>
          <a:p>
            <a:r>
              <a:rPr lang="en-US" dirty="0"/>
              <a:t>5. My needs high/Your needs high = </a:t>
            </a:r>
            <a:r>
              <a:rPr lang="en-US" b="1" dirty="0"/>
              <a:t>COLLABORATE</a:t>
            </a:r>
            <a:r>
              <a:rPr lang="en-US" dirty="0"/>
              <a:t> in conflict = Win-Win (finding the best way forward, with honesty and integrity)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BD230-34DF-55C6-3000-3ABD5F84F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74434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6B4033-ABD3-78FD-635B-CDC4FA716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455910-46F2-8001-B212-4DE7DF74B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55969E-2E16-981A-8230-A96AA1BD51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Chance to explore these </a:t>
            </a:r>
            <a:r>
              <a:rPr lang="en-US" b="1" dirty="0"/>
              <a:t>questions</a:t>
            </a:r>
            <a:r>
              <a:rPr lang="en-US" dirty="0"/>
              <a:t> in the group and allow for reflection/sharing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0DDA4-351A-50DE-99DA-6694047E76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0158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2E8D3-7419-3EE7-2428-6285D1AE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4837B2-C842-8D9C-BDF0-33A077FF66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8B3D0-9161-1097-9F85-B2697084D5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You’ll find the </a:t>
            </a:r>
            <a:r>
              <a:rPr lang="en-US" b="1" dirty="0"/>
              <a:t>stress and resilience visual</a:t>
            </a:r>
            <a:r>
              <a:rPr lang="en-US" dirty="0"/>
              <a:t> in your profiles under the positive ways of handling setbacks section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87DF3-AA2C-FF7A-78EC-CCB59E1E49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7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If delivering remotely: </a:t>
            </a:r>
          </a:p>
          <a:p>
            <a:r>
              <a:rPr lang="en-GB" b="1" dirty="0"/>
              <a:t>Welcome</a:t>
            </a:r>
            <a:r>
              <a:rPr lang="en-GB" dirty="0"/>
              <a:t> everyone on grid view (share slides later).</a:t>
            </a:r>
          </a:p>
          <a:p>
            <a:endParaRPr lang="en-GB" dirty="0"/>
          </a:p>
          <a:p>
            <a:r>
              <a:rPr lang="en-GB" dirty="0"/>
              <a:t>Give a very brief personal introduction</a:t>
            </a:r>
          </a:p>
          <a:p>
            <a:r>
              <a:rPr lang="en-GB" b="1" dirty="0"/>
              <a:t>Purpose</a:t>
            </a:r>
            <a:r>
              <a:rPr lang="en-GB" dirty="0"/>
              <a:t>: The purpose of this workshop is ……</a:t>
            </a:r>
          </a:p>
          <a:p>
            <a:r>
              <a:rPr lang="en-GB" b="1" dirty="0"/>
              <a:t>Programme</a:t>
            </a:r>
            <a:r>
              <a:rPr lang="en-GB" dirty="0"/>
              <a:t>: The timeline for today is ….</a:t>
            </a:r>
          </a:p>
          <a:p>
            <a:endParaRPr lang="en-GB" dirty="0"/>
          </a:p>
          <a:p>
            <a:r>
              <a:rPr lang="en-GB" dirty="0"/>
              <a:t>If </a:t>
            </a:r>
            <a:r>
              <a:rPr lang="en-GB" b="1" dirty="0"/>
              <a:t>recording the session: </a:t>
            </a:r>
            <a:r>
              <a:rPr lang="en-GB" dirty="0"/>
              <a:t>Let the clients know at the start.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8FB81F-1C70-421E-90B2-262B4229548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93920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1DDEA-F736-B42F-F736-B6F975B1E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EDB617-A7D5-F782-121B-8F33440535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3EA24D-4D60-F7C0-622A-5CF5164613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Explain </a:t>
            </a:r>
            <a:r>
              <a:rPr lang="en-GB" b="1" dirty="0"/>
              <a:t>360 card game</a:t>
            </a:r>
          </a:p>
          <a:p>
            <a:endParaRPr lang="en-GB" dirty="0"/>
          </a:p>
          <a:p>
            <a:r>
              <a:rPr lang="en-GB" dirty="0"/>
              <a:t>Good exercise to start discussion on how we’re perceived by others in the team</a:t>
            </a:r>
          </a:p>
          <a:p>
            <a:endParaRPr lang="en-GB" dirty="0"/>
          </a:p>
          <a:p>
            <a:r>
              <a:rPr lang="en-GB" dirty="0"/>
              <a:t>Select one person in the group</a:t>
            </a:r>
          </a:p>
          <a:p>
            <a:r>
              <a:rPr lang="en-GB" dirty="0"/>
              <a:t>The rest of the group then pick 2/3 cards which they feel best describe that person. </a:t>
            </a:r>
          </a:p>
          <a:p>
            <a:r>
              <a:rPr lang="en-GB" dirty="0"/>
              <a:t>The selected person then gives some feedback about the cards that the rest of the </a:t>
            </a:r>
          </a:p>
          <a:p>
            <a:r>
              <a:rPr lang="en-GB" dirty="0"/>
              <a:t>group selected for them. </a:t>
            </a:r>
          </a:p>
          <a:p>
            <a:r>
              <a:rPr lang="en-GB" dirty="0"/>
              <a:t>Each person in the group has a go. </a:t>
            </a:r>
          </a:p>
          <a:p>
            <a:endParaRPr lang="en-GB" dirty="0"/>
          </a:p>
          <a:p>
            <a:r>
              <a:rPr lang="en-GB" dirty="0"/>
              <a:t>ACTION: Ask people to </a:t>
            </a:r>
            <a:r>
              <a:rPr lang="en-GB" b="1" dirty="0"/>
              <a:t>guess</a:t>
            </a:r>
            <a:r>
              <a:rPr lang="en-GB" dirty="0"/>
              <a:t> statements for one of the </a:t>
            </a:r>
            <a:r>
              <a:rPr lang="en-GB" b="1" dirty="0"/>
              <a:t>facilitators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7B34E2-C469-CACB-6888-85316BBEE8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088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52666B-AEA4-7876-2368-7ABF7CAAB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57ECA1-91CA-08E0-7D67-249FDDC562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985989-AA1F-3E17-C2EE-B2DD17DDB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Reveal the </a:t>
            </a:r>
            <a:r>
              <a:rPr lang="en-GB" b="1" dirty="0"/>
              <a:t>colours </a:t>
            </a:r>
            <a:r>
              <a:rPr lang="en-GB" dirty="0"/>
              <a:t>for each card.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E4490-52B4-4836-9835-9C54B20CC6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5352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06A6C-0A0E-B777-71D8-D33E38813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CFE986-04AD-97B0-D9F0-744475C6D2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DB8DAA-507A-0CEB-9658-708B34CB8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Committing to actions </a:t>
            </a:r>
            <a:r>
              <a:rPr lang="en-GB" dirty="0"/>
              <a:t>to put into practice what we’ve covered over these sessions helps </a:t>
            </a:r>
          </a:p>
          <a:p>
            <a:r>
              <a:rPr lang="en-GB" dirty="0"/>
              <a:t>to increase the impact of what you’ve learned.</a:t>
            </a:r>
          </a:p>
          <a:p>
            <a:endParaRPr lang="en-GB" dirty="0"/>
          </a:p>
          <a:p>
            <a:r>
              <a:rPr lang="en-GB" dirty="0"/>
              <a:t>We’ve mapped action planning around our wheel, illustrating how different elements look </a:t>
            </a:r>
          </a:p>
          <a:p>
            <a:r>
              <a:rPr lang="en-GB" dirty="0"/>
              <a:t>through different colour lenses.</a:t>
            </a:r>
          </a:p>
          <a:p>
            <a:r>
              <a:rPr lang="en-GB" dirty="0"/>
              <a:t>We all draw on all 4 colour energies in our daily lives, regardless of go to preferences, it’s just </a:t>
            </a:r>
          </a:p>
          <a:p>
            <a:r>
              <a:rPr lang="en-GB" dirty="0"/>
              <a:t>that some we may have to be more intentional about than others … </a:t>
            </a:r>
            <a:endParaRPr lang="en-GB" dirty="0">
              <a:cs typeface="Calibri"/>
            </a:endParaRPr>
          </a:p>
          <a:p>
            <a:r>
              <a:rPr lang="en-GB" b="1" dirty="0"/>
              <a:t>Red </a:t>
            </a:r>
            <a:r>
              <a:rPr lang="en-GB" dirty="0"/>
              <a:t>– what </a:t>
            </a:r>
            <a:r>
              <a:rPr lang="en-GB" b="1" dirty="0"/>
              <a:t>personal goals </a:t>
            </a:r>
            <a:r>
              <a:rPr lang="en-GB" dirty="0"/>
              <a:t>are you going to set?</a:t>
            </a:r>
            <a:endParaRPr lang="en-GB" dirty="0">
              <a:cs typeface="Calibri"/>
            </a:endParaRPr>
          </a:p>
          <a:p>
            <a:r>
              <a:rPr lang="en-GB" b="1" dirty="0"/>
              <a:t>Yellow</a:t>
            </a:r>
            <a:r>
              <a:rPr lang="en-GB" dirty="0"/>
              <a:t> – what </a:t>
            </a:r>
            <a:r>
              <a:rPr lang="en-GB" b="1" dirty="0"/>
              <a:t>innovative applications </a:t>
            </a:r>
            <a:r>
              <a:rPr lang="en-GB" dirty="0"/>
              <a:t>can you think of?</a:t>
            </a:r>
            <a:endParaRPr lang="en-GB" dirty="0">
              <a:cs typeface="Calibri"/>
            </a:endParaRPr>
          </a:p>
          <a:p>
            <a:r>
              <a:rPr lang="en-GB" b="1" dirty="0"/>
              <a:t>Green</a:t>
            </a:r>
            <a:r>
              <a:rPr lang="en-GB" dirty="0"/>
              <a:t> – what </a:t>
            </a:r>
            <a:r>
              <a:rPr lang="en-GB" b="1" dirty="0"/>
              <a:t>impact </a:t>
            </a:r>
            <a:r>
              <a:rPr lang="en-GB" dirty="0"/>
              <a:t>might this have on </a:t>
            </a:r>
            <a:r>
              <a:rPr lang="en-GB" b="1" dirty="0"/>
              <a:t>others</a:t>
            </a:r>
            <a:r>
              <a:rPr lang="en-GB" dirty="0"/>
              <a:t> – how can I leverage what I’ve learned to impact </a:t>
            </a:r>
          </a:p>
          <a:p>
            <a:r>
              <a:rPr lang="en-GB" dirty="0"/>
              <a:t>my team?</a:t>
            </a:r>
            <a:endParaRPr lang="en-GB" dirty="0">
              <a:cs typeface="Calibri"/>
            </a:endParaRPr>
          </a:p>
          <a:p>
            <a:r>
              <a:rPr lang="en-GB" b="1" dirty="0"/>
              <a:t>Blue</a:t>
            </a:r>
            <a:r>
              <a:rPr lang="en-GB" dirty="0"/>
              <a:t> – what </a:t>
            </a:r>
            <a:r>
              <a:rPr lang="en-GB" b="1" dirty="0"/>
              <a:t>theory</a:t>
            </a:r>
            <a:r>
              <a:rPr lang="en-GB" dirty="0"/>
              <a:t> and </a:t>
            </a:r>
            <a:r>
              <a:rPr lang="en-GB" b="1" dirty="0"/>
              <a:t>knowledge</a:t>
            </a:r>
            <a:r>
              <a:rPr lang="en-GB" dirty="0"/>
              <a:t> do I want to remember from this session?</a:t>
            </a:r>
          </a:p>
          <a:p>
            <a:endParaRPr lang="en-GB" dirty="0"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STOP/START/CONTINUE</a:t>
            </a:r>
            <a:r>
              <a:rPr lang="en-GB" dirty="0"/>
              <a:t>: a helpful structure for reflection.  What will you Start doing?  Stop doing</a:t>
            </a:r>
            <a:r>
              <a:rPr lang="en-GB"/>
              <a:t>? 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Continue </a:t>
            </a:r>
            <a:r>
              <a:rPr lang="en-GB" dirty="0"/>
              <a:t>doing?</a:t>
            </a:r>
          </a:p>
          <a:p>
            <a:endParaRPr lang="en-GB" dirty="0"/>
          </a:p>
          <a:p>
            <a:r>
              <a:rPr lang="en-GB" b="1" dirty="0"/>
              <a:t>Action</a:t>
            </a:r>
            <a:r>
              <a:rPr lang="en-GB" dirty="0"/>
              <a:t>: take 5mins now to complete this page.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Action</a:t>
            </a:r>
            <a:r>
              <a:rPr lang="en-GB" dirty="0"/>
              <a:t>:  I’d like you all to enter in the chat box one key action point you’ve included in your plan …</a:t>
            </a:r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C4A99-9E50-744B-D28D-13A72CA254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548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E7B10-D355-C21B-9933-41806CCDA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539E4F-4CAA-CBE4-3DF2-8D9E15A9A6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1BF947-9359-78CF-4EA8-A696BCCE36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Opportunity for </a:t>
            </a:r>
            <a:r>
              <a:rPr lang="en-GB" b="1" dirty="0"/>
              <a:t>TEAM Reflection </a:t>
            </a:r>
            <a:r>
              <a:rPr lang="en-GB" dirty="0"/>
              <a:t>– vital to help </a:t>
            </a:r>
            <a:r>
              <a:rPr lang="en-GB" b="1" dirty="0"/>
              <a:t>embed the learning </a:t>
            </a:r>
            <a:r>
              <a:rPr lang="en-GB" dirty="0"/>
              <a:t>from this workshop in a collective way.</a:t>
            </a:r>
          </a:p>
          <a:p>
            <a:endParaRPr lang="en-GB" dirty="0"/>
          </a:p>
          <a:p>
            <a:r>
              <a:rPr lang="en-GB" dirty="0"/>
              <a:t>Encouragement to reflect on team group behaviours through the lens of all 4 colours (whilst we have a behavioural </a:t>
            </a:r>
          </a:p>
          <a:p>
            <a:r>
              <a:rPr lang="en-GB" dirty="0"/>
              <a:t>preference, we are all a blend of all 4 colours).</a:t>
            </a:r>
          </a:p>
          <a:p>
            <a:endParaRPr lang="en-GB" dirty="0"/>
          </a:p>
          <a:p>
            <a:r>
              <a:rPr lang="en-GB" b="1" dirty="0"/>
              <a:t>STOP/START/CONTINUE</a:t>
            </a:r>
            <a:r>
              <a:rPr lang="en-GB" dirty="0"/>
              <a:t>: a helpful structure for reflection.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D9527-8B92-A267-D3E5-018E0BC3C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4562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65863-904E-426A-4548-12AD01066C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60C12-2412-F267-23D1-320D124086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FED78-AD00-E710-4B63-F06F2D39E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  <a:p>
            <a:pPr lvl="0"/>
            <a:r>
              <a:rPr lang="en-US" dirty="0"/>
              <a:t>Opportunity to </a:t>
            </a:r>
            <a:r>
              <a:rPr lang="en-US" b="1" dirty="0"/>
              <a:t>thank</a:t>
            </a:r>
            <a:r>
              <a:rPr lang="en-US" dirty="0"/>
              <a:t> everyone.</a:t>
            </a:r>
          </a:p>
          <a:p>
            <a:endParaRPr lang="en-US" dirty="0"/>
          </a:p>
          <a:p>
            <a:pPr lvl="0"/>
            <a:r>
              <a:rPr lang="en-GB" dirty="0"/>
              <a:t>Insert your own links on this slide.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5C9A2-C911-4567-D8A3-E925C21E56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247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Check these aims are appropriate for your clients and tailor if necessary.</a:t>
            </a:r>
          </a:p>
          <a:p>
            <a:endParaRPr lang="en-US" dirty="0"/>
          </a:p>
          <a:p>
            <a:r>
              <a:rPr lang="en-US" dirty="0"/>
              <a:t>Click to reveal the question what are your aims? Give space for participants to share </a:t>
            </a:r>
          </a:p>
          <a:p>
            <a:r>
              <a:rPr lang="en-US" dirty="0"/>
              <a:t>their session aims in the chat.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6946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BB260-4AB6-8A7A-FB5C-E33C4D67D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A8581-EB16-9843-F3F4-70E72D1038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65ABC6-844A-4939-7C51-5DBA2EB77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3 questions: revealed on each ‘click’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11B4D3-FD26-5D71-D26D-A8ADF83AC9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7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7AC5F-69B7-160E-596B-977CC556C5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F4BB28-F427-04FA-A4C8-75B4D28051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D8A2DA-D8C4-7044-8390-10538E76C6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Reminder of the Jungian axes introduced in the Foundation Workshop</a:t>
            </a:r>
          </a:p>
          <a:p>
            <a:endParaRPr lang="en-GB" dirty="0"/>
          </a:p>
          <a:p>
            <a:r>
              <a:rPr lang="en-GB" dirty="0"/>
              <a:t>Let's look at the</a:t>
            </a:r>
            <a:r>
              <a:rPr lang="en-GB" b="1" dirty="0"/>
              <a:t> axes </a:t>
            </a:r>
            <a:r>
              <a:rPr lang="en-GB" b="0" dirty="0"/>
              <a:t>C-</a:t>
            </a:r>
            <a:r>
              <a:rPr lang="en-GB" dirty="0"/>
              <a:t>me uses to </a:t>
            </a:r>
            <a:r>
              <a:rPr lang="en-GB" b="1" dirty="0"/>
              <a:t>echo </a:t>
            </a:r>
            <a:r>
              <a:rPr lang="en-GB" b="1" dirty="0" err="1"/>
              <a:t>jungian</a:t>
            </a:r>
            <a:r>
              <a:rPr lang="en-GB" b="1" dirty="0"/>
              <a:t> psychology </a:t>
            </a:r>
            <a:r>
              <a:rPr lang="en-GB" b="0" dirty="0"/>
              <a:t>– helping</a:t>
            </a:r>
          </a:p>
          <a:p>
            <a:r>
              <a:rPr lang="en-GB" b="0" dirty="0"/>
              <a:t> to introduce </a:t>
            </a:r>
            <a:r>
              <a:rPr lang="en-GB" dirty="0"/>
              <a:t>another layer to interpreting the colour wheel.</a:t>
            </a:r>
          </a:p>
          <a:p>
            <a:endParaRPr lang="en-GB" dirty="0"/>
          </a:p>
          <a:p>
            <a:endParaRPr lang="en-GB" dirty="0">
              <a:cs typeface="Calibri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012FE-0610-F6D0-132E-D4FBC7558D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504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FF1F7-8D6A-5C30-F537-56BA291B0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839E7D-1C29-D026-6C70-28D455FCC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87BDEF-0EB5-6710-EF81-05658FD0E0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Let’s start by looking at the C-me colour wheel - the heart of </a:t>
            </a:r>
          </a:p>
          <a:p>
            <a:r>
              <a:rPr lang="en-GB" dirty="0"/>
              <a:t>our approach to behavioural preference and how we represent them at C-me.</a:t>
            </a:r>
          </a:p>
          <a:p>
            <a:endParaRPr lang="en-US" i="0" dirty="0"/>
          </a:p>
          <a:p>
            <a:pPr marL="171450" indent="-171450">
              <a:buFont typeface="Arial"/>
              <a:buChar char="•"/>
            </a:pPr>
            <a:r>
              <a:rPr lang="en-GB" b="1" dirty="0"/>
              <a:t>It’s a blended colour wheel </a:t>
            </a:r>
            <a:r>
              <a:rPr lang="en-GB" dirty="0"/>
              <a:t>–  and this is important because it reflects that we </a:t>
            </a:r>
          </a:p>
          <a:p>
            <a:pPr marL="0" indent="0">
              <a:buFont typeface="Arial"/>
              <a:buNone/>
            </a:pPr>
            <a:r>
              <a:rPr lang="en-GB" b="1" dirty="0"/>
              <a:t>flex our behaviours</a:t>
            </a:r>
            <a:r>
              <a:rPr lang="en-GB" dirty="0"/>
              <a:t> to move around the wheel – the key here is that you can move, you're not stuck, </a:t>
            </a:r>
          </a:p>
          <a:p>
            <a:pPr marL="0" indent="0">
              <a:buFont typeface="Arial"/>
              <a:buNone/>
            </a:pPr>
            <a:r>
              <a:rPr lang="en-GB" dirty="0"/>
              <a:t>there is room to develop and grow. Colours blend, numbers and labels don’t.</a:t>
            </a:r>
            <a:endParaRPr lang="en-GB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/>
              <a:t>This is a </a:t>
            </a:r>
            <a:r>
              <a:rPr lang="en-GB" b="1" dirty="0"/>
              <a:t>non-binary/non-dualistic approach </a:t>
            </a:r>
            <a:r>
              <a:rPr lang="en-GB" b="0" dirty="0"/>
              <a:t>– not boxing you in but giving you a common language </a:t>
            </a:r>
          </a:p>
          <a:p>
            <a:pPr marL="0" indent="0">
              <a:buFont typeface="Arial"/>
              <a:buNone/>
            </a:pPr>
            <a:r>
              <a:rPr lang="en-GB" b="0" dirty="0"/>
              <a:t>to understand preference diversity and improve communication.</a:t>
            </a:r>
            <a:endParaRPr lang="en-GB" b="1" dirty="0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GB" dirty="0"/>
              <a:t>We’ve </a:t>
            </a:r>
            <a:r>
              <a:rPr lang="en-GB" b="1" dirty="0"/>
              <a:t>grouped similar behaviours by colour</a:t>
            </a:r>
            <a:r>
              <a:rPr lang="en-GB" dirty="0"/>
              <a:t> and mapped them onto the wheel for learning purposes</a:t>
            </a:r>
          </a:p>
          <a:p>
            <a:pPr marL="0" indent="0">
              <a:buFont typeface="Arial"/>
              <a:buNone/>
            </a:pPr>
            <a:r>
              <a:rPr lang="en-GB" dirty="0"/>
              <a:t> – we’ll unpack this further as we go on.</a:t>
            </a:r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US" dirty="0">
              <a:ea typeface="Calibri" panose="020F0502020204030204"/>
              <a:cs typeface="Calibri" panose="020F0502020204030204"/>
            </a:endParaRPr>
          </a:p>
          <a:p>
            <a:endParaRPr lang="en-GB" dirty="0">
              <a:ea typeface="Calibri" panose="020F0502020204030204"/>
              <a:cs typeface="Calibri" panose="020F0502020204030204"/>
            </a:endParaRP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BB4E3-DDE2-8808-D36C-593596BEB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7779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92BE68-FF5A-36DC-0735-F2FC19327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5ADF5-066B-FD22-5C0A-F62C7B515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237DAB-4AFA-BC26-5651-BC4C6CFBB0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Reflect on team wheel</a:t>
            </a:r>
          </a:p>
          <a:p>
            <a:endParaRPr lang="en-GB" dirty="0"/>
          </a:p>
          <a:p>
            <a:r>
              <a:rPr lang="en-GB" b="1" dirty="0"/>
              <a:t>Questions</a:t>
            </a:r>
            <a:r>
              <a:rPr lang="en-GB" dirty="0"/>
              <a:t> to get discussion going:</a:t>
            </a:r>
          </a:p>
          <a:p>
            <a:r>
              <a:rPr lang="en-GB" dirty="0"/>
              <a:t>What are the </a:t>
            </a:r>
            <a:r>
              <a:rPr lang="en-GB" b="1" dirty="0"/>
              <a:t>strengths</a:t>
            </a:r>
            <a:r>
              <a:rPr lang="en-GB" dirty="0"/>
              <a:t> of this team?</a:t>
            </a:r>
          </a:p>
          <a:p>
            <a:r>
              <a:rPr lang="en-GB" dirty="0"/>
              <a:t>What other </a:t>
            </a:r>
            <a:r>
              <a:rPr lang="en-GB" b="1" dirty="0"/>
              <a:t>observations</a:t>
            </a:r>
            <a:r>
              <a:rPr lang="en-GB" dirty="0"/>
              <a:t> do you have?</a:t>
            </a:r>
          </a:p>
          <a:p>
            <a:r>
              <a:rPr lang="en-GB" dirty="0"/>
              <a:t>How do the </a:t>
            </a:r>
            <a:r>
              <a:rPr lang="en-GB" b="1" dirty="0"/>
              <a:t>colour preferences </a:t>
            </a:r>
            <a:r>
              <a:rPr lang="en-GB" dirty="0"/>
              <a:t>of the team </a:t>
            </a:r>
            <a:r>
              <a:rPr lang="en-GB" b="1" dirty="0"/>
              <a:t>impact</a:t>
            </a:r>
            <a:r>
              <a:rPr lang="en-GB" dirty="0"/>
              <a:t> on team </a:t>
            </a:r>
            <a:r>
              <a:rPr lang="en-GB" b="1" dirty="0"/>
              <a:t>communications</a:t>
            </a:r>
            <a:r>
              <a:rPr lang="en-GB" dirty="0"/>
              <a:t>?</a:t>
            </a:r>
          </a:p>
          <a:p>
            <a:r>
              <a:rPr lang="en-GB" dirty="0"/>
              <a:t>How do you see this </a:t>
            </a:r>
            <a:r>
              <a:rPr lang="en-GB" b="1" dirty="0"/>
              <a:t>playing out</a:t>
            </a:r>
            <a:r>
              <a:rPr lang="en-GB" dirty="0"/>
              <a:t>?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7D217-6D7F-6D27-1B0A-61D0DAECB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13725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CA6EC-D787-629D-D9B4-1BCA295D1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998336-DA7C-F75B-FCCB-D6293010F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B7B141-4EB0-B685-8C83-F9774C846F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1943DC-8105-EAFC-0D9C-4E933FEB65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48252D-057E-45B3-B0CC-C400561BF28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13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FBC6-99AE-A3D6-F2A5-658978795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87532-6783-CE1F-45CE-FB5842FAD9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F9522-69B7-1C96-96E2-4008891EE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0F198-35E1-68CF-EC2B-323E1B78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E0960-0CC7-5174-81FB-4260F49E4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345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A76E-DFEE-778A-A676-5BAEEAEB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7C9C47-20B9-A89C-3C42-DFF4E817C3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7F4DF-8431-6D83-0041-A853948C7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901F2-5405-4B24-CEE3-D2F005B8B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C42E8-5252-AD6D-A146-715A883B2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314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822406-0D14-B993-6627-BA85F63ED2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3D727A-DEE0-49B0-903D-3F7842861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E06AB-57AD-516E-09C1-30E3FA14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8E0E1-135C-5B36-F672-9A6D0634D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FDA0E6-B09E-516D-7CC8-D509D9ED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07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47DC5-D808-1BEB-00C4-92670F4DC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127D-C26A-966F-44A6-F1EA94538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BD33A-0B40-5AE6-6B94-FE0BDF845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58F5A-8B14-0F49-365E-2F4B1289F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27562-6478-327D-3E1C-7A3D5DDE4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0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16DE6-B6CB-66DF-B49F-A5C517219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C820CD-600B-8815-E591-3D7F39678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D34C64-FA00-9440-DEE8-CE40AE43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5E189-F677-1ACC-268D-0D6B421FD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72A19-15D4-13B1-B047-E60358653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225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3CCEC-9815-B59D-44B7-3420F6018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E2813-3ABD-C6EC-C0AD-88AF15311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EB82E-C106-9C19-F6BC-2E61414C4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7AB96F-5C14-F27A-7D0F-DE99309C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3EBEE0-AF55-488C-D0A3-962060C99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2515F7-131D-CD59-8B76-837F74EF2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13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A144B-3AC6-D84A-4D54-83C65A82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3640B7-CA66-BBC0-1281-F68D9747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E85A7-3241-F25E-0F30-F850F50D9B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4D50B-7026-D8B6-C082-B28FF578EB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22CEB4-A37D-089A-4A09-0D550AB5F7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F6702F-B57C-83FD-2842-A620EF3F5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4255FC-8902-1330-10A5-34DC32100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2C3DAD-D9CF-5FCC-186D-6C06D6D2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7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0C745-0F2B-B466-C059-56E38D5B8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7803BE-10B6-AF59-6B68-8271C93F6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B50CD-F16A-C092-9A87-40A8B6034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C2EC5-5507-ABEE-FBEE-ACBFF0BC9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5367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2E3B4B-3489-0D84-E845-34B30D2AC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95EE1-500F-F57C-FC1C-199E4CF0A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76D1A-DD22-5744-27E0-046C4209C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0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9A3EE-7E49-CAA4-5EA1-A9AB0BD68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52A70-9743-A3EC-A1BA-1DE048362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00E1C-AF52-FB5D-E480-36CA24A408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F98CA-4863-1FB6-22AC-FB99303C3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BF95D1-32B0-B91D-F351-858BEFA20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77C376-F61F-0E95-2A69-0B8849309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37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EE20-66D7-057D-BAA2-D9A33E046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2DAF4-E29B-4BEC-7302-1DF785B019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BDAB4E-2DE1-CD73-0E1B-753DF66EC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21D1E-6AB8-CDEA-D59D-0963FE5DA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473CB-BF42-3E85-B7B5-0C5F7B03A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9D482-B0EE-0EF3-A663-BBE58FB34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26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BEFC8E-653E-75EB-1DF7-CF43213B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8D864-E0C7-8717-9379-82FADD527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750AB6-3A24-4694-37BB-12F7B5B3F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FA921A-E380-4D27-805F-A2234141B9DA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FCA3C-9376-7A70-2DBC-98A2A55CB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B7E9CA-F9CA-C6B1-11AF-0EF2B0197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95EB3-E08D-4F6E-BCDD-9AFC348047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1092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12" Type="http://schemas.openxmlformats.org/officeDocument/2006/relationships/image" Target="../media/image26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svg"/><Relationship Id="rId11" Type="http://schemas.openxmlformats.org/officeDocument/2006/relationships/image" Target="../media/image25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2.pn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850D25F-9552-FAAD-C713-EAB1C518F141}"/>
              </a:ext>
            </a:extLst>
          </p:cNvPr>
          <p:cNvSpPr txBox="1"/>
          <p:nvPr/>
        </p:nvSpPr>
        <p:spPr>
          <a:xfrm>
            <a:off x="932942" y="499034"/>
            <a:ext cx="10326115" cy="20928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Preparing for your C-me session</a:t>
            </a:r>
          </a:p>
          <a:p>
            <a:endParaRPr lang="en-US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r>
              <a:rPr lang="en-US" sz="2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Note</a:t>
            </a:r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Certain slides can be hidden (right click ‘Hide Slide’) depending on session needs. </a:t>
            </a:r>
            <a:r>
              <a:rPr lang="en-US" sz="24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Certain slides will need editing for each session (see below)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A9D23C78-B501-5FFB-F3E3-1CB793C07D2A}"/>
              </a:ext>
            </a:extLst>
          </p:cNvPr>
          <p:cNvSpPr txBox="1"/>
          <p:nvPr/>
        </p:nvSpPr>
        <p:spPr>
          <a:xfrm>
            <a:off x="1032765" y="2752880"/>
            <a:ext cx="10503915" cy="33889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Checklist</a:t>
            </a:r>
          </a:p>
          <a:p>
            <a:endParaRPr lang="en-GB" sz="24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Home Slide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Option to add Client’s logo/brand Slide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3</a:t>
            </a:r>
          </a:p>
          <a:p>
            <a:pPr marL="342900" indent="-342900">
              <a:buFont typeface="Arial"/>
              <a:buChar char="•"/>
            </a:pPr>
            <a:endParaRPr lang="en-GB" sz="2400" b="0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Aims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 Adjust session Aims as appropriate for Client Slide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4</a:t>
            </a:r>
          </a:p>
          <a:p>
            <a:pPr marL="342900" indent="-342900">
              <a:buFont typeface="Arial"/>
              <a:buChar char="•"/>
            </a:pPr>
            <a:endParaRPr lang="en-GB" sz="24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400" u="sng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Insert Team Wheel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Slides 8 and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Graphs 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 Slide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9</a:t>
            </a:r>
          </a:p>
          <a:p>
            <a:pPr marL="342900" indent="-342900">
              <a:buFont typeface="Arial"/>
              <a:buChar char="•"/>
            </a:pPr>
            <a:endParaRPr lang="en-GB" sz="24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C-me profile needed</a:t>
            </a:r>
            <a:endParaRPr lang="en-GB" sz="24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56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FE78A-3403-2966-480E-F0222024E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816755E3-ECB1-D775-7796-8F72E85253C0}"/>
              </a:ext>
            </a:extLst>
          </p:cNvPr>
          <p:cNvSpPr/>
          <p:nvPr/>
        </p:nvSpPr>
        <p:spPr>
          <a:xfrm>
            <a:off x="-23615" y="-51165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3EE347-E4A3-5229-0460-3FB7E63CEAE0}"/>
              </a:ext>
            </a:extLst>
          </p:cNvPr>
          <p:cNvSpPr txBox="1"/>
          <p:nvPr/>
        </p:nvSpPr>
        <p:spPr>
          <a:xfrm>
            <a:off x="653416" y="18440"/>
            <a:ext cx="73096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Effective communication: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E0989C3D-EDD4-09B5-46E3-E8D6D59CEF88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5F2DC329-45CD-C6EA-5B00-DAEB4C38705D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A63C7387-6344-0DBD-3D14-1C8A4418D435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D79712D8-893A-BBE8-0CCA-B94AC9A2515C}"/>
              </a:ext>
            </a:extLst>
          </p:cNvPr>
          <p:cNvSpPr/>
          <p:nvPr/>
        </p:nvSpPr>
        <p:spPr>
          <a:xfrm>
            <a:off x="10256865" y="-19922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AF7FAEFB-241D-ECAC-4AED-3AA377F02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5F1FF5E-48E3-D1E6-1B9C-E11DCD037D28}"/>
              </a:ext>
            </a:extLst>
          </p:cNvPr>
          <p:cNvSpPr/>
          <p:nvPr/>
        </p:nvSpPr>
        <p:spPr>
          <a:xfrm>
            <a:off x="3500456" y="1003296"/>
            <a:ext cx="5173129" cy="5173129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DBDDB2F-01C5-4E65-F29E-A913CC0EC265}"/>
              </a:ext>
            </a:extLst>
          </p:cNvPr>
          <p:cNvGrpSpPr/>
          <p:nvPr/>
        </p:nvGrpSpPr>
        <p:grpSpPr>
          <a:xfrm>
            <a:off x="7062320" y="766386"/>
            <a:ext cx="3099497" cy="2194190"/>
            <a:chOff x="8395769" y="1019674"/>
            <a:chExt cx="3099497" cy="2194190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74880389-F995-3109-1FB4-2F67C8021C24}"/>
                </a:ext>
              </a:extLst>
            </p:cNvPr>
            <p:cNvSpPr/>
            <p:nvPr/>
          </p:nvSpPr>
          <p:spPr>
            <a:xfrm>
              <a:off x="8535905" y="1019674"/>
              <a:ext cx="2812006" cy="49379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74CD068B-10A0-4AD1-5786-6150BE1979B1}"/>
                </a:ext>
              </a:extLst>
            </p:cNvPr>
            <p:cNvSpPr txBox="1"/>
            <p:nvPr/>
          </p:nvSpPr>
          <p:spPr>
            <a:xfrm>
              <a:off x="8395769" y="1077503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clear + brief</a:t>
              </a: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050A06F0-FCA6-4595-BFF2-551AFF392785}"/>
                </a:ext>
              </a:extLst>
            </p:cNvPr>
            <p:cNvSpPr/>
            <p:nvPr/>
          </p:nvSpPr>
          <p:spPr>
            <a:xfrm>
              <a:off x="8535906" y="1587786"/>
              <a:ext cx="2812006" cy="48593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3CFFF837-413B-EB9F-28C2-0BF3E3221B7D}"/>
                </a:ext>
              </a:extLst>
            </p:cNvPr>
            <p:cNvSpPr txBox="1"/>
            <p:nvPr/>
          </p:nvSpPr>
          <p:spPr>
            <a:xfrm>
              <a:off x="8649619" y="1586795"/>
              <a:ext cx="2635091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Refer early to the objective</a:t>
              </a: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8E6D67BD-B868-D796-1BC5-9FF536DD5F60}"/>
                </a:ext>
              </a:extLst>
            </p:cNvPr>
            <p:cNvSpPr/>
            <p:nvPr/>
          </p:nvSpPr>
          <p:spPr>
            <a:xfrm>
              <a:off x="8535907" y="2142758"/>
              <a:ext cx="2768712" cy="485934"/>
            </a:xfrm>
            <a:custGeom>
              <a:avLst/>
              <a:gdLst/>
              <a:ahLst/>
              <a:cxnLst/>
              <a:rect l="l" t="t" r="r" b="b"/>
              <a:pathLst>
                <a:path w="3687265" h="777678">
                  <a:moveTo>
                    <a:pt x="0" y="0"/>
                  </a:moveTo>
                  <a:lnTo>
                    <a:pt x="3687265" y="0"/>
                  </a:lnTo>
                  <a:lnTo>
                    <a:pt x="3687265" y="777677"/>
                  </a:lnTo>
                  <a:lnTo>
                    <a:pt x="0" y="777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FD314020-04DB-CAF5-BA21-427B6403C52E}"/>
                </a:ext>
              </a:extLst>
            </p:cNvPr>
            <p:cNvSpPr txBox="1"/>
            <p:nvPr/>
          </p:nvSpPr>
          <p:spPr>
            <a:xfrm>
              <a:off x="8613730" y="2127192"/>
              <a:ext cx="2546287" cy="5078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Demonstrate conviction</a:t>
              </a: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4FF24C79-7716-14A0-FEE3-7F7DE017F6C2}"/>
                </a:ext>
              </a:extLst>
            </p:cNvPr>
            <p:cNvSpPr/>
            <p:nvPr/>
          </p:nvSpPr>
          <p:spPr>
            <a:xfrm>
              <a:off x="8535905" y="2686358"/>
              <a:ext cx="2812007" cy="527506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2293B2DB-30C4-E2CE-5589-76D63D30F2A8}"/>
                </a:ext>
              </a:extLst>
            </p:cNvPr>
            <p:cNvSpPr txBox="1"/>
            <p:nvPr/>
          </p:nvSpPr>
          <p:spPr>
            <a:xfrm>
              <a:off x="8395769" y="2801238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Identify my role quickly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073CCA5-6639-FD27-B4BD-2EF770A55ABA}"/>
              </a:ext>
            </a:extLst>
          </p:cNvPr>
          <p:cNvGrpSpPr/>
          <p:nvPr/>
        </p:nvGrpSpPr>
        <p:grpSpPr>
          <a:xfrm>
            <a:off x="1834660" y="842571"/>
            <a:ext cx="3196674" cy="2238540"/>
            <a:chOff x="409452" y="240461"/>
            <a:chExt cx="3196674" cy="22385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D17872C-D346-C4EB-38F8-67EB9FAD361E}"/>
                </a:ext>
              </a:extLst>
            </p:cNvPr>
            <p:cNvSpPr/>
            <p:nvPr/>
          </p:nvSpPr>
          <p:spPr>
            <a:xfrm>
              <a:off x="628100" y="1374146"/>
              <a:ext cx="2712002" cy="50217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6228E7A7-57F9-DBD1-06D1-789B6E0B098D}"/>
                </a:ext>
              </a:extLst>
            </p:cNvPr>
            <p:cNvSpPr/>
            <p:nvPr/>
          </p:nvSpPr>
          <p:spPr>
            <a:xfrm>
              <a:off x="628100" y="1970881"/>
              <a:ext cx="2712002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7"/>
                  </a:lnTo>
                  <a:lnTo>
                    <a:pt x="0" y="845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92CB445A-09E5-698B-44AE-0E7C5BC5341F}"/>
                </a:ext>
              </a:extLst>
            </p:cNvPr>
            <p:cNvSpPr txBox="1"/>
            <p:nvPr/>
          </p:nvSpPr>
          <p:spPr>
            <a:xfrm>
              <a:off x="506629" y="1452031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Ask me for my thoughts</a:t>
              </a:r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6B18436B-4F3D-1BDC-1D9A-1C02F1879228}"/>
                </a:ext>
              </a:extLst>
            </p:cNvPr>
            <p:cNvSpPr txBox="1"/>
            <p:nvPr/>
          </p:nvSpPr>
          <p:spPr>
            <a:xfrm>
              <a:off x="456777" y="2064445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logical + thorough</a:t>
              </a: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8C4A4D7-1539-DF54-96DE-B30BFB082CC6}"/>
                </a:ext>
              </a:extLst>
            </p:cNvPr>
            <p:cNvSpPr/>
            <p:nvPr/>
          </p:nvSpPr>
          <p:spPr>
            <a:xfrm>
              <a:off x="614893" y="240461"/>
              <a:ext cx="2737907" cy="506617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62ADDD7-8871-65B6-E077-33B738D5FC65}"/>
                </a:ext>
              </a:extLst>
            </p:cNvPr>
            <p:cNvSpPr txBox="1"/>
            <p:nvPr/>
          </p:nvSpPr>
          <p:spPr>
            <a:xfrm>
              <a:off x="461540" y="330502"/>
              <a:ext cx="3099497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Give me time to prepare</a:t>
              </a: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C0183A4C-7969-AFE2-B538-D86548F06319}"/>
                </a:ext>
              </a:extLst>
            </p:cNvPr>
            <p:cNvSpPr/>
            <p:nvPr/>
          </p:nvSpPr>
          <p:spPr>
            <a:xfrm>
              <a:off x="628101" y="813988"/>
              <a:ext cx="2718582" cy="47298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03D29817-62F7-8E48-4C34-6BC46D94CBE5}"/>
                </a:ext>
              </a:extLst>
            </p:cNvPr>
            <p:cNvSpPr txBox="1"/>
            <p:nvPr/>
          </p:nvSpPr>
          <p:spPr>
            <a:xfrm>
              <a:off x="409452" y="891410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rational + practical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EC8F21F-CEC2-8E92-EC69-FA1371AF9D07}"/>
              </a:ext>
            </a:extLst>
          </p:cNvPr>
          <p:cNvGrpSpPr/>
          <p:nvPr/>
        </p:nvGrpSpPr>
        <p:grpSpPr>
          <a:xfrm>
            <a:off x="2020386" y="4105809"/>
            <a:ext cx="3119212" cy="2226015"/>
            <a:chOff x="246217" y="3843229"/>
            <a:chExt cx="3119212" cy="222601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75E0E7AF-D407-2407-80B0-8DA21081EDB0}"/>
                </a:ext>
              </a:extLst>
            </p:cNvPr>
            <p:cNvSpPr/>
            <p:nvPr/>
          </p:nvSpPr>
          <p:spPr>
            <a:xfrm>
              <a:off x="279139" y="3843229"/>
              <a:ext cx="2872517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95A1610D-1052-0C51-C044-84C18734655A}"/>
                </a:ext>
              </a:extLst>
            </p:cNvPr>
            <p:cNvSpPr txBox="1"/>
            <p:nvPr/>
          </p:nvSpPr>
          <p:spPr>
            <a:xfrm>
              <a:off x="265932" y="394652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Listen carefully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07064DD-49D5-2A50-77D9-1D25816717DF}"/>
                </a:ext>
              </a:extLst>
            </p:cNvPr>
            <p:cNvSpPr/>
            <p:nvPr/>
          </p:nvSpPr>
          <p:spPr>
            <a:xfrm>
              <a:off x="279138" y="4419089"/>
              <a:ext cx="2845718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955DDE65-113F-D350-BEF6-1514553A3F51}"/>
                </a:ext>
              </a:extLst>
            </p:cNvPr>
            <p:cNvSpPr/>
            <p:nvPr/>
          </p:nvSpPr>
          <p:spPr>
            <a:xfrm>
              <a:off x="279137" y="5566633"/>
              <a:ext cx="2845719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B5C17D4C-5E63-9C14-276E-A4DF9B630163}"/>
                </a:ext>
              </a:extLst>
            </p:cNvPr>
            <p:cNvSpPr/>
            <p:nvPr/>
          </p:nvSpPr>
          <p:spPr>
            <a:xfrm>
              <a:off x="279138" y="4979369"/>
              <a:ext cx="2845719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0F061A94-021C-56A2-11D5-6C7593751FA2}"/>
                </a:ext>
              </a:extLst>
            </p:cNvPr>
            <p:cNvSpPr txBox="1"/>
            <p:nvPr/>
          </p:nvSpPr>
          <p:spPr>
            <a:xfrm>
              <a:off x="265932" y="4514897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Show sincere interest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A63ECE8D-B1BC-AAAC-73FE-2506C99382AF}"/>
                </a:ext>
              </a:extLst>
            </p:cNvPr>
            <p:cNvSpPr txBox="1"/>
            <p:nvPr/>
          </p:nvSpPr>
          <p:spPr>
            <a:xfrm>
              <a:off x="246217" y="564146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Involve others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D3DF6A5D-BEBA-8E08-5647-797ED65C7C07}"/>
                </a:ext>
              </a:extLst>
            </p:cNvPr>
            <p:cNvSpPr txBox="1"/>
            <p:nvPr/>
          </p:nvSpPr>
          <p:spPr>
            <a:xfrm>
              <a:off x="353103" y="5070430"/>
              <a:ext cx="2885723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Allow time for discussion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61793E6-D343-A0BB-9FCA-6038C797365B}"/>
              </a:ext>
            </a:extLst>
          </p:cNvPr>
          <p:cNvGrpSpPr/>
          <p:nvPr/>
        </p:nvGrpSpPr>
        <p:grpSpPr>
          <a:xfrm>
            <a:off x="7039196" y="4205314"/>
            <a:ext cx="3099497" cy="2132998"/>
            <a:chOff x="8362665" y="3881402"/>
            <a:chExt cx="3099497" cy="213299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D1B54307-AECF-24B7-2133-57ED9179B75D}"/>
                </a:ext>
              </a:extLst>
            </p:cNvPr>
            <p:cNvSpPr/>
            <p:nvPr/>
          </p:nvSpPr>
          <p:spPr>
            <a:xfrm>
              <a:off x="8562785" y="3881402"/>
              <a:ext cx="2775146" cy="46565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8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CFA08246-169D-F3B0-C9E3-AA198D28436F}"/>
                </a:ext>
              </a:extLst>
            </p:cNvPr>
            <p:cNvSpPr txBox="1"/>
            <p:nvPr/>
          </p:nvSpPr>
          <p:spPr>
            <a:xfrm>
              <a:off x="8482633" y="3894313"/>
              <a:ext cx="2855300" cy="5078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Allow conversation to be free flowing</a:t>
              </a: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8CDD4063-72C8-3220-6114-34AD2C19A323}"/>
                </a:ext>
              </a:extLst>
            </p:cNvPr>
            <p:cNvSpPr/>
            <p:nvPr/>
          </p:nvSpPr>
          <p:spPr>
            <a:xfrm>
              <a:off x="8576439" y="4422794"/>
              <a:ext cx="2761492" cy="46565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8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0" name="TextBox 30">
              <a:extLst>
                <a:ext uri="{FF2B5EF4-FFF2-40B4-BE49-F238E27FC236}">
                  <a16:creationId xmlns:a16="http://schemas.microsoft.com/office/drawing/2014/main" id="{7C7EFF3A-D0BA-EEE2-47DE-F22C5D6D6560}"/>
                </a:ext>
              </a:extLst>
            </p:cNvPr>
            <p:cNvSpPr txBox="1"/>
            <p:nvPr/>
          </p:nvSpPr>
          <p:spPr>
            <a:xfrm>
              <a:off x="8362665" y="4490838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Use visuals</a:t>
              </a: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53DCF3EA-4EFC-C888-5C23-8A1151D046FC}"/>
                </a:ext>
              </a:extLst>
            </p:cNvPr>
            <p:cNvSpPr/>
            <p:nvPr/>
          </p:nvSpPr>
          <p:spPr>
            <a:xfrm>
              <a:off x="8562785" y="4973077"/>
              <a:ext cx="2775146" cy="48400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8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C73DDD3-25CE-FEBF-7848-837A43FA1323}"/>
                </a:ext>
              </a:extLst>
            </p:cNvPr>
            <p:cNvSpPr/>
            <p:nvPr/>
          </p:nvSpPr>
          <p:spPr>
            <a:xfrm>
              <a:off x="8576439" y="5541714"/>
              <a:ext cx="2718199" cy="437842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78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" name="TextBox 33">
              <a:extLst>
                <a:ext uri="{FF2B5EF4-FFF2-40B4-BE49-F238E27FC236}">
                  <a16:creationId xmlns:a16="http://schemas.microsoft.com/office/drawing/2014/main" id="{C14387DA-C490-EF2E-4C9D-5EF2B11E9E76}"/>
                </a:ext>
              </a:extLst>
            </p:cNvPr>
            <p:cNvSpPr txBox="1"/>
            <p:nvPr/>
          </p:nvSpPr>
          <p:spPr>
            <a:xfrm>
              <a:off x="8603750" y="5065826"/>
              <a:ext cx="2644638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interactive + informal</a:t>
              </a:r>
            </a:p>
          </p:txBody>
        </p:sp>
        <p:sp>
          <p:nvSpPr>
            <p:cNvPr id="34" name="TextBox 34">
              <a:extLst>
                <a:ext uri="{FF2B5EF4-FFF2-40B4-BE49-F238E27FC236}">
                  <a16:creationId xmlns:a16="http://schemas.microsoft.com/office/drawing/2014/main" id="{5C112C73-FB59-F4E6-284B-E1D705DF2059}"/>
                </a:ext>
              </a:extLst>
            </p:cNvPr>
            <p:cNvSpPr txBox="1"/>
            <p:nvPr/>
          </p:nvSpPr>
          <p:spPr>
            <a:xfrm>
              <a:off x="8712755" y="5521957"/>
              <a:ext cx="2261431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Let me shape the outcome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6E0C05-960B-1546-610D-89D87E43DDDE}"/>
              </a:ext>
            </a:extLst>
          </p:cNvPr>
          <p:cNvSpPr txBox="1"/>
          <p:nvPr/>
        </p:nvSpPr>
        <p:spPr>
          <a:xfrm>
            <a:off x="7573275" y="15127"/>
            <a:ext cx="1433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Do …</a:t>
            </a:r>
            <a:endParaRPr lang="en-GB" sz="4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81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AE2D3-1814-2AF4-34BE-964AB43F5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683A217-1728-CE1B-38B5-1F4A5AAD2349}"/>
              </a:ext>
            </a:extLst>
          </p:cNvPr>
          <p:cNvSpPr/>
          <p:nvPr/>
        </p:nvSpPr>
        <p:spPr>
          <a:xfrm>
            <a:off x="-23615" y="1844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FE56B4-70C6-78A6-C6EA-3B0D1537A16F}"/>
              </a:ext>
            </a:extLst>
          </p:cNvPr>
          <p:cNvSpPr txBox="1"/>
          <p:nvPr/>
        </p:nvSpPr>
        <p:spPr>
          <a:xfrm>
            <a:off x="653415" y="18440"/>
            <a:ext cx="7722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Ineffective communication: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E4344014-D420-0336-E328-BF970EC1E2BA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ABC83A96-F4DF-F618-0DDB-7F3F88BAE3F1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230AEC31-C6B2-9DE2-7BF1-8D5FD5A7593B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EF651ABC-94A8-35D6-5D2D-416B63B915F5}"/>
              </a:ext>
            </a:extLst>
          </p:cNvPr>
          <p:cNvSpPr/>
          <p:nvPr/>
        </p:nvSpPr>
        <p:spPr>
          <a:xfrm>
            <a:off x="10771353" y="-353194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2098C60-7836-3576-5A29-4223F424E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D61AD34-79D1-D3AE-7B15-B79E71CF7EE4}"/>
              </a:ext>
            </a:extLst>
          </p:cNvPr>
          <p:cNvSpPr/>
          <p:nvPr/>
        </p:nvSpPr>
        <p:spPr>
          <a:xfrm>
            <a:off x="3500456" y="1003296"/>
            <a:ext cx="5173129" cy="5173129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A170A9F-368B-85DF-0317-DC9845814C50}"/>
              </a:ext>
            </a:extLst>
          </p:cNvPr>
          <p:cNvGrpSpPr/>
          <p:nvPr/>
        </p:nvGrpSpPr>
        <p:grpSpPr>
          <a:xfrm>
            <a:off x="6947377" y="791749"/>
            <a:ext cx="3191316" cy="2194667"/>
            <a:chOff x="8280826" y="1019197"/>
            <a:chExt cx="3191316" cy="2194667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6B5E90D1-9683-2980-988F-78EB9B9A4F46}"/>
                </a:ext>
              </a:extLst>
            </p:cNvPr>
            <p:cNvSpPr/>
            <p:nvPr/>
          </p:nvSpPr>
          <p:spPr>
            <a:xfrm>
              <a:off x="8499048" y="1019197"/>
              <a:ext cx="2754567" cy="49379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0610B7CC-84D7-8AA5-2C79-AC5FAE7195FD}"/>
                </a:ext>
              </a:extLst>
            </p:cNvPr>
            <p:cNvSpPr txBox="1"/>
            <p:nvPr/>
          </p:nvSpPr>
          <p:spPr>
            <a:xfrm>
              <a:off x="8312154" y="111531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impatient</a:t>
              </a:r>
            </a:p>
          </p:txBody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1E596B03-4F37-CA80-4054-A06362C1B057}"/>
                </a:ext>
              </a:extLst>
            </p:cNvPr>
            <p:cNvSpPr/>
            <p:nvPr/>
          </p:nvSpPr>
          <p:spPr>
            <a:xfrm>
              <a:off x="8535906" y="1587786"/>
              <a:ext cx="2695152" cy="48593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B8DF3E92-3900-91BD-4016-7B4FD6EABD96}"/>
                </a:ext>
              </a:extLst>
            </p:cNvPr>
            <p:cNvSpPr txBox="1"/>
            <p:nvPr/>
          </p:nvSpPr>
          <p:spPr>
            <a:xfrm>
              <a:off x="8280826" y="1671205"/>
              <a:ext cx="3099497" cy="288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Procrastinate</a:t>
              </a: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1759525B-2CCD-5D80-7663-62A59256E1B2}"/>
                </a:ext>
              </a:extLst>
            </p:cNvPr>
            <p:cNvSpPr/>
            <p:nvPr/>
          </p:nvSpPr>
          <p:spPr>
            <a:xfrm>
              <a:off x="8535906" y="2142758"/>
              <a:ext cx="2681497" cy="485934"/>
            </a:xfrm>
            <a:custGeom>
              <a:avLst/>
              <a:gdLst/>
              <a:ahLst/>
              <a:cxnLst/>
              <a:rect l="l" t="t" r="r" b="b"/>
              <a:pathLst>
                <a:path w="3687265" h="777678">
                  <a:moveTo>
                    <a:pt x="0" y="0"/>
                  </a:moveTo>
                  <a:lnTo>
                    <a:pt x="3687265" y="0"/>
                  </a:lnTo>
                  <a:lnTo>
                    <a:pt x="3687265" y="777677"/>
                  </a:lnTo>
                  <a:lnTo>
                    <a:pt x="0" y="777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1F1BB8EF-5003-E117-954A-B8EBB39A1920}"/>
                </a:ext>
              </a:extLst>
            </p:cNvPr>
            <p:cNvSpPr txBox="1"/>
            <p:nvPr/>
          </p:nvSpPr>
          <p:spPr>
            <a:xfrm>
              <a:off x="8613730" y="2214988"/>
              <a:ext cx="2546287" cy="2930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Slow down the pace</a:t>
              </a:r>
            </a:p>
          </p:txBody>
        </p:sp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2D360574-872A-6B40-5162-900494B9A0B1}"/>
                </a:ext>
              </a:extLst>
            </p:cNvPr>
            <p:cNvSpPr/>
            <p:nvPr/>
          </p:nvSpPr>
          <p:spPr>
            <a:xfrm>
              <a:off x="8535906" y="2686358"/>
              <a:ext cx="2695152" cy="527506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644AA638-4945-B8B3-3A8F-AC6FD907EDCB}"/>
                </a:ext>
              </a:extLst>
            </p:cNvPr>
            <p:cNvSpPr txBox="1"/>
            <p:nvPr/>
          </p:nvSpPr>
          <p:spPr>
            <a:xfrm>
              <a:off x="8372645" y="2776990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Repeat yourself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93669EF-048F-80D6-4D52-59244CABAA7C}"/>
              </a:ext>
            </a:extLst>
          </p:cNvPr>
          <p:cNvGrpSpPr/>
          <p:nvPr/>
        </p:nvGrpSpPr>
        <p:grpSpPr>
          <a:xfrm>
            <a:off x="1834660" y="842571"/>
            <a:ext cx="3196674" cy="2238540"/>
            <a:chOff x="409452" y="240461"/>
            <a:chExt cx="3196674" cy="223854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9056020-0544-2724-9549-5530CD625A88}"/>
                </a:ext>
              </a:extLst>
            </p:cNvPr>
            <p:cNvSpPr/>
            <p:nvPr/>
          </p:nvSpPr>
          <p:spPr>
            <a:xfrm>
              <a:off x="628100" y="1374146"/>
              <a:ext cx="2712001" cy="50217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07F8306-F682-CD7A-7C09-520E5217D80B}"/>
                </a:ext>
              </a:extLst>
            </p:cNvPr>
            <p:cNvSpPr/>
            <p:nvPr/>
          </p:nvSpPr>
          <p:spPr>
            <a:xfrm>
              <a:off x="628100" y="1970881"/>
              <a:ext cx="2712002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7"/>
                  </a:lnTo>
                  <a:lnTo>
                    <a:pt x="0" y="8453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8" name="TextBox 13">
              <a:extLst>
                <a:ext uri="{FF2B5EF4-FFF2-40B4-BE49-F238E27FC236}">
                  <a16:creationId xmlns:a16="http://schemas.microsoft.com/office/drawing/2014/main" id="{5CFAF9C7-8044-3CA1-2C10-BFCC58DD00EC}"/>
                </a:ext>
              </a:extLst>
            </p:cNvPr>
            <p:cNvSpPr txBox="1"/>
            <p:nvPr/>
          </p:nvSpPr>
          <p:spPr>
            <a:xfrm>
              <a:off x="506629" y="1452031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Skip over the facts</a:t>
              </a:r>
            </a:p>
          </p:txBody>
        </p:sp>
        <p:sp>
          <p:nvSpPr>
            <p:cNvPr id="9" name="TextBox 14">
              <a:extLst>
                <a:ext uri="{FF2B5EF4-FFF2-40B4-BE49-F238E27FC236}">
                  <a16:creationId xmlns:a16="http://schemas.microsoft.com/office/drawing/2014/main" id="{45696972-7082-945E-0AC1-37D2BCA52D80}"/>
                </a:ext>
              </a:extLst>
            </p:cNvPr>
            <p:cNvSpPr txBox="1"/>
            <p:nvPr/>
          </p:nvSpPr>
          <p:spPr>
            <a:xfrm>
              <a:off x="456777" y="2064445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Stray from the agenda</a:t>
              </a: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764D295-0094-30F3-624B-DC2DFCF6270C}"/>
                </a:ext>
              </a:extLst>
            </p:cNvPr>
            <p:cNvSpPr/>
            <p:nvPr/>
          </p:nvSpPr>
          <p:spPr>
            <a:xfrm>
              <a:off x="628101" y="240461"/>
              <a:ext cx="2724700" cy="506617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A16258C-ACC4-DFFF-B023-FAE9FC701231}"/>
                </a:ext>
              </a:extLst>
            </p:cNvPr>
            <p:cNvSpPr txBox="1"/>
            <p:nvPr/>
          </p:nvSpPr>
          <p:spPr>
            <a:xfrm>
              <a:off x="461540" y="330502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Interrupt my thinking</a:t>
              </a: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1AE721E-161B-54D6-B6BC-A1488F005E44}"/>
                </a:ext>
              </a:extLst>
            </p:cNvPr>
            <p:cNvSpPr/>
            <p:nvPr/>
          </p:nvSpPr>
          <p:spPr>
            <a:xfrm>
              <a:off x="628101" y="813988"/>
              <a:ext cx="2718582" cy="472985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8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0" name="TextBox 20">
              <a:extLst>
                <a:ext uri="{FF2B5EF4-FFF2-40B4-BE49-F238E27FC236}">
                  <a16:creationId xmlns:a16="http://schemas.microsoft.com/office/drawing/2014/main" id="{2DC6C83E-BE3E-4E46-2585-DA90CFB19E49}"/>
                </a:ext>
              </a:extLst>
            </p:cNvPr>
            <p:cNvSpPr txBox="1"/>
            <p:nvPr/>
          </p:nvSpPr>
          <p:spPr>
            <a:xfrm>
              <a:off x="409452" y="891410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flippant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0E6D370-A05A-E1A4-3EA1-EE8E3FA15DBB}"/>
              </a:ext>
            </a:extLst>
          </p:cNvPr>
          <p:cNvGrpSpPr/>
          <p:nvPr/>
        </p:nvGrpSpPr>
        <p:grpSpPr>
          <a:xfrm>
            <a:off x="2020386" y="4105809"/>
            <a:ext cx="3119212" cy="2226015"/>
            <a:chOff x="246217" y="3843229"/>
            <a:chExt cx="3119212" cy="2226015"/>
          </a:xfrm>
        </p:grpSpPr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DED76A08-2571-F3DF-A14C-460E0B2051A3}"/>
                </a:ext>
              </a:extLst>
            </p:cNvPr>
            <p:cNvSpPr/>
            <p:nvPr/>
          </p:nvSpPr>
          <p:spPr>
            <a:xfrm>
              <a:off x="279139" y="3843229"/>
              <a:ext cx="2872517" cy="508120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167A8779-08AB-25E9-70DC-6C7CE25F0777}"/>
                </a:ext>
              </a:extLst>
            </p:cNvPr>
            <p:cNvSpPr txBox="1"/>
            <p:nvPr/>
          </p:nvSpPr>
          <p:spPr>
            <a:xfrm>
              <a:off x="265932" y="394652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Be abrupt</a:t>
              </a: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79A2C973-006A-BB4F-3498-4A7B82BA0E57}"/>
                </a:ext>
              </a:extLst>
            </p:cNvPr>
            <p:cNvSpPr/>
            <p:nvPr/>
          </p:nvSpPr>
          <p:spPr>
            <a:xfrm>
              <a:off x="279139" y="4419089"/>
              <a:ext cx="2845717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13877B39-0A8C-1F20-2B97-0638DCB9C1EF}"/>
                </a:ext>
              </a:extLst>
            </p:cNvPr>
            <p:cNvSpPr/>
            <p:nvPr/>
          </p:nvSpPr>
          <p:spPr>
            <a:xfrm>
              <a:off x="246217" y="5566633"/>
              <a:ext cx="2878639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BCA1BE41-5E52-E46C-1FAA-D3D189C4EEDA}"/>
                </a:ext>
              </a:extLst>
            </p:cNvPr>
            <p:cNvSpPr/>
            <p:nvPr/>
          </p:nvSpPr>
          <p:spPr>
            <a:xfrm>
              <a:off x="279139" y="4979369"/>
              <a:ext cx="2845718" cy="50261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4" y="0"/>
                  </a:lnTo>
                  <a:lnTo>
                    <a:pt x="4007924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alphaModFix amt="78000"/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DD11D0FB-6E92-F242-5124-685828CFBE50}"/>
                </a:ext>
              </a:extLst>
            </p:cNvPr>
            <p:cNvSpPr txBox="1"/>
            <p:nvPr/>
          </p:nvSpPr>
          <p:spPr>
            <a:xfrm>
              <a:off x="265932" y="4514897"/>
              <a:ext cx="3099497" cy="291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Rush me</a:t>
              </a:r>
            </a:p>
          </p:txBody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64775B9F-87F2-310D-AE03-8CB85839E639}"/>
                </a:ext>
              </a:extLst>
            </p:cNvPr>
            <p:cNvSpPr txBox="1"/>
            <p:nvPr/>
          </p:nvSpPr>
          <p:spPr>
            <a:xfrm>
              <a:off x="246217" y="564146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Talk over me</a:t>
              </a:r>
            </a:p>
          </p:txBody>
        </p:sp>
        <p:sp>
          <p:nvSpPr>
            <p:cNvPr id="26" name="TextBox 26">
              <a:extLst>
                <a:ext uri="{FF2B5EF4-FFF2-40B4-BE49-F238E27FC236}">
                  <a16:creationId xmlns:a16="http://schemas.microsoft.com/office/drawing/2014/main" id="{0EBE5B8B-B334-F4D6-5992-F876BB0D2FEE}"/>
                </a:ext>
              </a:extLst>
            </p:cNvPr>
            <p:cNvSpPr txBox="1"/>
            <p:nvPr/>
          </p:nvSpPr>
          <p:spPr>
            <a:xfrm>
              <a:off x="353103" y="5070430"/>
              <a:ext cx="2885723" cy="2900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5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Openly </a:t>
              </a:r>
              <a:r>
                <a:rPr lang="en-US" sz="1650" b="1" dirty="0" err="1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criticise</a:t>
              </a:r>
              <a:endParaRPr lang="en-US" sz="165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C2BD5C-3118-9C84-A41B-20495D89E467}"/>
              </a:ext>
            </a:extLst>
          </p:cNvPr>
          <p:cNvSpPr txBox="1"/>
          <p:nvPr/>
        </p:nvSpPr>
        <p:spPr>
          <a:xfrm>
            <a:off x="8119857" y="29056"/>
            <a:ext cx="22906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Don’t …</a:t>
            </a:r>
            <a:endParaRPr lang="en-GB" sz="4000" dirty="0"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42AF6AD-A16A-7D97-C5BC-C21BD70B3B95}"/>
              </a:ext>
            </a:extLst>
          </p:cNvPr>
          <p:cNvGrpSpPr/>
          <p:nvPr/>
        </p:nvGrpSpPr>
        <p:grpSpPr>
          <a:xfrm>
            <a:off x="6931627" y="4205314"/>
            <a:ext cx="3099497" cy="2168142"/>
            <a:chOff x="6931627" y="4205314"/>
            <a:chExt cx="3099497" cy="216814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8CE09F2-09EF-C7FC-3142-54D9C63D712B}"/>
                </a:ext>
              </a:extLst>
            </p:cNvPr>
            <p:cNvGrpSpPr/>
            <p:nvPr/>
          </p:nvGrpSpPr>
          <p:grpSpPr>
            <a:xfrm>
              <a:off x="6931627" y="4205314"/>
              <a:ext cx="3099497" cy="2168142"/>
              <a:chOff x="8255096" y="3881402"/>
              <a:chExt cx="3099497" cy="2168142"/>
            </a:xfrm>
          </p:grpSpPr>
          <p:sp>
            <p:nvSpPr>
              <p:cNvPr id="50" name="Freeform 27">
                <a:extLst>
                  <a:ext uri="{FF2B5EF4-FFF2-40B4-BE49-F238E27FC236}">
                    <a16:creationId xmlns:a16="http://schemas.microsoft.com/office/drawing/2014/main" id="{8496CBA8-2B14-7F08-6118-C9A3F0828D3E}"/>
                  </a:ext>
                </a:extLst>
              </p:cNvPr>
              <p:cNvSpPr/>
              <p:nvPr/>
            </p:nvSpPr>
            <p:spPr>
              <a:xfrm>
                <a:off x="8603750" y="3881402"/>
                <a:ext cx="2603673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51" name="TextBox 28">
                <a:extLst>
                  <a:ext uri="{FF2B5EF4-FFF2-40B4-BE49-F238E27FC236}">
                    <a16:creationId xmlns:a16="http://schemas.microsoft.com/office/drawing/2014/main" id="{1198195D-E330-D263-ED26-E332188EF695}"/>
                  </a:ext>
                </a:extLst>
              </p:cNvPr>
              <p:cNvSpPr txBox="1"/>
              <p:nvPr/>
            </p:nvSpPr>
            <p:spPr>
              <a:xfrm>
                <a:off x="8478874" y="3988680"/>
                <a:ext cx="2812008" cy="24622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1600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Restrain my ideas</a:t>
                </a:r>
              </a:p>
            </p:txBody>
          </p:sp>
          <p:sp>
            <p:nvSpPr>
              <p:cNvPr id="52" name="Freeform 29">
                <a:extLst>
                  <a:ext uri="{FF2B5EF4-FFF2-40B4-BE49-F238E27FC236}">
                    <a16:creationId xmlns:a16="http://schemas.microsoft.com/office/drawing/2014/main" id="{CA268FF1-7B1A-6250-6425-B9071E8AA0C0}"/>
                  </a:ext>
                </a:extLst>
              </p:cNvPr>
              <p:cNvSpPr/>
              <p:nvPr/>
            </p:nvSpPr>
            <p:spPr>
              <a:xfrm>
                <a:off x="8576440" y="4422794"/>
                <a:ext cx="2597801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53" name="TextBox 30">
                <a:extLst>
                  <a:ext uri="{FF2B5EF4-FFF2-40B4-BE49-F238E27FC236}">
                    <a16:creationId xmlns:a16="http://schemas.microsoft.com/office/drawing/2014/main" id="{2F0AAFE6-2D2F-6221-8450-8E87F5A43B13}"/>
                  </a:ext>
                </a:extLst>
              </p:cNvPr>
              <p:cNvSpPr txBox="1"/>
              <p:nvPr/>
            </p:nvSpPr>
            <p:spPr>
              <a:xfrm>
                <a:off x="8255096" y="4513550"/>
                <a:ext cx="3099497" cy="293029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>
                  <a:lnSpc>
                    <a:spcPts val="2427"/>
                  </a:lnSpc>
                </a:pPr>
                <a:r>
                  <a:rPr lang="en-US" sz="1733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Overwhelm with detail</a:t>
                </a:r>
              </a:p>
            </p:txBody>
          </p:sp>
          <p:sp>
            <p:nvSpPr>
              <p:cNvPr id="54" name="Freeform 31">
                <a:extLst>
                  <a:ext uri="{FF2B5EF4-FFF2-40B4-BE49-F238E27FC236}">
                    <a16:creationId xmlns:a16="http://schemas.microsoft.com/office/drawing/2014/main" id="{A5AFBD1A-8C2B-55A1-5CF2-595830174EF0}"/>
                  </a:ext>
                </a:extLst>
              </p:cNvPr>
              <p:cNvSpPr/>
              <p:nvPr/>
            </p:nvSpPr>
            <p:spPr>
              <a:xfrm>
                <a:off x="8562785" y="4973077"/>
                <a:ext cx="2644638" cy="484005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55" name="Freeform 32">
                <a:extLst>
                  <a:ext uri="{FF2B5EF4-FFF2-40B4-BE49-F238E27FC236}">
                    <a16:creationId xmlns:a16="http://schemas.microsoft.com/office/drawing/2014/main" id="{E88CCD7B-F657-2002-2ACD-604D906F9A4F}"/>
                  </a:ext>
                </a:extLst>
              </p:cNvPr>
              <p:cNvSpPr/>
              <p:nvPr/>
            </p:nvSpPr>
            <p:spPr>
              <a:xfrm>
                <a:off x="8525927" y="5541713"/>
                <a:ext cx="2717708" cy="50783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56" name="TextBox 33">
                <a:extLst>
                  <a:ext uri="{FF2B5EF4-FFF2-40B4-BE49-F238E27FC236}">
                    <a16:creationId xmlns:a16="http://schemas.microsoft.com/office/drawing/2014/main" id="{95697276-E634-CA6D-62F8-F8A62E2B0875}"/>
                  </a:ext>
                </a:extLst>
              </p:cNvPr>
              <p:cNvSpPr txBox="1"/>
              <p:nvPr/>
            </p:nvSpPr>
            <p:spPr>
              <a:xfrm>
                <a:off x="8538216" y="4959129"/>
                <a:ext cx="2644638" cy="5078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ctr"/>
                <a:r>
                  <a:rPr lang="en-US" sz="1650" b="1" dirty="0">
                    <a:solidFill>
                      <a:srgbClr val="FFFFFF"/>
                    </a:solidFill>
                    <a:latin typeface="Poppins ExtraBold" panose="00000900000000000000" pitchFamily="2" charset="0"/>
                    <a:ea typeface="Poppins Bold"/>
                    <a:cs typeface="Poppins ExtraBold" panose="00000900000000000000" pitchFamily="2" charset="0"/>
                    <a:sym typeface="Poppins Bold"/>
                  </a:rPr>
                  <a:t>Dampen my enthusiasm</a:t>
                </a:r>
              </a:p>
            </p:txBody>
          </p:sp>
          <p:sp>
            <p:nvSpPr>
              <p:cNvPr id="57" name="TextBox 34">
                <a:extLst>
                  <a:ext uri="{FF2B5EF4-FFF2-40B4-BE49-F238E27FC236}">
                    <a16:creationId xmlns:a16="http://schemas.microsoft.com/office/drawing/2014/main" id="{36223501-ED46-DA4B-A3CE-2EB7C831B28D}"/>
                  </a:ext>
                </a:extLst>
              </p:cNvPr>
              <p:cNvSpPr txBox="1"/>
              <p:nvPr/>
            </p:nvSpPr>
            <p:spPr>
              <a:xfrm>
                <a:off x="8504826" y="5612903"/>
                <a:ext cx="2786056" cy="28828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2427"/>
                  </a:lnSpc>
                </a:pPr>
                <a:endParaRPr lang="en-US" sz="1600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endParaRPr>
              </a:p>
            </p:txBody>
          </p:sp>
        </p:grpSp>
        <p:sp>
          <p:nvSpPr>
            <p:cNvPr id="49" name="TextBox 33">
              <a:extLst>
                <a:ext uri="{FF2B5EF4-FFF2-40B4-BE49-F238E27FC236}">
                  <a16:creationId xmlns:a16="http://schemas.microsoft.com/office/drawing/2014/main" id="{4DFA995A-BA4B-B5A5-C302-228C96E364CA}"/>
                </a:ext>
              </a:extLst>
            </p:cNvPr>
            <p:cNvSpPr txBox="1"/>
            <p:nvPr/>
          </p:nvSpPr>
          <p:spPr>
            <a:xfrm>
              <a:off x="7206134" y="5845975"/>
              <a:ext cx="2644638" cy="507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165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Expect me to stick to rigid timescales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40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CAC046-62B9-FBFB-E58D-34386513E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4D798D46-3659-7E62-9E3D-85F425CA4067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7AF9EDA7-6697-6F19-95F4-86EF66A49684}"/>
              </a:ext>
            </a:extLst>
          </p:cNvPr>
          <p:cNvSpPr/>
          <p:nvPr/>
        </p:nvSpPr>
        <p:spPr>
          <a:xfrm>
            <a:off x="5841242" y="6445313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C7960F7B-5844-541D-E3D0-2273B15DC493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C69C0E22-16DC-C7CB-6B68-A9A69FD5C440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AE81ED05-9981-923E-9FD6-AB1776559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56035906-B546-2C26-707C-F875AFDB7B01}"/>
              </a:ext>
            </a:extLst>
          </p:cNvPr>
          <p:cNvSpPr txBox="1"/>
          <p:nvPr/>
        </p:nvSpPr>
        <p:spPr>
          <a:xfrm>
            <a:off x="1072225" y="537384"/>
            <a:ext cx="9217823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10765">
              <a:defRPr sz="3600" b="1">
                <a:solidFill>
                  <a:srgbClr val="0D3E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lang="en-GB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3: Effective and ineffective communication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4E2C0-04CE-7C8B-C307-894DCB441037}"/>
              </a:ext>
            </a:extLst>
          </p:cNvPr>
          <p:cNvSpPr txBox="1"/>
          <p:nvPr/>
        </p:nvSpPr>
        <p:spPr>
          <a:xfrm>
            <a:off x="1072225" y="2052006"/>
            <a:ext cx="693763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Referring to your </a:t>
            </a:r>
            <a:r>
              <a:rPr lang="en-US" sz="2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profile</a:t>
            </a:r>
            <a:r>
              <a:rPr lang="en-US" sz="24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8188B3-7BD7-5C0B-3E7C-215C6421B2D6}"/>
              </a:ext>
            </a:extLst>
          </p:cNvPr>
          <p:cNvSpPr txBox="1"/>
          <p:nvPr/>
        </p:nvSpPr>
        <p:spPr>
          <a:xfrm>
            <a:off x="1059636" y="2655791"/>
            <a:ext cx="10589929" cy="13542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Look at the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effective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ineffective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ways of communicating with you (your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Dos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Don’ts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  <a:p>
            <a:endParaRPr lang="en-US" sz="10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268288" indent="-2682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3 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statements for each section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most resonate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E3FEE-6502-543E-AE56-D08B4D48FB23}"/>
              </a:ext>
            </a:extLst>
          </p:cNvPr>
          <p:cNvSpPr txBox="1"/>
          <p:nvPr/>
        </p:nvSpPr>
        <p:spPr>
          <a:xfrm>
            <a:off x="1072225" y="4212219"/>
            <a:ext cx="65227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Share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 pairs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94EB8-2752-52F8-3402-749DE642BA15}"/>
              </a:ext>
            </a:extLst>
          </p:cNvPr>
          <p:cNvSpPr txBox="1"/>
          <p:nvPr/>
        </p:nvSpPr>
        <p:spPr>
          <a:xfrm>
            <a:off x="1072225" y="4825173"/>
            <a:ext cx="7096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6828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 your pairs, how could you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flex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to communicate more effectively with each other?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8F5B80-DA6F-E1BB-2A74-4D5C056A3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786" y="4152128"/>
            <a:ext cx="3379763" cy="22747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4527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81369-6114-C79E-43CE-8C6BB7BE3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60CF7DF-D9D2-2B2F-5A5C-0F0DBB2358F4}"/>
              </a:ext>
            </a:extLst>
          </p:cNvPr>
          <p:cNvSpPr/>
          <p:nvPr/>
        </p:nvSpPr>
        <p:spPr>
          <a:xfrm>
            <a:off x="-28351" y="0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5D746E32-4BA7-9894-3197-30C18F1ED192}"/>
              </a:ext>
            </a:extLst>
          </p:cNvPr>
          <p:cNvSpPr/>
          <p:nvPr/>
        </p:nvSpPr>
        <p:spPr>
          <a:xfrm>
            <a:off x="11745900" y="529128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70CE4A83-AF20-B978-F976-0B396A64494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BFF06D74-FF11-CF55-085D-AD7442AB7398}"/>
              </a:ext>
            </a:extLst>
          </p:cNvPr>
          <p:cNvSpPr/>
          <p:nvPr/>
        </p:nvSpPr>
        <p:spPr>
          <a:xfrm>
            <a:off x="2759961" y="64225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03646ADA-6D50-8181-0C91-447BB83AD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CDC9CD0-C563-8EE4-4578-2192E591A6F1}"/>
              </a:ext>
            </a:extLst>
          </p:cNvPr>
          <p:cNvSpPr txBox="1"/>
          <p:nvPr/>
        </p:nvSpPr>
        <p:spPr>
          <a:xfrm>
            <a:off x="502778" y="301559"/>
            <a:ext cx="1043344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Effective </a:t>
            </a:r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communications</a:t>
            </a:r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in teams</a:t>
            </a:r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FB7474EE-AEC7-53E8-C861-2AC31CA96E86}"/>
              </a:ext>
            </a:extLst>
          </p:cNvPr>
          <p:cNvSpPr/>
          <p:nvPr/>
        </p:nvSpPr>
        <p:spPr>
          <a:xfrm>
            <a:off x="9172010" y="-24448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aphicFrame>
        <p:nvGraphicFramePr>
          <p:cNvPr id="2" name="Table 3">
            <a:extLst>
              <a:ext uri="{FF2B5EF4-FFF2-40B4-BE49-F238E27FC236}">
                <a16:creationId xmlns:a16="http://schemas.microsoft.com/office/drawing/2014/main" id="{7BCE729E-AA59-F14B-27B9-1DAE8942E0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394367"/>
              </p:ext>
            </p:extLst>
          </p:nvPr>
        </p:nvGraphicFramePr>
        <p:xfrm>
          <a:off x="502778" y="1009446"/>
          <a:ext cx="10768672" cy="514751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88255">
                  <a:extLst>
                    <a:ext uri="{9D8B030D-6E8A-4147-A177-3AD203B41FA5}">
                      <a16:colId xmlns:a16="http://schemas.microsoft.com/office/drawing/2014/main" val="1198920294"/>
                    </a:ext>
                  </a:extLst>
                </a:gridCol>
                <a:gridCol w="1133017">
                  <a:extLst>
                    <a:ext uri="{9D8B030D-6E8A-4147-A177-3AD203B41FA5}">
                      <a16:colId xmlns:a16="http://schemas.microsoft.com/office/drawing/2014/main" val="2291753312"/>
                    </a:ext>
                  </a:extLst>
                </a:gridCol>
                <a:gridCol w="4070515">
                  <a:extLst>
                    <a:ext uri="{9D8B030D-6E8A-4147-A177-3AD203B41FA5}">
                      <a16:colId xmlns:a16="http://schemas.microsoft.com/office/drawing/2014/main" val="4044823302"/>
                    </a:ext>
                  </a:extLst>
                </a:gridCol>
                <a:gridCol w="3976885">
                  <a:extLst>
                    <a:ext uri="{9D8B030D-6E8A-4147-A177-3AD203B41FA5}">
                      <a16:colId xmlns:a16="http://schemas.microsoft.com/office/drawing/2014/main" val="1897417386"/>
                    </a:ext>
                  </a:extLst>
                </a:gridCol>
              </a:tblGrid>
              <a:tr h="962690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002060"/>
                          </a:solidFill>
                          <a:latin typeface="Poppins "/>
                        </a:rPr>
                        <a:t>Name</a:t>
                      </a:r>
                      <a:endParaRPr lang="en-GB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Poppins "/>
                        </a:rPr>
                        <a:t>C’s</a:t>
                      </a:r>
                      <a:endParaRPr lang="en-GB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Poppins "/>
                        </a:rPr>
                        <a:t>Do</a:t>
                      </a:r>
                      <a:endParaRPr lang="en-GB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002060"/>
                          </a:solidFill>
                          <a:latin typeface="Poppins "/>
                        </a:rPr>
                        <a:t>Don’t</a:t>
                      </a:r>
                      <a:endParaRPr lang="en-GB" dirty="0">
                        <a:solidFill>
                          <a:srgbClr val="002060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843846"/>
                  </a:ext>
                </a:extLst>
              </a:tr>
              <a:tr h="1428194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Elliott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Listen carefully to what he says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Allow for an open discussion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Be honest, he will quickly see through any pretence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Be overly competitive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Stick coldly to the task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Rush him 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05540"/>
                  </a:ext>
                </a:extLst>
              </a:tr>
              <a:tr h="1378315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Tulisa</a:t>
                      </a:r>
                    </a:p>
                    <a:p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Concentrate on the facts but allow flexibility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Have a clear purpose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Include all the information 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Be repetitive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Bring decisions already made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Attempt to exercise authority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876531"/>
                  </a:ext>
                </a:extLst>
              </a:tr>
              <a:tr h="1378315"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Drew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Focus on action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Involve him at every stage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Allow him to change his mind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Forget the big picture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Give extensive instructions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dirty="0">
                          <a:solidFill>
                            <a:srgbClr val="28265B"/>
                          </a:solidFill>
                          <a:latin typeface="Poppins "/>
                        </a:rPr>
                        <a:t>Be defeatist</a:t>
                      </a:r>
                      <a:endParaRPr lang="en-GB" dirty="0">
                        <a:solidFill>
                          <a:srgbClr val="28265B"/>
                        </a:solidFill>
                        <a:latin typeface="Poppins "/>
                        <a:cs typeface="Poppins" panose="00000500000000000000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372462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3936090-03C3-43EB-DDE7-144FE70051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4443" y="2018891"/>
            <a:ext cx="746825" cy="762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5F249E-1193-FBAA-AAA7-11392ECF1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443" y="3451416"/>
            <a:ext cx="723963" cy="739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FABD3-A139-8449-2694-92C18B836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685" y="4830464"/>
            <a:ext cx="731583" cy="7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9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5F6B9-21AD-BE2D-9FF4-CE20A5751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3BC0F6D2-DCFD-95BE-FF3F-B206E29D3CFF}"/>
              </a:ext>
            </a:extLst>
          </p:cNvPr>
          <p:cNvSpPr/>
          <p:nvPr/>
        </p:nvSpPr>
        <p:spPr>
          <a:xfrm>
            <a:off x="-4546" y="-12885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BCFE79-7661-6A16-07BD-ECC50EB6307A}"/>
              </a:ext>
            </a:extLst>
          </p:cNvPr>
          <p:cNvSpPr txBox="1"/>
          <p:nvPr/>
        </p:nvSpPr>
        <p:spPr>
          <a:xfrm>
            <a:off x="736546" y="-17024"/>
            <a:ext cx="11296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Verbal style</a:t>
            </a:r>
          </a:p>
          <a:p>
            <a:r>
              <a:rPr lang="en-US" sz="32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4: </a:t>
            </a:r>
            <a:r>
              <a:rPr lang="en-US" sz="3000" dirty="0">
                <a:solidFill>
                  <a:srgbClr val="002060"/>
                </a:solidFill>
                <a:latin typeface="Poppins" pitchFamily="2" charset="77"/>
                <a:cs typeface="Poppins" pitchFamily="2" charset="77"/>
              </a:rPr>
              <a:t>w</a:t>
            </a:r>
            <a:r>
              <a:rPr lang="en-GB" sz="30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hat can you learn about other preferences?</a:t>
            </a:r>
            <a:endParaRPr lang="en-US" sz="3000" b="1" dirty="0">
              <a:solidFill>
                <a:srgbClr val="002060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AE1CC451-9B73-24A7-311D-9A41436DB8A3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C288DFBB-262E-75D3-9D85-14FFADF7BAC6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0849B84C-C56C-F1D2-2BA1-F05B0F196A84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7A604B09-F4C0-2333-720D-932789A6561B}"/>
              </a:ext>
            </a:extLst>
          </p:cNvPr>
          <p:cNvSpPr/>
          <p:nvPr/>
        </p:nvSpPr>
        <p:spPr>
          <a:xfrm>
            <a:off x="10256865" y="-199223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4E9D2455-2CFE-2A55-3210-625BC848A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8C76448-7B74-59B7-74AA-839176375EE6}"/>
              </a:ext>
            </a:extLst>
          </p:cNvPr>
          <p:cNvSpPr/>
          <p:nvPr/>
        </p:nvSpPr>
        <p:spPr>
          <a:xfrm>
            <a:off x="3887081" y="1728018"/>
            <a:ext cx="4570648" cy="4391030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4371773-2627-4504-1EB7-E66869508214}"/>
              </a:ext>
            </a:extLst>
          </p:cNvPr>
          <p:cNvGrpSpPr/>
          <p:nvPr/>
        </p:nvGrpSpPr>
        <p:grpSpPr>
          <a:xfrm>
            <a:off x="7489465" y="1308266"/>
            <a:ext cx="3177183" cy="2537441"/>
            <a:chOff x="7489465" y="1308266"/>
            <a:chExt cx="3177183" cy="2537441"/>
          </a:xfrm>
        </p:grpSpPr>
        <p:sp>
          <p:nvSpPr>
            <p:cNvPr id="46" name="Freeform 9">
              <a:extLst>
                <a:ext uri="{FF2B5EF4-FFF2-40B4-BE49-F238E27FC236}">
                  <a16:creationId xmlns:a16="http://schemas.microsoft.com/office/drawing/2014/main" id="{15C405D4-0E1D-4872-6F44-1AF9F4FF9D7F}"/>
                </a:ext>
              </a:extLst>
            </p:cNvPr>
            <p:cNvSpPr/>
            <p:nvPr/>
          </p:nvSpPr>
          <p:spPr>
            <a:xfrm>
              <a:off x="7845671" y="1863052"/>
              <a:ext cx="2476595" cy="432332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0" name="Freeform 3">
              <a:extLst>
                <a:ext uri="{FF2B5EF4-FFF2-40B4-BE49-F238E27FC236}">
                  <a16:creationId xmlns:a16="http://schemas.microsoft.com/office/drawing/2014/main" id="{CF9458E9-3D6D-79E0-F40B-9075D6088794}"/>
                </a:ext>
              </a:extLst>
            </p:cNvPr>
            <p:cNvSpPr/>
            <p:nvPr/>
          </p:nvSpPr>
          <p:spPr>
            <a:xfrm>
              <a:off x="7825905" y="2874756"/>
              <a:ext cx="2469949" cy="467092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DEFA4B18-BC61-341A-E362-CF8F1B3D556B}"/>
                </a:ext>
              </a:extLst>
            </p:cNvPr>
            <p:cNvSpPr/>
            <p:nvPr/>
          </p:nvSpPr>
          <p:spPr>
            <a:xfrm>
              <a:off x="7859025" y="1308266"/>
              <a:ext cx="2436830" cy="524331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1" name="TextBox 4">
              <a:extLst>
                <a:ext uri="{FF2B5EF4-FFF2-40B4-BE49-F238E27FC236}">
                  <a16:creationId xmlns:a16="http://schemas.microsoft.com/office/drawing/2014/main" id="{B596840D-5D82-5068-B672-9A0B8DF655C0}"/>
                </a:ext>
              </a:extLst>
            </p:cNvPr>
            <p:cNvSpPr txBox="1"/>
            <p:nvPr/>
          </p:nvSpPr>
          <p:spPr>
            <a:xfrm>
              <a:off x="7567151" y="1394244"/>
              <a:ext cx="3099497" cy="600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Authoritative</a:t>
              </a:r>
            </a:p>
            <a:p>
              <a:pPr algn="ctr">
                <a:lnSpc>
                  <a:spcPts val="2427"/>
                </a:lnSpc>
              </a:pPr>
              <a:endParaRPr lang="en-US" sz="1733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43" name="TextBox 6">
              <a:extLst>
                <a:ext uri="{FF2B5EF4-FFF2-40B4-BE49-F238E27FC236}">
                  <a16:creationId xmlns:a16="http://schemas.microsoft.com/office/drawing/2014/main" id="{C5093E61-52B8-5936-D9BD-EA5C738BA09A}"/>
                </a:ext>
              </a:extLst>
            </p:cNvPr>
            <p:cNvSpPr txBox="1"/>
            <p:nvPr/>
          </p:nvSpPr>
          <p:spPr>
            <a:xfrm>
              <a:off x="7777616" y="1942440"/>
              <a:ext cx="2635091" cy="24622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Direct</a:t>
              </a:r>
            </a:p>
          </p:txBody>
        </p:sp>
        <p:sp>
          <p:nvSpPr>
            <p:cNvPr id="44" name="Freeform 7">
              <a:extLst>
                <a:ext uri="{FF2B5EF4-FFF2-40B4-BE49-F238E27FC236}">
                  <a16:creationId xmlns:a16="http://schemas.microsoft.com/office/drawing/2014/main" id="{F687257D-6062-C58E-2733-17C94D5BB5EB}"/>
                </a:ext>
              </a:extLst>
            </p:cNvPr>
            <p:cNvSpPr/>
            <p:nvPr/>
          </p:nvSpPr>
          <p:spPr>
            <a:xfrm>
              <a:off x="7869521" y="2332740"/>
              <a:ext cx="2443885" cy="488367"/>
            </a:xfrm>
            <a:custGeom>
              <a:avLst/>
              <a:gdLst/>
              <a:ahLst/>
              <a:cxnLst/>
              <a:rect l="l" t="t" r="r" b="b"/>
              <a:pathLst>
                <a:path w="3687265" h="777678">
                  <a:moveTo>
                    <a:pt x="0" y="0"/>
                  </a:moveTo>
                  <a:lnTo>
                    <a:pt x="3687265" y="0"/>
                  </a:lnTo>
                  <a:lnTo>
                    <a:pt x="3687265" y="777677"/>
                  </a:lnTo>
                  <a:lnTo>
                    <a:pt x="0" y="7776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5" name="TextBox 8">
              <a:extLst>
                <a:ext uri="{FF2B5EF4-FFF2-40B4-BE49-F238E27FC236}">
                  <a16:creationId xmlns:a16="http://schemas.microsoft.com/office/drawing/2014/main" id="{DD125692-BAE2-9C30-8408-95CC355E0803}"/>
                </a:ext>
              </a:extLst>
            </p:cNvPr>
            <p:cNvSpPr txBox="1"/>
            <p:nvPr/>
          </p:nvSpPr>
          <p:spPr>
            <a:xfrm>
              <a:off x="7767119" y="2390828"/>
              <a:ext cx="2546287" cy="2900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65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Fast paced</a:t>
              </a: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27E894AA-7BFB-CC5E-53F6-8837AD8B7EF5}"/>
                </a:ext>
              </a:extLst>
            </p:cNvPr>
            <p:cNvSpPr txBox="1"/>
            <p:nvPr/>
          </p:nvSpPr>
          <p:spPr>
            <a:xfrm>
              <a:off x="7527691" y="292693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Unambiguous</a:t>
              </a:r>
            </a:p>
          </p:txBody>
        </p:sp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01DB1AC-7FE4-E307-2344-E44D95356E6B}"/>
                </a:ext>
              </a:extLst>
            </p:cNvPr>
            <p:cNvSpPr/>
            <p:nvPr/>
          </p:nvSpPr>
          <p:spPr>
            <a:xfrm>
              <a:off x="7807492" y="3399153"/>
              <a:ext cx="2463445" cy="446554"/>
            </a:xfrm>
            <a:custGeom>
              <a:avLst/>
              <a:gdLst/>
              <a:ahLst/>
              <a:cxnLst/>
              <a:rect l="l" t="t" r="r" b="b"/>
              <a:pathLst>
                <a:path w="4007925" h="845308">
                  <a:moveTo>
                    <a:pt x="0" y="0"/>
                  </a:moveTo>
                  <a:lnTo>
                    <a:pt x="4007925" y="0"/>
                  </a:lnTo>
                  <a:lnTo>
                    <a:pt x="4007925" y="845308"/>
                  </a:lnTo>
                  <a:lnTo>
                    <a:pt x="0" y="845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78000"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 sz="1200"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sp>
          <p:nvSpPr>
            <p:cNvPr id="49" name="TextBox 10">
              <a:extLst>
                <a:ext uri="{FF2B5EF4-FFF2-40B4-BE49-F238E27FC236}">
                  <a16:creationId xmlns:a16="http://schemas.microsoft.com/office/drawing/2014/main" id="{210B0390-33E5-596F-F379-112A7A805EF8}"/>
                </a:ext>
              </a:extLst>
            </p:cNvPr>
            <p:cNvSpPr txBox="1"/>
            <p:nvPr/>
          </p:nvSpPr>
          <p:spPr>
            <a:xfrm>
              <a:off x="7489465" y="343326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Assured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913EF20B-8D4D-9886-6FE4-F1250BE06861}"/>
              </a:ext>
            </a:extLst>
          </p:cNvPr>
          <p:cNvGrpSpPr/>
          <p:nvPr/>
        </p:nvGrpSpPr>
        <p:grpSpPr>
          <a:xfrm>
            <a:off x="7408565" y="4064589"/>
            <a:ext cx="3173824" cy="2513549"/>
            <a:chOff x="7482890" y="4105809"/>
            <a:chExt cx="3173824" cy="2513549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9E109930-9B0B-D934-8A77-D4B59B802DE3}"/>
                </a:ext>
              </a:extLst>
            </p:cNvPr>
            <p:cNvGrpSpPr/>
            <p:nvPr/>
          </p:nvGrpSpPr>
          <p:grpSpPr>
            <a:xfrm>
              <a:off x="7864727" y="4105809"/>
              <a:ext cx="2485458" cy="2513549"/>
              <a:chOff x="7850160" y="4091426"/>
              <a:chExt cx="2485458" cy="2513549"/>
            </a:xfrm>
          </p:grpSpPr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6B31141C-14F8-F43A-AE9B-0A72587DF3CF}"/>
                  </a:ext>
                </a:extLst>
              </p:cNvPr>
              <p:cNvSpPr/>
              <p:nvPr/>
            </p:nvSpPr>
            <p:spPr>
              <a:xfrm>
                <a:off x="7867937" y="4091426"/>
                <a:ext cx="2448927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62" name="Freeform 27">
                <a:extLst>
                  <a:ext uri="{FF2B5EF4-FFF2-40B4-BE49-F238E27FC236}">
                    <a16:creationId xmlns:a16="http://schemas.microsoft.com/office/drawing/2014/main" id="{75424F9D-F858-91E9-F0B6-D6438BA8DE08}"/>
                  </a:ext>
                </a:extLst>
              </p:cNvPr>
              <p:cNvSpPr/>
              <p:nvPr/>
            </p:nvSpPr>
            <p:spPr>
              <a:xfrm>
                <a:off x="7886691" y="4584242"/>
                <a:ext cx="2448927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63" name="Freeform 27">
                <a:extLst>
                  <a:ext uri="{FF2B5EF4-FFF2-40B4-BE49-F238E27FC236}">
                    <a16:creationId xmlns:a16="http://schemas.microsoft.com/office/drawing/2014/main" id="{B4F08CC1-870A-674E-A95E-F9A5A39C0476}"/>
                  </a:ext>
                </a:extLst>
              </p:cNvPr>
              <p:cNvSpPr/>
              <p:nvPr/>
            </p:nvSpPr>
            <p:spPr>
              <a:xfrm>
                <a:off x="7867937" y="5105237"/>
                <a:ext cx="2448927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64" name="Freeform 27">
                <a:extLst>
                  <a:ext uri="{FF2B5EF4-FFF2-40B4-BE49-F238E27FC236}">
                    <a16:creationId xmlns:a16="http://schemas.microsoft.com/office/drawing/2014/main" id="{FA7AAB12-3483-73FE-1133-33B193F27646}"/>
                  </a:ext>
                </a:extLst>
              </p:cNvPr>
              <p:cNvSpPr/>
              <p:nvPr/>
            </p:nvSpPr>
            <p:spPr>
              <a:xfrm>
                <a:off x="7850160" y="5621294"/>
                <a:ext cx="2448927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65" name="Freeform 27">
                <a:extLst>
                  <a:ext uri="{FF2B5EF4-FFF2-40B4-BE49-F238E27FC236}">
                    <a16:creationId xmlns:a16="http://schemas.microsoft.com/office/drawing/2014/main" id="{22AAB194-6344-7328-1FD0-DAB6AF66F26F}"/>
                  </a:ext>
                </a:extLst>
              </p:cNvPr>
              <p:cNvSpPr/>
              <p:nvPr/>
            </p:nvSpPr>
            <p:spPr>
              <a:xfrm>
                <a:off x="7867936" y="6139324"/>
                <a:ext cx="2448927" cy="46565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>
                  <a:alphaModFix amt="78000"/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67" name="TextBox 4">
              <a:extLst>
                <a:ext uri="{FF2B5EF4-FFF2-40B4-BE49-F238E27FC236}">
                  <a16:creationId xmlns:a16="http://schemas.microsoft.com/office/drawing/2014/main" id="{82786EB1-0349-5D6F-0A0F-C6EE45712D44}"/>
                </a:ext>
              </a:extLst>
            </p:cNvPr>
            <p:cNvSpPr txBox="1"/>
            <p:nvPr/>
          </p:nvSpPr>
          <p:spPr>
            <a:xfrm>
              <a:off x="7524874" y="4176231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Dynamic</a:t>
              </a:r>
            </a:p>
          </p:txBody>
        </p:sp>
        <p:sp>
          <p:nvSpPr>
            <p:cNvPr id="68" name="TextBox 4">
              <a:extLst>
                <a:ext uri="{FF2B5EF4-FFF2-40B4-BE49-F238E27FC236}">
                  <a16:creationId xmlns:a16="http://schemas.microsoft.com/office/drawing/2014/main" id="{7CD97E36-51BD-77B8-0110-BEE094DEB03E}"/>
                </a:ext>
              </a:extLst>
            </p:cNvPr>
            <p:cNvSpPr txBox="1"/>
            <p:nvPr/>
          </p:nvSpPr>
          <p:spPr>
            <a:xfrm>
              <a:off x="7524874" y="4688302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Persuasive</a:t>
              </a:r>
            </a:p>
          </p:txBody>
        </p:sp>
        <p:sp>
          <p:nvSpPr>
            <p:cNvPr id="69" name="TextBox 4">
              <a:extLst>
                <a:ext uri="{FF2B5EF4-FFF2-40B4-BE49-F238E27FC236}">
                  <a16:creationId xmlns:a16="http://schemas.microsoft.com/office/drawing/2014/main" id="{43A548A6-E04E-95FB-D7BC-E8F27751A062}"/>
                </a:ext>
              </a:extLst>
            </p:cNvPr>
            <p:cNvSpPr txBox="1"/>
            <p:nvPr/>
          </p:nvSpPr>
          <p:spPr>
            <a:xfrm>
              <a:off x="7557217" y="5192298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Spontaneous</a:t>
              </a:r>
            </a:p>
          </p:txBody>
        </p:sp>
        <p:sp>
          <p:nvSpPr>
            <p:cNvPr id="70" name="TextBox 4">
              <a:extLst>
                <a:ext uri="{FF2B5EF4-FFF2-40B4-BE49-F238E27FC236}">
                  <a16:creationId xmlns:a16="http://schemas.microsoft.com/office/drawing/2014/main" id="{714656CB-5CAB-1360-B99F-BCDA41E72943}"/>
                </a:ext>
              </a:extLst>
            </p:cNvPr>
            <p:cNvSpPr txBox="1"/>
            <p:nvPr/>
          </p:nvSpPr>
          <p:spPr>
            <a:xfrm>
              <a:off x="7482890" y="5713293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Positive</a:t>
              </a:r>
            </a:p>
          </p:txBody>
        </p:sp>
        <p:sp>
          <p:nvSpPr>
            <p:cNvPr id="71" name="TextBox 4">
              <a:extLst>
                <a:ext uri="{FF2B5EF4-FFF2-40B4-BE49-F238E27FC236}">
                  <a16:creationId xmlns:a16="http://schemas.microsoft.com/office/drawing/2014/main" id="{56FF1DBE-EA89-5DCF-1B6C-7262E9BE875C}"/>
                </a:ext>
              </a:extLst>
            </p:cNvPr>
            <p:cNvSpPr txBox="1"/>
            <p:nvPr/>
          </p:nvSpPr>
          <p:spPr>
            <a:xfrm>
              <a:off x="7507806" y="6233469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Informal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4A68E48-67CB-85D8-AF43-81091A7C0497}"/>
              </a:ext>
            </a:extLst>
          </p:cNvPr>
          <p:cNvGrpSpPr/>
          <p:nvPr/>
        </p:nvGrpSpPr>
        <p:grpSpPr>
          <a:xfrm>
            <a:off x="1740553" y="4051879"/>
            <a:ext cx="3146593" cy="2540584"/>
            <a:chOff x="1700839" y="4134128"/>
            <a:chExt cx="3146593" cy="2540584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54815FF7-2682-8F5F-94A0-FFFE73B9F2E1}"/>
                </a:ext>
              </a:extLst>
            </p:cNvPr>
            <p:cNvGrpSpPr/>
            <p:nvPr/>
          </p:nvGrpSpPr>
          <p:grpSpPr>
            <a:xfrm>
              <a:off x="1952671" y="4134128"/>
              <a:ext cx="2536213" cy="2540584"/>
              <a:chOff x="1939845" y="4079120"/>
              <a:chExt cx="2536213" cy="2540584"/>
            </a:xfrm>
          </p:grpSpPr>
          <p:sp>
            <p:nvSpPr>
              <p:cNvPr id="73" name="Freeform 15">
                <a:extLst>
                  <a:ext uri="{FF2B5EF4-FFF2-40B4-BE49-F238E27FC236}">
                    <a16:creationId xmlns:a16="http://schemas.microsoft.com/office/drawing/2014/main" id="{2F7223A5-531F-29AB-9453-145613D60E3C}"/>
                  </a:ext>
                </a:extLst>
              </p:cNvPr>
              <p:cNvSpPr/>
              <p:nvPr/>
            </p:nvSpPr>
            <p:spPr>
              <a:xfrm>
                <a:off x="1999463" y="4079120"/>
                <a:ext cx="2476595" cy="47610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alphaModFix amt="78000"/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74" name="Freeform 15">
                <a:extLst>
                  <a:ext uri="{FF2B5EF4-FFF2-40B4-BE49-F238E27FC236}">
                    <a16:creationId xmlns:a16="http://schemas.microsoft.com/office/drawing/2014/main" id="{FAAADADD-FD79-8826-1DAD-2C53F11A4335}"/>
                  </a:ext>
                </a:extLst>
              </p:cNvPr>
              <p:cNvSpPr/>
              <p:nvPr/>
            </p:nvSpPr>
            <p:spPr>
              <a:xfrm>
                <a:off x="1975208" y="4605763"/>
                <a:ext cx="2476595" cy="47610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alphaModFix amt="78000"/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75" name="Freeform 15">
                <a:extLst>
                  <a:ext uri="{FF2B5EF4-FFF2-40B4-BE49-F238E27FC236}">
                    <a16:creationId xmlns:a16="http://schemas.microsoft.com/office/drawing/2014/main" id="{EB720992-1350-2662-77B7-DC8E8B0D7BF3}"/>
                  </a:ext>
                </a:extLst>
              </p:cNvPr>
              <p:cNvSpPr/>
              <p:nvPr/>
            </p:nvSpPr>
            <p:spPr>
              <a:xfrm>
                <a:off x="1939845" y="5111838"/>
                <a:ext cx="2476595" cy="47610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alphaModFix amt="78000"/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76" name="Freeform 15">
                <a:extLst>
                  <a:ext uri="{FF2B5EF4-FFF2-40B4-BE49-F238E27FC236}">
                    <a16:creationId xmlns:a16="http://schemas.microsoft.com/office/drawing/2014/main" id="{DAB43049-0671-B0A7-ED5D-9204B95012E5}"/>
                  </a:ext>
                </a:extLst>
              </p:cNvPr>
              <p:cNvSpPr/>
              <p:nvPr/>
            </p:nvSpPr>
            <p:spPr>
              <a:xfrm>
                <a:off x="1964433" y="5632989"/>
                <a:ext cx="2476595" cy="47610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alphaModFix amt="78000"/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77" name="Freeform 15">
                <a:extLst>
                  <a:ext uri="{FF2B5EF4-FFF2-40B4-BE49-F238E27FC236}">
                    <a16:creationId xmlns:a16="http://schemas.microsoft.com/office/drawing/2014/main" id="{AA27B6C5-56E2-66A0-C93F-2C445384D8BC}"/>
                  </a:ext>
                </a:extLst>
              </p:cNvPr>
              <p:cNvSpPr/>
              <p:nvPr/>
            </p:nvSpPr>
            <p:spPr>
              <a:xfrm>
                <a:off x="1975208" y="6143603"/>
                <a:ext cx="2476595" cy="476101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9">
                  <a:alphaModFix amt="78000"/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79" name="TextBox 4">
              <a:extLst>
                <a:ext uri="{FF2B5EF4-FFF2-40B4-BE49-F238E27FC236}">
                  <a16:creationId xmlns:a16="http://schemas.microsoft.com/office/drawing/2014/main" id="{FDA25D66-4207-E0D8-45AC-B7ECBC5A9B8B}"/>
                </a:ext>
              </a:extLst>
            </p:cNvPr>
            <p:cNvSpPr txBox="1"/>
            <p:nvPr/>
          </p:nvSpPr>
          <p:spPr>
            <a:xfrm>
              <a:off x="1739357" y="4197224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Collaborative</a:t>
              </a:r>
            </a:p>
          </p:txBody>
        </p:sp>
        <p:sp>
          <p:nvSpPr>
            <p:cNvPr id="80" name="TextBox 4">
              <a:extLst>
                <a:ext uri="{FF2B5EF4-FFF2-40B4-BE49-F238E27FC236}">
                  <a16:creationId xmlns:a16="http://schemas.microsoft.com/office/drawing/2014/main" id="{D62CFE34-2843-11C1-DCFD-CF0253501147}"/>
                </a:ext>
              </a:extLst>
            </p:cNvPr>
            <p:cNvSpPr txBox="1"/>
            <p:nvPr/>
          </p:nvSpPr>
          <p:spPr>
            <a:xfrm>
              <a:off x="1700839" y="4689792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Diplomatic</a:t>
              </a:r>
            </a:p>
          </p:txBody>
        </p:sp>
        <p:sp>
          <p:nvSpPr>
            <p:cNvPr id="81" name="TextBox 4">
              <a:extLst>
                <a:ext uri="{FF2B5EF4-FFF2-40B4-BE49-F238E27FC236}">
                  <a16:creationId xmlns:a16="http://schemas.microsoft.com/office/drawing/2014/main" id="{06FD46EE-9B2C-8FC8-8CF1-2681A37331D9}"/>
                </a:ext>
              </a:extLst>
            </p:cNvPr>
            <p:cNvSpPr txBox="1"/>
            <p:nvPr/>
          </p:nvSpPr>
          <p:spPr>
            <a:xfrm>
              <a:off x="1719952" y="5255746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Thoughtful</a:t>
              </a:r>
            </a:p>
          </p:txBody>
        </p:sp>
        <p:sp>
          <p:nvSpPr>
            <p:cNvPr id="82" name="TextBox 4">
              <a:extLst>
                <a:ext uri="{FF2B5EF4-FFF2-40B4-BE49-F238E27FC236}">
                  <a16:creationId xmlns:a16="http://schemas.microsoft.com/office/drawing/2014/main" id="{C4DFE694-CB3D-7424-76E0-D85BD8B7B7A7}"/>
                </a:ext>
              </a:extLst>
            </p:cNvPr>
            <p:cNvSpPr txBox="1"/>
            <p:nvPr/>
          </p:nvSpPr>
          <p:spPr>
            <a:xfrm>
              <a:off x="1747935" y="5753553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Empathetic</a:t>
              </a:r>
            </a:p>
          </p:txBody>
        </p:sp>
        <p:sp>
          <p:nvSpPr>
            <p:cNvPr id="83" name="TextBox 4">
              <a:extLst>
                <a:ext uri="{FF2B5EF4-FFF2-40B4-BE49-F238E27FC236}">
                  <a16:creationId xmlns:a16="http://schemas.microsoft.com/office/drawing/2014/main" id="{B892B720-872B-E984-4EB3-E89EBE8699EB}"/>
                </a:ext>
              </a:extLst>
            </p:cNvPr>
            <p:cNvSpPr txBox="1"/>
            <p:nvPr/>
          </p:nvSpPr>
          <p:spPr>
            <a:xfrm>
              <a:off x="1719951" y="6262972"/>
              <a:ext cx="3099497" cy="29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3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Meaningful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56CE2A-3270-B2C9-DC1E-C6893836D9D5}"/>
              </a:ext>
            </a:extLst>
          </p:cNvPr>
          <p:cNvGrpSpPr/>
          <p:nvPr/>
        </p:nvGrpSpPr>
        <p:grpSpPr>
          <a:xfrm>
            <a:off x="1659021" y="1309225"/>
            <a:ext cx="3141316" cy="2534283"/>
            <a:chOff x="1659021" y="1309225"/>
            <a:chExt cx="3141316" cy="2534283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7E54FE52-CE5A-3159-37E8-1802BEB761C8}"/>
                </a:ext>
              </a:extLst>
            </p:cNvPr>
            <p:cNvGrpSpPr/>
            <p:nvPr/>
          </p:nvGrpSpPr>
          <p:grpSpPr>
            <a:xfrm>
              <a:off x="2005463" y="1309225"/>
              <a:ext cx="2542591" cy="2534283"/>
              <a:chOff x="1765487" y="1119923"/>
              <a:chExt cx="2542591" cy="2534283"/>
            </a:xfrm>
          </p:grpSpPr>
          <p:sp>
            <p:nvSpPr>
              <p:cNvPr id="17" name="Freeform 17">
                <a:extLst>
                  <a:ext uri="{FF2B5EF4-FFF2-40B4-BE49-F238E27FC236}">
                    <a16:creationId xmlns:a16="http://schemas.microsoft.com/office/drawing/2014/main" id="{0B3D549F-3F22-6618-4013-4A740D8CED99}"/>
                  </a:ext>
                </a:extLst>
              </p:cNvPr>
              <p:cNvSpPr/>
              <p:nvPr/>
            </p:nvSpPr>
            <p:spPr>
              <a:xfrm>
                <a:off x="1807338" y="1119923"/>
                <a:ext cx="2500740" cy="475689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84" name="Freeform 17">
                <a:extLst>
                  <a:ext uri="{FF2B5EF4-FFF2-40B4-BE49-F238E27FC236}">
                    <a16:creationId xmlns:a16="http://schemas.microsoft.com/office/drawing/2014/main" id="{7A302C9C-6200-8D81-70F9-9FC63F5B1862}"/>
                  </a:ext>
                </a:extLst>
              </p:cNvPr>
              <p:cNvSpPr/>
              <p:nvPr/>
            </p:nvSpPr>
            <p:spPr>
              <a:xfrm>
                <a:off x="1800288" y="1626309"/>
                <a:ext cx="2483020" cy="471900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89" name="Freeform 17">
                <a:extLst>
                  <a:ext uri="{FF2B5EF4-FFF2-40B4-BE49-F238E27FC236}">
                    <a16:creationId xmlns:a16="http://schemas.microsoft.com/office/drawing/2014/main" id="{64A3340F-7C1C-7152-F1BF-7F129C2454FA}"/>
                  </a:ext>
                </a:extLst>
              </p:cNvPr>
              <p:cNvSpPr/>
              <p:nvPr/>
            </p:nvSpPr>
            <p:spPr>
              <a:xfrm>
                <a:off x="1782568" y="2136203"/>
                <a:ext cx="2500740" cy="475689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90" name="Freeform 17">
                <a:extLst>
                  <a:ext uri="{FF2B5EF4-FFF2-40B4-BE49-F238E27FC236}">
                    <a16:creationId xmlns:a16="http://schemas.microsoft.com/office/drawing/2014/main" id="{E0E57B9E-8974-0837-A757-24E5773D86EE}"/>
                  </a:ext>
                </a:extLst>
              </p:cNvPr>
              <p:cNvSpPr/>
              <p:nvPr/>
            </p:nvSpPr>
            <p:spPr>
              <a:xfrm>
                <a:off x="1765487" y="2657360"/>
                <a:ext cx="2500740" cy="475689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91" name="Freeform 17">
                <a:extLst>
                  <a:ext uri="{FF2B5EF4-FFF2-40B4-BE49-F238E27FC236}">
                    <a16:creationId xmlns:a16="http://schemas.microsoft.com/office/drawing/2014/main" id="{711D3AE6-10C2-850E-AFE2-3601A3CA1F23}"/>
                  </a:ext>
                </a:extLst>
              </p:cNvPr>
              <p:cNvSpPr/>
              <p:nvPr/>
            </p:nvSpPr>
            <p:spPr>
              <a:xfrm>
                <a:off x="1791428" y="3178517"/>
                <a:ext cx="2500740" cy="475689"/>
              </a:xfrm>
              <a:custGeom>
                <a:avLst/>
                <a:gdLst/>
                <a:ahLst/>
                <a:cxnLst/>
                <a:rect l="l" t="t" r="r" b="b"/>
                <a:pathLst>
                  <a:path w="4007925" h="845308">
                    <a:moveTo>
                      <a:pt x="0" y="0"/>
                    </a:moveTo>
                    <a:lnTo>
                      <a:pt x="4007925" y="0"/>
                    </a:lnTo>
                    <a:lnTo>
                      <a:pt x="4007925" y="845308"/>
                    </a:lnTo>
                    <a:lnTo>
                      <a:pt x="0" y="84530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1">
                  <a:alphaModFix amt="78000"/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GB" sz="1200"/>
              </a:p>
            </p:txBody>
          </p:sp>
        </p:grpSp>
        <p:sp>
          <p:nvSpPr>
            <p:cNvPr id="93" name="TextBox 18">
              <a:extLst>
                <a:ext uri="{FF2B5EF4-FFF2-40B4-BE49-F238E27FC236}">
                  <a16:creationId xmlns:a16="http://schemas.microsoft.com/office/drawing/2014/main" id="{997A811E-A67C-7C02-D1DA-F32EC225EB34}"/>
                </a:ext>
              </a:extLst>
            </p:cNvPr>
            <p:cNvSpPr txBox="1"/>
            <p:nvPr/>
          </p:nvSpPr>
          <p:spPr>
            <a:xfrm>
              <a:off x="1659021" y="1388971"/>
              <a:ext cx="3099497" cy="29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Pragmatic</a:t>
              </a:r>
            </a:p>
          </p:txBody>
        </p:sp>
        <p:sp>
          <p:nvSpPr>
            <p:cNvPr id="94" name="TextBox 18">
              <a:extLst>
                <a:ext uri="{FF2B5EF4-FFF2-40B4-BE49-F238E27FC236}">
                  <a16:creationId xmlns:a16="http://schemas.microsoft.com/office/drawing/2014/main" id="{CDCBE6BB-BD0A-D206-362D-28ABE1715D5F}"/>
                </a:ext>
              </a:extLst>
            </p:cNvPr>
            <p:cNvSpPr txBox="1"/>
            <p:nvPr/>
          </p:nvSpPr>
          <p:spPr>
            <a:xfrm>
              <a:off x="1659022" y="1873415"/>
              <a:ext cx="3099497" cy="29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Structured</a:t>
              </a:r>
            </a:p>
          </p:txBody>
        </p:sp>
        <p:sp>
          <p:nvSpPr>
            <p:cNvPr id="95" name="TextBox 18">
              <a:extLst>
                <a:ext uri="{FF2B5EF4-FFF2-40B4-BE49-F238E27FC236}">
                  <a16:creationId xmlns:a16="http://schemas.microsoft.com/office/drawing/2014/main" id="{E3676AC0-9066-59F6-23CE-E09762341CFD}"/>
                </a:ext>
              </a:extLst>
            </p:cNvPr>
            <p:cNvSpPr txBox="1"/>
            <p:nvPr/>
          </p:nvSpPr>
          <p:spPr>
            <a:xfrm>
              <a:off x="1700840" y="2418128"/>
              <a:ext cx="3099497" cy="29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Professional</a:t>
              </a:r>
            </a:p>
          </p:txBody>
        </p:sp>
        <p:sp>
          <p:nvSpPr>
            <p:cNvPr id="96" name="TextBox 18">
              <a:extLst>
                <a:ext uri="{FF2B5EF4-FFF2-40B4-BE49-F238E27FC236}">
                  <a16:creationId xmlns:a16="http://schemas.microsoft.com/office/drawing/2014/main" id="{EC14A44C-FA33-DECF-EF7D-F060BF010DC2}"/>
                </a:ext>
              </a:extLst>
            </p:cNvPr>
            <p:cNvSpPr txBox="1"/>
            <p:nvPr/>
          </p:nvSpPr>
          <p:spPr>
            <a:xfrm>
              <a:off x="1665810" y="2927134"/>
              <a:ext cx="3099497" cy="29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Analytical</a:t>
              </a:r>
            </a:p>
          </p:txBody>
        </p:sp>
        <p:sp>
          <p:nvSpPr>
            <p:cNvPr id="97" name="TextBox 18">
              <a:extLst>
                <a:ext uri="{FF2B5EF4-FFF2-40B4-BE49-F238E27FC236}">
                  <a16:creationId xmlns:a16="http://schemas.microsoft.com/office/drawing/2014/main" id="{FD8A2D7E-555C-37B9-0B21-DB959B4BE3A1}"/>
                </a:ext>
              </a:extLst>
            </p:cNvPr>
            <p:cNvSpPr txBox="1"/>
            <p:nvPr/>
          </p:nvSpPr>
          <p:spPr>
            <a:xfrm>
              <a:off x="1665809" y="3435142"/>
              <a:ext cx="3099497" cy="292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7"/>
                </a:lnSpc>
              </a:pPr>
              <a:r>
                <a:rPr lang="en-US" sz="173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rPr>
                <a:t>Prepared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08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3DF7AA6C-F5CE-9AA5-0BBD-E2AAA045B00A}"/>
              </a:ext>
            </a:extLst>
          </p:cNvPr>
          <p:cNvSpPr/>
          <p:nvPr/>
        </p:nvSpPr>
        <p:spPr>
          <a:xfrm>
            <a:off x="0" y="-53278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2" name="Freeform 2"/>
          <p:cNvSpPr/>
          <p:nvPr/>
        </p:nvSpPr>
        <p:spPr>
          <a:xfrm>
            <a:off x="3895853" y="1329726"/>
            <a:ext cx="4396055" cy="4511215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52FD8F1-5D8A-7A69-E3F5-5DD936D0917A}"/>
              </a:ext>
            </a:extLst>
          </p:cNvPr>
          <p:cNvGrpSpPr/>
          <p:nvPr/>
        </p:nvGrpSpPr>
        <p:grpSpPr>
          <a:xfrm>
            <a:off x="7815722" y="837616"/>
            <a:ext cx="3601103" cy="2281349"/>
            <a:chOff x="7391951" y="388808"/>
            <a:chExt cx="4114249" cy="2505251"/>
          </a:xfrm>
        </p:grpSpPr>
        <p:grpSp>
          <p:nvGrpSpPr>
            <p:cNvPr id="3" name="Group 3"/>
            <p:cNvGrpSpPr/>
            <p:nvPr/>
          </p:nvGrpSpPr>
          <p:grpSpPr>
            <a:xfrm>
              <a:off x="7391951" y="388808"/>
              <a:ext cx="4114249" cy="2505251"/>
              <a:chOff x="0" y="0"/>
              <a:chExt cx="1625382" cy="9897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E84427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7610507" y="489752"/>
              <a:ext cx="3837628" cy="236588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Maintain focus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Use bullet points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Quickly outline the objective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Be succinct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Be specific about action needed</a:t>
              </a:r>
              <a:endParaRPr lang="en-US" sz="19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05D45E2-CD6A-B1DE-61BA-AA8A9A0CC2C0}"/>
              </a:ext>
            </a:extLst>
          </p:cNvPr>
          <p:cNvGrpSpPr/>
          <p:nvPr/>
        </p:nvGrpSpPr>
        <p:grpSpPr>
          <a:xfrm>
            <a:off x="7843252" y="4051702"/>
            <a:ext cx="3601103" cy="2281349"/>
            <a:chOff x="7551936" y="4421487"/>
            <a:chExt cx="3601103" cy="2281349"/>
          </a:xfrm>
        </p:grpSpPr>
        <p:grpSp>
          <p:nvGrpSpPr>
            <p:cNvPr id="10" name="Group 10"/>
            <p:cNvGrpSpPr/>
            <p:nvPr/>
          </p:nvGrpSpPr>
          <p:grpSpPr>
            <a:xfrm>
              <a:off x="7551936" y="4421487"/>
              <a:ext cx="3601103" cy="2281349"/>
              <a:chOff x="0" y="0"/>
              <a:chExt cx="1625382" cy="989729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FFD508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09448A23-042F-4F3C-14AD-100FFA10CD47}"/>
                </a:ext>
              </a:extLst>
            </p:cNvPr>
            <p:cNvSpPr txBox="1"/>
            <p:nvPr/>
          </p:nvSpPr>
          <p:spPr>
            <a:xfrm>
              <a:off x="7719941" y="4522171"/>
              <a:ext cx="3405568" cy="21457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Be personal + engaging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Include visuals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Avoid too much detail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Ask for their feedback + ideas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A phone call is preferable where possible</a:t>
              </a:r>
              <a:endParaRPr lang="en-US" sz="19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3B8A5B61-883D-2577-3C57-45D99F74CB94}"/>
              </a:ext>
            </a:extLst>
          </p:cNvPr>
          <p:cNvSpPr txBox="1">
            <a:spLocks/>
          </p:cNvSpPr>
          <p:nvPr/>
        </p:nvSpPr>
        <p:spPr>
          <a:xfrm>
            <a:off x="-275038" y="94294"/>
            <a:ext cx="10055593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Effective email communication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76DA23B-CAFF-4DF0-8A12-CBAD2A98C7E6}"/>
              </a:ext>
            </a:extLst>
          </p:cNvPr>
          <p:cNvGrpSpPr/>
          <p:nvPr/>
        </p:nvGrpSpPr>
        <p:grpSpPr>
          <a:xfrm>
            <a:off x="747644" y="816042"/>
            <a:ext cx="3751164" cy="2281350"/>
            <a:chOff x="747644" y="816042"/>
            <a:chExt cx="3751164" cy="2281350"/>
          </a:xfrm>
        </p:grpSpPr>
        <p:grpSp>
          <p:nvGrpSpPr>
            <p:cNvPr id="7" name="Group 7"/>
            <p:cNvGrpSpPr/>
            <p:nvPr/>
          </p:nvGrpSpPr>
          <p:grpSpPr>
            <a:xfrm>
              <a:off x="747644" y="816042"/>
              <a:ext cx="3601103" cy="2281350"/>
              <a:chOff x="0" y="0"/>
              <a:chExt cx="1625382" cy="98972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2DAAE2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C3744B91-4D04-DB21-23E0-F4A30A55204B}"/>
                </a:ext>
              </a:extLst>
            </p:cNvPr>
            <p:cNvSpPr txBox="1"/>
            <p:nvPr/>
          </p:nvSpPr>
          <p:spPr>
            <a:xfrm>
              <a:off x="866903" y="888680"/>
              <a:ext cx="3631905" cy="215443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Be clear + succinct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Include all necessary detail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Include an agenda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Schedule any follow up in advance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Provide context + expectations for a response</a:t>
              </a:r>
              <a:endParaRPr lang="en-US" sz="19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E76A8A-3B78-9894-4D58-7D458A171087}"/>
              </a:ext>
            </a:extLst>
          </p:cNvPr>
          <p:cNvGrpSpPr/>
          <p:nvPr/>
        </p:nvGrpSpPr>
        <p:grpSpPr>
          <a:xfrm>
            <a:off x="747644" y="4051702"/>
            <a:ext cx="3696449" cy="2281350"/>
            <a:chOff x="747644" y="4051702"/>
            <a:chExt cx="3696449" cy="2281350"/>
          </a:xfrm>
        </p:grpSpPr>
        <p:grpSp>
          <p:nvGrpSpPr>
            <p:cNvPr id="13" name="Group 13"/>
            <p:cNvGrpSpPr/>
            <p:nvPr/>
          </p:nvGrpSpPr>
          <p:grpSpPr>
            <a:xfrm>
              <a:off x="747644" y="4051702"/>
              <a:ext cx="3601104" cy="2281350"/>
              <a:chOff x="0" y="0"/>
              <a:chExt cx="1625382" cy="989729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25382" cy="989729"/>
              </a:xfrm>
              <a:custGeom>
                <a:avLst/>
                <a:gdLst/>
                <a:ahLst/>
                <a:cxnLst/>
                <a:rect l="l" t="t" r="r" b="b"/>
                <a:pathLst>
                  <a:path w="1625382" h="989729">
                    <a:moveTo>
                      <a:pt x="100359" y="0"/>
                    </a:moveTo>
                    <a:lnTo>
                      <a:pt x="1525023" y="0"/>
                    </a:lnTo>
                    <a:cubicBezTo>
                      <a:pt x="1580450" y="0"/>
                      <a:pt x="1625382" y="44932"/>
                      <a:pt x="1625382" y="100359"/>
                    </a:cubicBezTo>
                    <a:lnTo>
                      <a:pt x="1625382" y="889370"/>
                    </a:lnTo>
                    <a:cubicBezTo>
                      <a:pt x="1625382" y="944796"/>
                      <a:pt x="1580450" y="989729"/>
                      <a:pt x="1525023" y="989729"/>
                    </a:cubicBezTo>
                    <a:lnTo>
                      <a:pt x="100359" y="989729"/>
                    </a:lnTo>
                    <a:cubicBezTo>
                      <a:pt x="44932" y="989729"/>
                      <a:pt x="0" y="944796"/>
                      <a:pt x="0" y="889370"/>
                    </a:cubicBezTo>
                    <a:lnTo>
                      <a:pt x="0" y="100359"/>
                    </a:lnTo>
                    <a:cubicBezTo>
                      <a:pt x="0" y="44932"/>
                      <a:pt x="44932" y="0"/>
                      <a:pt x="100359" y="0"/>
                    </a:cubicBezTo>
                    <a:close/>
                  </a:path>
                </a:pathLst>
              </a:custGeom>
              <a:solidFill>
                <a:srgbClr val="A7C93F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1DC69AA8-4FF9-C13A-EA91-0503D24BF023}"/>
                </a:ext>
              </a:extLst>
            </p:cNvPr>
            <p:cNvSpPr txBox="1"/>
            <p:nvPr/>
          </p:nvSpPr>
          <p:spPr>
            <a:xfrm>
              <a:off x="842990" y="4192203"/>
              <a:ext cx="3601103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Enquire about them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Be collaborative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Show you value them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Be pragmatic</a:t>
              </a:r>
            </a:p>
            <a:p>
              <a:pPr>
                <a:lnSpc>
                  <a:spcPts val="2427"/>
                </a:lnSpc>
              </a:pPr>
              <a:r>
                <a:rPr lang="en-GB" sz="19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Give them time to reflect + respond</a:t>
              </a:r>
              <a:endParaRPr lang="en-US" sz="19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pic>
        <p:nvPicPr>
          <p:cNvPr id="35" name="Picture 34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6B55570B-C866-D7BC-9725-DAA541C6C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4" y="6068875"/>
            <a:ext cx="790529" cy="790529"/>
          </a:xfrm>
          <a:prstGeom prst="rect">
            <a:avLst/>
          </a:prstGeom>
        </p:spPr>
      </p:pic>
      <p:sp>
        <p:nvSpPr>
          <p:cNvPr id="36" name="Freeform: Shape 5">
            <a:extLst>
              <a:ext uri="{FF2B5EF4-FFF2-40B4-BE49-F238E27FC236}">
                <a16:creationId xmlns:a16="http://schemas.microsoft.com/office/drawing/2014/main" id="{31929E3B-8878-851B-CE37-03703456B988}"/>
              </a:ext>
            </a:extLst>
          </p:cNvPr>
          <p:cNvSpPr/>
          <p:nvPr/>
        </p:nvSpPr>
        <p:spPr>
          <a:xfrm>
            <a:off x="11663552" y="-1080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7" name="Freeform: Shape 2">
            <a:extLst>
              <a:ext uri="{FF2B5EF4-FFF2-40B4-BE49-F238E27FC236}">
                <a16:creationId xmlns:a16="http://schemas.microsoft.com/office/drawing/2014/main" id="{91C72C3A-3768-18BE-0B64-7E41AFD315E7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8" name="Freeform: Shape 1">
            <a:extLst>
              <a:ext uri="{FF2B5EF4-FFF2-40B4-BE49-F238E27FC236}">
                <a16:creationId xmlns:a16="http://schemas.microsoft.com/office/drawing/2014/main" id="{A959CBF3-3D61-80FE-46B9-D06790CE1F16}"/>
              </a:ext>
            </a:extLst>
          </p:cNvPr>
          <p:cNvSpPr/>
          <p:nvPr/>
        </p:nvSpPr>
        <p:spPr>
          <a:xfrm>
            <a:off x="-308969" y="-305201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6EFB6752-0B5E-A8C4-63F8-122011B88988}"/>
              </a:ext>
            </a:extLst>
          </p:cNvPr>
          <p:cNvSpPr/>
          <p:nvPr/>
        </p:nvSpPr>
        <p:spPr>
          <a:xfrm>
            <a:off x="4597971" y="6357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E2E0F-ADCF-F74F-97C1-0B43181BEC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110D0043-8323-978F-94C9-04D0C4A5DD4A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236A5B45-E05C-3881-44D2-B832A2C73142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B85EA46A-C758-17DA-42EA-D892A6D9FAA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AC1F6C41-2FA1-8F41-506E-1CF09A59BFA7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B447FD8A-1790-C90E-A70E-92168F7DE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D680729-4E2C-86B4-A7CC-1263D07625AB}"/>
              </a:ext>
            </a:extLst>
          </p:cNvPr>
          <p:cNvSpPr/>
          <p:nvPr/>
        </p:nvSpPr>
        <p:spPr>
          <a:xfrm>
            <a:off x="639881" y="594772"/>
            <a:ext cx="10508834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5: Effective email communication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D9490-3644-EB3C-2090-7B16B2BA988B}"/>
              </a:ext>
            </a:extLst>
          </p:cNvPr>
          <p:cNvSpPr txBox="1"/>
          <p:nvPr/>
        </p:nvSpPr>
        <p:spPr>
          <a:xfrm>
            <a:off x="1059636" y="1981872"/>
            <a:ext cx="9669324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Scenario: 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Arranging a meeting to discuss a project</a:t>
            </a:r>
          </a:p>
          <a:p>
            <a:endParaRPr lang="en-US" sz="20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Compose an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email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flexing to a </a:t>
            </a:r>
            <a:r>
              <a:rPr lang="en-US" sz="24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 other than your own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D3D509-87A2-8A6B-32E7-3DEBE2F07B18}"/>
              </a:ext>
            </a:extLst>
          </p:cNvPr>
          <p:cNvSpPr txBox="1"/>
          <p:nvPr/>
        </p:nvSpPr>
        <p:spPr>
          <a:xfrm>
            <a:off x="1059636" y="3736199"/>
            <a:ext cx="481690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Things to consider: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Layout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Types of information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Preparation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Follow up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6163E3-75BA-69E0-7110-C270D2689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59" y="3432633"/>
            <a:ext cx="4616001" cy="2596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017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82D0F2-0D47-B921-C0A3-A77EEB51E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68CAEDCF-0630-1570-59A5-A88ED9D96CC9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9DD08F1A-7A78-E111-E549-75644B038855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846D6F86-42A6-83F0-E1F5-AA8019B94657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DD8CEDF9-3C4F-7E3F-23F2-525338640BC6}"/>
              </a:ext>
            </a:extLst>
          </p:cNvPr>
          <p:cNvSpPr/>
          <p:nvPr/>
        </p:nvSpPr>
        <p:spPr>
          <a:xfrm>
            <a:off x="-317056" y="277177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3FA936E5-8ED8-5630-A6F7-7E0A762A7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C61EC7-5CEC-571D-251D-B19727931897}"/>
              </a:ext>
            </a:extLst>
          </p:cNvPr>
          <p:cNvSpPr txBox="1"/>
          <p:nvPr/>
        </p:nvSpPr>
        <p:spPr>
          <a:xfrm>
            <a:off x="849714" y="976197"/>
            <a:ext cx="908706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Reflection: personal experience of feedback</a:t>
            </a:r>
          </a:p>
          <a:p>
            <a:endParaRPr lang="en-GB" sz="2800" b="1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Think of a </a:t>
            </a:r>
            <a:r>
              <a:rPr lang="en-US" sz="2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good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experience you have had of receiving feedback. What was the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impact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1512AC-307E-3BAA-F26A-C58F341C0512}"/>
              </a:ext>
            </a:extLst>
          </p:cNvPr>
          <p:cNvSpPr txBox="1"/>
          <p:nvPr/>
        </p:nvSpPr>
        <p:spPr>
          <a:xfrm>
            <a:off x="849714" y="4080505"/>
            <a:ext cx="55624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Now think of a </a:t>
            </a:r>
            <a:r>
              <a:rPr lang="en-US" sz="24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bad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experience you’ve  had. What was the </a:t>
            </a:r>
            <a:r>
              <a:rPr lang="en-US" sz="2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impact</a:t>
            </a: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0258B7-0784-5D2C-53BD-C8BA1FD9A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5967" y="3188890"/>
            <a:ext cx="4332186" cy="2980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6177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406F8-195C-BBAB-3F60-63F8ADE69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8D8DA6A-B547-4AD9-9DBA-B974BD90F576}"/>
              </a:ext>
            </a:extLst>
          </p:cNvPr>
          <p:cNvSpPr/>
          <p:nvPr/>
        </p:nvSpPr>
        <p:spPr>
          <a:xfrm>
            <a:off x="0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21FCD7AE-33B9-80E2-757C-CFF88FB090E9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FBFA22FC-5B5B-F5C5-624D-8864CBC61EA9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63B0456D-CBBD-ADBB-02F6-C05BEDC6AFF8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ABA5C30C-A441-A8CF-546C-BDF0C4D5E691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D013D561-5FCC-C8BD-75CC-E335242E1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038434"/>
            <a:ext cx="790529" cy="7905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AF97E1-CD18-BB05-1EAB-BB07ACB29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1117" y="2650375"/>
            <a:ext cx="1944162" cy="2104505"/>
          </a:xfrm>
          <a:prstGeom prst="roundRect">
            <a:avLst>
              <a:gd name="adj" fmla="val 16667"/>
            </a:avLst>
          </a:prstGeom>
          <a:ln w="1905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E98ACA-6BE4-A024-76B6-F24652B6D5C4}"/>
              </a:ext>
            </a:extLst>
          </p:cNvPr>
          <p:cNvSpPr txBox="1"/>
          <p:nvPr/>
        </p:nvSpPr>
        <p:spPr>
          <a:xfrm>
            <a:off x="1197344" y="720048"/>
            <a:ext cx="8748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might your experience of feedback relate to </a:t>
            </a:r>
            <a:r>
              <a:rPr lang="en-US" sz="32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your</a:t>
            </a:r>
            <a:r>
              <a:rPr lang="en-US" sz="32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32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 preference?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B4E9B3-3910-D78B-26B7-7CF49E4E8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226" y="2691179"/>
            <a:ext cx="1835345" cy="2091900"/>
          </a:xfrm>
          <a:prstGeom prst="roundRect">
            <a:avLst>
              <a:gd name="adj" fmla="val 16667"/>
            </a:avLst>
          </a:prstGeom>
          <a:ln w="1905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CEAD57-C438-391D-7C02-980E2A03F1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3815" y="2658531"/>
            <a:ext cx="1944162" cy="2124548"/>
          </a:xfrm>
          <a:prstGeom prst="roundRect">
            <a:avLst>
              <a:gd name="adj" fmla="val 16667"/>
            </a:avLst>
          </a:prstGeom>
          <a:ln w="1905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248398D-82FD-5AFD-B6A1-19DCF817C8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275" y="2658531"/>
            <a:ext cx="1846568" cy="2124548"/>
          </a:xfrm>
          <a:prstGeom prst="roundRect">
            <a:avLst>
              <a:gd name="adj" fmla="val 16667"/>
            </a:avLst>
          </a:prstGeom>
          <a:ln w="19050"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087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A4ADF-F60F-AF91-C0D5-BDB06246E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hourglass on a piece of paper&#10;&#10;AI-generated content may be incorrect.">
            <a:extLst>
              <a:ext uri="{FF2B5EF4-FFF2-40B4-BE49-F238E27FC236}">
                <a16:creationId xmlns:a16="http://schemas.microsoft.com/office/drawing/2014/main" id="{25D681B9-5A4B-DE87-2F72-DC3E6096E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04997F-FE37-3D70-9005-5645A9EA1CDD}"/>
              </a:ext>
            </a:extLst>
          </p:cNvPr>
          <p:cNvSpPr/>
          <p:nvPr/>
        </p:nvSpPr>
        <p:spPr>
          <a:xfrm>
            <a:off x="0" y="0"/>
            <a:ext cx="1152144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8770D13E-EA88-28EC-27A6-6EBC2F1E51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06" y="368265"/>
            <a:ext cx="1001927" cy="7959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D7215-5CA5-8FC2-9C4E-88339A77ED83}"/>
              </a:ext>
            </a:extLst>
          </p:cNvPr>
          <p:cNvSpPr txBox="1"/>
          <p:nvPr/>
        </p:nvSpPr>
        <p:spPr>
          <a:xfrm>
            <a:off x="870642" y="5387000"/>
            <a:ext cx="111140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Break</a:t>
            </a:r>
            <a:endParaRPr lang="en-US" sz="28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75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323FFED-6210-7543-9B9C-63892E9D1470}"/>
              </a:ext>
            </a:extLst>
          </p:cNvPr>
          <p:cNvSpPr txBox="1"/>
          <p:nvPr/>
        </p:nvSpPr>
        <p:spPr>
          <a:xfrm>
            <a:off x="767645" y="1294027"/>
            <a:ext cx="5528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Session Delivery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540C2F52-C418-8542-85C4-838CC7624AE0}"/>
              </a:ext>
            </a:extLst>
          </p:cNvPr>
          <p:cNvSpPr txBox="1"/>
          <p:nvPr/>
        </p:nvSpPr>
        <p:spPr>
          <a:xfrm>
            <a:off x="767645" y="2240996"/>
            <a:ext cx="10595300" cy="1911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2147" tIns="32147" rIns="32147" bIns="32147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We encourage you to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run through 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 the slides ahead of delivery in slideshow mode. Some slides are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static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others include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animations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 Please check that animations work as expected.</a:t>
            </a:r>
          </a:p>
          <a:p>
            <a:endParaRPr lang="en-GB" sz="24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Brief </a:t>
            </a:r>
            <a:r>
              <a:rPr lang="en-GB" sz="24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notes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are provided below each slide to give guidance.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3B3D97-8044-1346-995A-88CE8E945D4B}"/>
              </a:ext>
            </a:extLst>
          </p:cNvPr>
          <p:cNvSpPr txBox="1"/>
          <p:nvPr/>
        </p:nvSpPr>
        <p:spPr>
          <a:xfrm>
            <a:off x="7647709" y="68302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82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587ADE-64D4-3E45-1346-B38C61553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702808-38FC-93D8-76DE-94F0104D0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1452" y="2327324"/>
            <a:ext cx="4218670" cy="2765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A36AC1C1-4F5B-9AD7-21F6-B344D55C529D}"/>
              </a:ext>
            </a:extLst>
          </p:cNvPr>
          <p:cNvSpPr/>
          <p:nvPr/>
        </p:nvSpPr>
        <p:spPr>
          <a:xfrm>
            <a:off x="-421749" y="5092897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BCF592E6-58D5-EF9F-B9C9-1AB8C5F031FA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06343025-A6CD-7802-DCE5-D6616DB41090}"/>
              </a:ext>
            </a:extLst>
          </p:cNvPr>
          <p:cNvSpPr/>
          <p:nvPr/>
        </p:nvSpPr>
        <p:spPr>
          <a:xfrm>
            <a:off x="11531894" y="-10503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8E4D6F34-D486-E2EA-6C44-757DBB832328}"/>
              </a:ext>
            </a:extLst>
          </p:cNvPr>
          <p:cNvSpPr/>
          <p:nvPr/>
        </p:nvSpPr>
        <p:spPr>
          <a:xfrm>
            <a:off x="-317056" y="6642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361C2E3A-C773-B48E-49CF-541C6EF3F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AF7E5F7-6A32-307A-D04F-ACC1546D72B5}"/>
              </a:ext>
            </a:extLst>
          </p:cNvPr>
          <p:cNvSpPr/>
          <p:nvPr/>
        </p:nvSpPr>
        <p:spPr>
          <a:xfrm>
            <a:off x="416722" y="136525"/>
            <a:ext cx="10508834" cy="132343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6: Challenging conversations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2D6984E6-CB3E-076F-53C1-01B650FFAC68}"/>
              </a:ext>
            </a:extLst>
          </p:cNvPr>
          <p:cNvSpPr txBox="1"/>
          <p:nvPr/>
        </p:nvSpPr>
        <p:spPr>
          <a:xfrm>
            <a:off x="764370" y="1996499"/>
            <a:ext cx="6127632" cy="1341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514350" lvl="0" indent="-514350">
              <a:buFont typeface="+mj-lt"/>
              <a:buAutoNum type="arabicPeriod"/>
            </a:pPr>
            <a:r>
              <a:rPr lang="en-GB" sz="28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Consider a </a:t>
            </a:r>
            <a:r>
              <a:rPr lang="en-GB" sz="2800" b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challenging</a:t>
            </a:r>
            <a:r>
              <a:rPr lang="en-GB" sz="28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conversation you’ve had … What did you learn?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68551-0DDC-3C69-D7CA-29BCBA3AF86C}"/>
              </a:ext>
            </a:extLst>
          </p:cNvPr>
          <p:cNvSpPr txBox="1"/>
          <p:nvPr/>
        </p:nvSpPr>
        <p:spPr>
          <a:xfrm>
            <a:off x="673465" y="3758619"/>
            <a:ext cx="65937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GB" sz="28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Think of a time when you needed to have a challenging conversation but avoided it …</a:t>
            </a:r>
          </a:p>
          <a:p>
            <a:pPr marL="914400" lvl="1" indent="-377825">
              <a:buFontTx/>
              <a:buChar char="-"/>
            </a:pPr>
            <a:r>
              <a:rPr lang="en-GB" sz="28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stopped you? </a:t>
            </a:r>
          </a:p>
          <a:p>
            <a:pPr marL="914400" lvl="1" indent="-377825">
              <a:buFontTx/>
              <a:buChar char="-"/>
            </a:pPr>
            <a:r>
              <a:rPr lang="en-GB" sz="28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were the consequences? </a:t>
            </a:r>
          </a:p>
        </p:txBody>
      </p:sp>
    </p:spTree>
    <p:extLst>
      <p:ext uri="{BB962C8B-B14F-4D97-AF65-F5344CB8AC3E}">
        <p14:creationId xmlns:p14="http://schemas.microsoft.com/office/powerpoint/2010/main" val="401323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DF119-5000-C8AC-10C1-3115B7F3F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124E9B-FC46-711C-9126-0A1A92CF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09" y="-13762"/>
            <a:ext cx="11892153" cy="688552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532825-D88C-CB0E-6E88-DC58D7FEAFC3}"/>
              </a:ext>
            </a:extLst>
          </p:cNvPr>
          <p:cNvSpPr/>
          <p:nvPr/>
        </p:nvSpPr>
        <p:spPr>
          <a:xfrm>
            <a:off x="-11119" y="-13762"/>
            <a:ext cx="11521440" cy="690004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F7B4A49F-8151-C688-458A-8E3A7EA02123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F4A556AA-5468-FBBA-8667-7BD428EB9DB9}"/>
              </a:ext>
            </a:extLst>
          </p:cNvPr>
          <p:cNvSpPr/>
          <p:nvPr/>
        </p:nvSpPr>
        <p:spPr>
          <a:xfrm>
            <a:off x="11612194" y="638203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7B4ABA85-250D-36DD-DC7F-6381B178DF0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BBE7D825-A079-84B6-ACE7-97654302577C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FB9CBD6-D8E1-C59F-A195-A8191F8EF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730341C0-1903-EB6C-1BDA-F50D84D24CFD}"/>
              </a:ext>
            </a:extLst>
          </p:cNvPr>
          <p:cNvSpPr txBox="1"/>
          <p:nvPr/>
        </p:nvSpPr>
        <p:spPr>
          <a:xfrm>
            <a:off x="803968" y="227073"/>
            <a:ext cx="7587753" cy="1095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Challenging Conversations</a:t>
            </a:r>
          </a:p>
          <a:p>
            <a:r>
              <a:rPr lang="en-US" sz="28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Contributors and Consequences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9FE967-F536-F173-E8AA-36FD8E3ACBC2}"/>
              </a:ext>
            </a:extLst>
          </p:cNvPr>
          <p:cNvSpPr txBox="1"/>
          <p:nvPr/>
        </p:nvSpPr>
        <p:spPr>
          <a:xfrm>
            <a:off x="803969" y="1511531"/>
            <a:ext cx="7770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Three factors that can contribute to challenging conversations: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32F067-2C46-340C-0D8C-F6F6A011D0BD}"/>
              </a:ext>
            </a:extLst>
          </p:cNvPr>
          <p:cNvSpPr txBox="1"/>
          <p:nvPr/>
        </p:nvSpPr>
        <p:spPr>
          <a:xfrm>
            <a:off x="803967" y="2377630"/>
            <a:ext cx="3163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1. Critical outcomes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336031-5851-FA7C-A45D-001F631289A5}"/>
              </a:ext>
            </a:extLst>
          </p:cNvPr>
          <p:cNvSpPr txBox="1"/>
          <p:nvPr/>
        </p:nvSpPr>
        <p:spPr>
          <a:xfrm>
            <a:off x="3687745" y="2394845"/>
            <a:ext cx="4483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Prioritising outcomes over relationship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720AEF-EDC4-0D5E-8C30-EC624BDFD053}"/>
              </a:ext>
            </a:extLst>
          </p:cNvPr>
          <p:cNvSpPr txBox="1"/>
          <p:nvPr/>
        </p:nvSpPr>
        <p:spPr>
          <a:xfrm>
            <a:off x="803966" y="3271804"/>
            <a:ext cx="3163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2. Strong opinions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8DE2C9-D964-1A75-1926-8CD3979BB271}"/>
              </a:ext>
            </a:extLst>
          </p:cNvPr>
          <p:cNvSpPr txBox="1"/>
          <p:nvPr/>
        </p:nvSpPr>
        <p:spPr>
          <a:xfrm>
            <a:off x="3687745" y="3262288"/>
            <a:ext cx="4748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Prioritising opinion over attentive 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DBDF69-DA1E-1C2A-BDBC-B29D567BCBFA}"/>
              </a:ext>
            </a:extLst>
          </p:cNvPr>
          <p:cNvSpPr txBox="1"/>
          <p:nvPr/>
        </p:nvSpPr>
        <p:spPr>
          <a:xfrm>
            <a:off x="803966" y="4178897"/>
            <a:ext cx="3163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 High emotions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376EC-BF91-BFB2-473F-CCC77F65AAB0}"/>
              </a:ext>
            </a:extLst>
          </p:cNvPr>
          <p:cNvSpPr txBox="1"/>
          <p:nvPr/>
        </p:nvSpPr>
        <p:spPr>
          <a:xfrm>
            <a:off x="3687745" y="4178897"/>
            <a:ext cx="46262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Prioritising feelings over careful thinking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CECB91-4C26-E06B-5149-BB532454EB38}"/>
              </a:ext>
            </a:extLst>
          </p:cNvPr>
          <p:cNvSpPr txBox="1"/>
          <p:nvPr/>
        </p:nvSpPr>
        <p:spPr>
          <a:xfrm>
            <a:off x="746469" y="5155370"/>
            <a:ext cx="70198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might different colour preferences respond to these factors?  </a:t>
            </a:r>
          </a:p>
        </p:txBody>
      </p:sp>
    </p:spTree>
    <p:extLst>
      <p:ext uri="{BB962C8B-B14F-4D97-AF65-F5344CB8AC3E}">
        <p14:creationId xmlns:p14="http://schemas.microsoft.com/office/powerpoint/2010/main" val="55729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9518C-A9EB-4868-6F11-3AD959179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9F9FB3A7-7C03-6B71-DD6F-E6C4E9ACDD6A}"/>
              </a:ext>
            </a:extLst>
          </p:cNvPr>
          <p:cNvSpPr/>
          <p:nvPr/>
        </p:nvSpPr>
        <p:spPr>
          <a:xfrm>
            <a:off x="-3249" y="17945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58E1B41B-38A0-08EE-DD59-AF9934FDA32B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E8402568-CE04-DD61-A4CB-A79E16A3FFC3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C3384A69-6734-32D2-2B3F-07F55BE02B92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3E9EF7C1-FE93-5CEB-D497-929CC79F0D75}"/>
              </a:ext>
            </a:extLst>
          </p:cNvPr>
          <p:cNvSpPr/>
          <p:nvPr/>
        </p:nvSpPr>
        <p:spPr>
          <a:xfrm>
            <a:off x="7349644" y="-4389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2231EAED-9571-6498-6215-47B637F0E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E03197B-6853-1A15-2523-B2D50967B6CF}"/>
              </a:ext>
            </a:extLst>
          </p:cNvPr>
          <p:cNvGrpSpPr/>
          <p:nvPr/>
        </p:nvGrpSpPr>
        <p:grpSpPr>
          <a:xfrm>
            <a:off x="3991863" y="907277"/>
            <a:ext cx="4208274" cy="5664192"/>
            <a:chOff x="3991863" y="845466"/>
            <a:chExt cx="4208274" cy="5664192"/>
          </a:xfrm>
        </p:grpSpPr>
        <p:pic>
          <p:nvPicPr>
            <p:cNvPr id="2" name="Picture 5" descr="Picture 5">
              <a:extLst>
                <a:ext uri="{FF2B5EF4-FFF2-40B4-BE49-F238E27FC236}">
                  <a16:creationId xmlns:a16="http://schemas.microsoft.com/office/drawing/2014/main" id="{D17DB420-04B2-9842-D85C-6B1AADC61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94" t="999" r="952" b="999"/>
            <a:stretch>
              <a:fillRect/>
            </a:stretch>
          </p:blipFill>
          <p:spPr>
            <a:xfrm>
              <a:off x="3991863" y="1612885"/>
              <a:ext cx="4208274" cy="42060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4" h="21463" extrusionOk="0">
                  <a:moveTo>
                    <a:pt x="10584" y="0"/>
                  </a:moveTo>
                  <a:cubicBezTo>
                    <a:pt x="7913" y="21"/>
                    <a:pt x="5224" y="1035"/>
                    <a:pt x="3121" y="3139"/>
                  </a:cubicBezTo>
                  <a:cubicBezTo>
                    <a:pt x="957" y="5303"/>
                    <a:pt x="-138" y="8175"/>
                    <a:pt x="14" y="11279"/>
                  </a:cubicBezTo>
                  <a:cubicBezTo>
                    <a:pt x="257" y="16231"/>
                    <a:pt x="3625" y="20210"/>
                    <a:pt x="8484" y="21290"/>
                  </a:cubicBezTo>
                  <a:cubicBezTo>
                    <a:pt x="9745" y="21570"/>
                    <a:pt x="12287" y="21500"/>
                    <a:pt x="13482" y="21153"/>
                  </a:cubicBezTo>
                  <a:cubicBezTo>
                    <a:pt x="17367" y="20024"/>
                    <a:pt x="20095" y="17252"/>
                    <a:pt x="21095" y="13412"/>
                  </a:cubicBezTo>
                  <a:cubicBezTo>
                    <a:pt x="21367" y="12371"/>
                    <a:pt x="21462" y="10161"/>
                    <a:pt x="21284" y="9044"/>
                  </a:cubicBezTo>
                  <a:cubicBezTo>
                    <a:pt x="21122" y="8029"/>
                    <a:pt x="20744" y="6832"/>
                    <a:pt x="20307" y="5959"/>
                  </a:cubicBezTo>
                  <a:cubicBezTo>
                    <a:pt x="18357" y="2059"/>
                    <a:pt x="14488" y="-30"/>
                    <a:pt x="10584" y="0"/>
                  </a:cubicBezTo>
                  <a:close/>
                  <a:moveTo>
                    <a:pt x="10648" y="6630"/>
                  </a:moveTo>
                  <a:cubicBezTo>
                    <a:pt x="11252" y="6629"/>
                    <a:pt x="11869" y="6777"/>
                    <a:pt x="12480" y="7079"/>
                  </a:cubicBezTo>
                  <a:cubicBezTo>
                    <a:pt x="13958" y="7810"/>
                    <a:pt x="14775" y="9107"/>
                    <a:pt x="14778" y="10732"/>
                  </a:cubicBezTo>
                  <a:cubicBezTo>
                    <a:pt x="14782" y="12351"/>
                    <a:pt x="13922" y="13743"/>
                    <a:pt x="12487" y="14444"/>
                  </a:cubicBezTo>
                  <a:cubicBezTo>
                    <a:pt x="10663" y="15334"/>
                    <a:pt x="8580" y="14804"/>
                    <a:pt x="7383" y="13148"/>
                  </a:cubicBezTo>
                  <a:cubicBezTo>
                    <a:pt x="6187" y="11494"/>
                    <a:pt x="6379" y="9314"/>
                    <a:pt x="7846" y="7866"/>
                  </a:cubicBezTo>
                  <a:cubicBezTo>
                    <a:pt x="8674" y="7049"/>
                    <a:pt x="9641" y="6632"/>
                    <a:pt x="10648" y="6630"/>
                  </a:cubicBezTo>
                  <a:close/>
                </a:path>
              </a:pathLst>
            </a:custGeom>
            <a:ln w="12700">
              <a:miter lim="400000"/>
            </a:ln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DB374A0-65A8-78E5-1EB4-05C2D8C90052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845466"/>
              <a:ext cx="5474" cy="5664192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BC565BE5-B81F-190E-CE5B-94F1C580ABE9}"/>
              </a:ext>
            </a:extLst>
          </p:cNvPr>
          <p:cNvSpPr txBox="1"/>
          <p:nvPr/>
        </p:nvSpPr>
        <p:spPr>
          <a:xfrm>
            <a:off x="779040" y="207282"/>
            <a:ext cx="5316960" cy="232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40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Challenging Conversations</a:t>
            </a:r>
          </a:p>
          <a:p>
            <a:r>
              <a:rPr lang="en-US" sz="34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Self-protective Responses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E9B244-468A-06FF-93E5-D986E5E35BAC}"/>
              </a:ext>
            </a:extLst>
          </p:cNvPr>
          <p:cNvSpPr txBox="1"/>
          <p:nvPr/>
        </p:nvSpPr>
        <p:spPr>
          <a:xfrm>
            <a:off x="1479059" y="3046876"/>
            <a:ext cx="233903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en-US" sz="2800" b="1" i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Silence</a:t>
            </a:r>
            <a:r>
              <a:rPr lang="en-US" sz="28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”</a:t>
            </a:r>
          </a:p>
          <a:p>
            <a:pPr algn="ctr"/>
            <a:r>
              <a:rPr lang="en-US" sz="28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Flight (freeze)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E433F1-4CF6-1731-450E-FB93F0410571}"/>
              </a:ext>
            </a:extLst>
          </p:cNvPr>
          <p:cNvSpPr txBox="1"/>
          <p:nvPr/>
        </p:nvSpPr>
        <p:spPr>
          <a:xfrm>
            <a:off x="8292594" y="3046876"/>
            <a:ext cx="2339035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“</a:t>
            </a:r>
            <a:r>
              <a:rPr lang="en-US" sz="2800" b="1" i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Violence</a:t>
            </a:r>
            <a:r>
              <a:rPr lang="en-US" sz="28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”</a:t>
            </a:r>
          </a:p>
          <a:p>
            <a:pPr algn="ctr"/>
            <a:r>
              <a:rPr lang="en-US" sz="28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Fight (deflect)</a:t>
            </a:r>
          </a:p>
        </p:txBody>
      </p:sp>
    </p:spTree>
    <p:extLst>
      <p:ext uri="{BB962C8B-B14F-4D97-AF65-F5344CB8AC3E}">
        <p14:creationId xmlns:p14="http://schemas.microsoft.com/office/powerpoint/2010/main" val="6655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A0FFB-AD32-4B99-38E1-B5B1F5E34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5E677D5-926D-4886-C6A2-9A47FD18C4FC}"/>
              </a:ext>
            </a:extLst>
          </p:cNvPr>
          <p:cNvSpPr/>
          <p:nvPr/>
        </p:nvSpPr>
        <p:spPr>
          <a:xfrm>
            <a:off x="-16183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2026D4D8-1F9D-E172-0132-973016BC28AD}"/>
              </a:ext>
            </a:extLst>
          </p:cNvPr>
          <p:cNvSpPr/>
          <p:nvPr/>
        </p:nvSpPr>
        <p:spPr>
          <a:xfrm>
            <a:off x="3969538" y="1391062"/>
            <a:ext cx="4396055" cy="4511215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A0363F5-A639-C521-FB20-16B8805B88C4}"/>
              </a:ext>
            </a:extLst>
          </p:cNvPr>
          <p:cNvSpPr txBox="1">
            <a:spLocks/>
          </p:cNvSpPr>
          <p:nvPr/>
        </p:nvSpPr>
        <p:spPr>
          <a:xfrm>
            <a:off x="448146" y="116100"/>
            <a:ext cx="10452394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Likely responses: bad day </a:t>
            </a:r>
            <a:r>
              <a:rPr lang="en-US" sz="4000" b="1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behaviours</a:t>
            </a:r>
            <a:endParaRPr lang="en-US" sz="4000" b="1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35" name="Picture 34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6374EC87-AF55-D9BB-73AE-D9AD6420F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3676"/>
            <a:ext cx="790529" cy="790529"/>
          </a:xfrm>
          <a:prstGeom prst="rect">
            <a:avLst/>
          </a:prstGeom>
        </p:spPr>
      </p:pic>
      <p:sp>
        <p:nvSpPr>
          <p:cNvPr id="36" name="Freeform: Shape 5">
            <a:extLst>
              <a:ext uri="{FF2B5EF4-FFF2-40B4-BE49-F238E27FC236}">
                <a16:creationId xmlns:a16="http://schemas.microsoft.com/office/drawing/2014/main" id="{27E6F1E8-AFDD-FE5D-09D1-F4935EC15792}"/>
              </a:ext>
            </a:extLst>
          </p:cNvPr>
          <p:cNvSpPr/>
          <p:nvPr/>
        </p:nvSpPr>
        <p:spPr>
          <a:xfrm>
            <a:off x="11265229" y="-500087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7" name="Freeform: Shape 2">
            <a:extLst>
              <a:ext uri="{FF2B5EF4-FFF2-40B4-BE49-F238E27FC236}">
                <a16:creationId xmlns:a16="http://schemas.microsoft.com/office/drawing/2014/main" id="{19C9384B-F941-AF00-7F62-A4DF777DE383}"/>
              </a:ext>
            </a:extLst>
          </p:cNvPr>
          <p:cNvSpPr/>
          <p:nvPr/>
        </p:nvSpPr>
        <p:spPr>
          <a:xfrm>
            <a:off x="11872101" y="461165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8" name="Freeform: Shape 1">
            <a:extLst>
              <a:ext uri="{FF2B5EF4-FFF2-40B4-BE49-F238E27FC236}">
                <a16:creationId xmlns:a16="http://schemas.microsoft.com/office/drawing/2014/main" id="{0A3E1086-2D8C-AE10-3350-5CE24D15A7BD}"/>
              </a:ext>
            </a:extLst>
          </p:cNvPr>
          <p:cNvSpPr/>
          <p:nvPr/>
        </p:nvSpPr>
        <p:spPr>
          <a:xfrm>
            <a:off x="-382121" y="3190068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F7063897-B2D5-E4A6-1C56-FFF6379275A6}"/>
              </a:ext>
            </a:extLst>
          </p:cNvPr>
          <p:cNvSpPr/>
          <p:nvPr/>
        </p:nvSpPr>
        <p:spPr>
          <a:xfrm>
            <a:off x="4597971" y="6357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9CB0148-E143-5D84-08BB-E66237F25E55}"/>
              </a:ext>
            </a:extLst>
          </p:cNvPr>
          <p:cNvGrpSpPr/>
          <p:nvPr/>
        </p:nvGrpSpPr>
        <p:grpSpPr>
          <a:xfrm>
            <a:off x="7340438" y="777440"/>
            <a:ext cx="4557414" cy="1572558"/>
            <a:chOff x="7340438" y="777440"/>
            <a:chExt cx="4557414" cy="157255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2E52B2C-D9DC-2FD3-D42F-36D2BE81B83F}"/>
                </a:ext>
              </a:extLst>
            </p:cNvPr>
            <p:cNvGrpSpPr/>
            <p:nvPr/>
          </p:nvGrpSpPr>
          <p:grpSpPr>
            <a:xfrm>
              <a:off x="8182952" y="777440"/>
              <a:ext cx="3714900" cy="1172915"/>
              <a:chOff x="7391951" y="388808"/>
              <a:chExt cx="4151426" cy="2505251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12D3425F-CDC3-230C-E95B-157EDF837BAB}"/>
                  </a:ext>
                </a:extLst>
              </p:cNvPr>
              <p:cNvGrpSpPr/>
              <p:nvPr/>
            </p:nvGrpSpPr>
            <p:grpSpPr>
              <a:xfrm>
                <a:off x="7391951" y="388808"/>
                <a:ext cx="4114249" cy="2505251"/>
                <a:chOff x="0" y="0"/>
                <a:chExt cx="1625382" cy="989729"/>
              </a:xfrm>
            </p:grpSpPr>
            <p:sp>
              <p:nvSpPr>
                <p:cNvPr id="4" name="Freeform 4">
                  <a:extLst>
                    <a:ext uri="{FF2B5EF4-FFF2-40B4-BE49-F238E27FC236}">
                      <a16:creationId xmlns:a16="http://schemas.microsoft.com/office/drawing/2014/main" id="{FAE417F4-1BB5-0B94-A788-B7D0F78E4CA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25382" cy="989729"/>
                </a:xfrm>
                <a:prstGeom prst="roundRect">
                  <a:avLst/>
                </a:prstGeom>
                <a:solidFill>
                  <a:srgbClr val="E84427">
                    <a:alpha val="61961"/>
                  </a:srgbClr>
                </a:solidFill>
              </p:spPr>
              <p:txBody>
                <a:bodyPr/>
                <a:lstStyle/>
                <a:p>
                  <a:endParaRPr lang="en-GB" sz="1200"/>
                </a:p>
              </p:txBody>
            </p:sp>
            <p:sp>
              <p:nvSpPr>
                <p:cNvPr id="5" name="TextBox 5">
                  <a:extLst>
                    <a:ext uri="{FF2B5EF4-FFF2-40B4-BE49-F238E27FC236}">
                      <a16:creationId xmlns:a16="http://schemas.microsoft.com/office/drawing/2014/main" id="{FAD4CF3B-2918-6C1F-EBB8-82A66B179D66}"/>
                    </a:ext>
                  </a:extLst>
                </p:cNvPr>
                <p:cNvSpPr txBox="1"/>
                <p:nvPr/>
              </p:nvSpPr>
              <p:spPr>
                <a:xfrm>
                  <a:off x="0" y="-66675"/>
                  <a:ext cx="1625382" cy="1056404"/>
                </a:xfrm>
                <a:prstGeom prst="round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427"/>
                    </a:lnSpc>
                  </a:pPr>
                  <a:endParaRPr sz="1200"/>
                </a:p>
              </p:txBody>
            </p:sp>
          </p:grp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CCDF99B6-11A8-5217-8AAD-CFAE4FC8FF3D}"/>
                  </a:ext>
                </a:extLst>
              </p:cNvPr>
              <p:cNvSpPr txBox="1"/>
              <p:nvPr/>
            </p:nvSpPr>
            <p:spPr>
              <a:xfrm>
                <a:off x="7429128" y="416154"/>
                <a:ext cx="4114249" cy="2144383"/>
              </a:xfrm>
              <a:prstGeom prst="round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Can be intimidating </a:t>
                </a:r>
              </a:p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Unable to hold their judgement </a:t>
                </a:r>
              </a:p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Lacks filter</a:t>
                </a:r>
                <a:endPara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endParaRPr>
              </a:p>
            </p:txBody>
          </p:sp>
        </p:grpSp>
        <p:sp>
          <p:nvSpPr>
            <p:cNvPr id="16" name="Right Arrow 21">
              <a:extLst>
                <a:ext uri="{FF2B5EF4-FFF2-40B4-BE49-F238E27FC236}">
                  <a16:creationId xmlns:a16="http://schemas.microsoft.com/office/drawing/2014/main" id="{B6400DC0-2835-D1C3-3ACE-B2DEC87109C9}"/>
                </a:ext>
              </a:extLst>
            </p:cNvPr>
            <p:cNvSpPr/>
            <p:nvPr/>
          </p:nvSpPr>
          <p:spPr>
            <a:xfrm rot="18925528">
              <a:off x="7340438" y="1781962"/>
              <a:ext cx="822960" cy="568036"/>
            </a:xfrm>
            <a:prstGeom prst="rightArrow">
              <a:avLst>
                <a:gd name="adj1" fmla="val 28863"/>
                <a:gd name="adj2" fmla="val 46288"/>
              </a:avLst>
            </a:prstGeom>
            <a:solidFill>
              <a:srgbClr val="002060"/>
            </a:solidFill>
            <a:ln>
              <a:solidFill>
                <a:srgbClr val="0E3D5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24D525D-1B9D-E11C-66F0-9D1E11BE988C}"/>
              </a:ext>
            </a:extLst>
          </p:cNvPr>
          <p:cNvGrpSpPr/>
          <p:nvPr/>
        </p:nvGrpSpPr>
        <p:grpSpPr>
          <a:xfrm>
            <a:off x="7427205" y="4881250"/>
            <a:ext cx="4498793" cy="1476032"/>
            <a:chOff x="7427205" y="4881250"/>
            <a:chExt cx="4498793" cy="147603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33B1BB3-19CC-BBC2-CB00-3C8245A78BF3}"/>
                </a:ext>
              </a:extLst>
            </p:cNvPr>
            <p:cNvGrpSpPr/>
            <p:nvPr/>
          </p:nvGrpSpPr>
          <p:grpSpPr>
            <a:xfrm>
              <a:off x="8244366" y="5347169"/>
              <a:ext cx="3681632" cy="1010113"/>
              <a:chOff x="7551936" y="4421487"/>
              <a:chExt cx="3601103" cy="2281349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9A013468-6A26-6D38-5997-3DC45B3314F4}"/>
                  </a:ext>
                </a:extLst>
              </p:cNvPr>
              <p:cNvGrpSpPr/>
              <p:nvPr/>
            </p:nvGrpSpPr>
            <p:grpSpPr>
              <a:xfrm>
                <a:off x="7551936" y="4421487"/>
                <a:ext cx="3601103" cy="2281349"/>
                <a:chOff x="0" y="0"/>
                <a:chExt cx="1625382" cy="989729"/>
              </a:xfrm>
            </p:grpSpPr>
            <p:sp>
              <p:nvSpPr>
                <p:cNvPr id="11" name="Freeform 11">
                  <a:extLst>
                    <a:ext uri="{FF2B5EF4-FFF2-40B4-BE49-F238E27FC236}">
                      <a16:creationId xmlns:a16="http://schemas.microsoft.com/office/drawing/2014/main" id="{293E3CED-DC74-08A7-C9BB-0CD12077F58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25382" cy="989729"/>
                </a:xfrm>
                <a:prstGeom prst="roundRect">
                  <a:avLst/>
                </a:prstGeom>
                <a:solidFill>
                  <a:srgbClr val="FFD508">
                    <a:alpha val="61961"/>
                  </a:srgbClr>
                </a:solidFill>
              </p:spPr>
              <p:txBody>
                <a:bodyPr/>
                <a:lstStyle/>
                <a:p>
                  <a:endParaRPr lang="en-GB" sz="1200"/>
                </a:p>
              </p:txBody>
            </p:sp>
            <p:sp>
              <p:nvSpPr>
                <p:cNvPr id="12" name="TextBox 12">
                  <a:extLst>
                    <a:ext uri="{FF2B5EF4-FFF2-40B4-BE49-F238E27FC236}">
                      <a16:creationId xmlns:a16="http://schemas.microsoft.com/office/drawing/2014/main" id="{9046384C-7492-B47E-55E3-8C52EE5E1480}"/>
                    </a:ext>
                  </a:extLst>
                </p:cNvPr>
                <p:cNvSpPr txBox="1"/>
                <p:nvPr/>
              </p:nvSpPr>
              <p:spPr>
                <a:xfrm>
                  <a:off x="0" y="-66675"/>
                  <a:ext cx="1625382" cy="105640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427"/>
                    </a:lnSpc>
                  </a:pPr>
                  <a:endParaRPr sz="1200"/>
                </a:p>
              </p:txBody>
            </p:sp>
          </p:grp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A8CB6D29-DE62-EAAE-683B-F4BF98DC39A3}"/>
                  </a:ext>
                </a:extLst>
              </p:cNvPr>
              <p:cNvSpPr txBox="1"/>
              <p:nvPr/>
            </p:nvSpPr>
            <p:spPr>
              <a:xfrm>
                <a:off x="7719941" y="4522169"/>
                <a:ext cx="3405568" cy="20575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Avoids discomfort</a:t>
                </a:r>
              </a:p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Settles for an ‘easy’ resolution </a:t>
                </a:r>
              </a:p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Can play down issues</a:t>
                </a:r>
                <a:endPara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endParaRPr>
              </a:p>
            </p:txBody>
          </p:sp>
        </p:grpSp>
        <p:sp>
          <p:nvSpPr>
            <p:cNvPr id="17" name="Right Arrow 20">
              <a:extLst>
                <a:ext uri="{FF2B5EF4-FFF2-40B4-BE49-F238E27FC236}">
                  <a16:creationId xmlns:a16="http://schemas.microsoft.com/office/drawing/2014/main" id="{A532E8C1-582C-99EB-8B85-C2B70026C63C}"/>
                </a:ext>
              </a:extLst>
            </p:cNvPr>
            <p:cNvSpPr/>
            <p:nvPr/>
          </p:nvSpPr>
          <p:spPr>
            <a:xfrm rot="2404986">
              <a:off x="7427205" y="4881250"/>
              <a:ext cx="822960" cy="568036"/>
            </a:xfrm>
            <a:prstGeom prst="rightArrow">
              <a:avLst>
                <a:gd name="adj1" fmla="val 28863"/>
                <a:gd name="adj2" fmla="val 46288"/>
              </a:avLst>
            </a:prstGeom>
            <a:solidFill>
              <a:srgbClr val="002060"/>
            </a:solidFill>
            <a:ln>
              <a:solidFill>
                <a:srgbClr val="0E3D5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EC0FE08-AB3E-5E02-8D34-44772E6BDC34}"/>
              </a:ext>
            </a:extLst>
          </p:cNvPr>
          <p:cNvGrpSpPr/>
          <p:nvPr/>
        </p:nvGrpSpPr>
        <p:grpSpPr>
          <a:xfrm>
            <a:off x="355052" y="4879219"/>
            <a:ext cx="4505107" cy="1478063"/>
            <a:chOff x="355052" y="4879219"/>
            <a:chExt cx="4505107" cy="1478063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C440C15-0F37-58AD-FD04-34E359E41777}"/>
                </a:ext>
              </a:extLst>
            </p:cNvPr>
            <p:cNvGrpSpPr/>
            <p:nvPr/>
          </p:nvGrpSpPr>
          <p:grpSpPr>
            <a:xfrm>
              <a:off x="355052" y="5347169"/>
              <a:ext cx="3776525" cy="1010113"/>
              <a:chOff x="0" y="0"/>
              <a:chExt cx="1625382" cy="98972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01350DF-D8FB-434E-71BA-C9C4C4CD1872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A7C93F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D5FFF1E1-80D9-8672-C78A-E683F505DAB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E0190FF2-C4E2-E17E-B234-26519723991E}"/>
                </a:ext>
              </a:extLst>
            </p:cNvPr>
            <p:cNvSpPr txBox="1"/>
            <p:nvPr/>
          </p:nvSpPr>
          <p:spPr>
            <a:xfrm>
              <a:off x="572276" y="5396715"/>
              <a:ext cx="3505757" cy="907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Silent treatment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Holds back 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Avoids difficult conversations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18" name="Right Arrow 24">
              <a:extLst>
                <a:ext uri="{FF2B5EF4-FFF2-40B4-BE49-F238E27FC236}">
                  <a16:creationId xmlns:a16="http://schemas.microsoft.com/office/drawing/2014/main" id="{01807D54-A6C1-78C7-7F12-4CA74728AFB1}"/>
                </a:ext>
              </a:extLst>
            </p:cNvPr>
            <p:cNvSpPr/>
            <p:nvPr/>
          </p:nvSpPr>
          <p:spPr>
            <a:xfrm rot="8124173">
              <a:off x="4037199" y="4879219"/>
              <a:ext cx="822960" cy="568036"/>
            </a:xfrm>
            <a:prstGeom prst="rightArrow">
              <a:avLst>
                <a:gd name="adj1" fmla="val 28863"/>
                <a:gd name="adj2" fmla="val 46288"/>
              </a:avLst>
            </a:prstGeom>
            <a:solidFill>
              <a:srgbClr val="002060"/>
            </a:solidFill>
            <a:ln>
              <a:solidFill>
                <a:srgbClr val="0E3D5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35CE7C-B22D-6448-26BE-1A22B4FB97CC}"/>
              </a:ext>
            </a:extLst>
          </p:cNvPr>
          <p:cNvGrpSpPr/>
          <p:nvPr/>
        </p:nvGrpSpPr>
        <p:grpSpPr>
          <a:xfrm>
            <a:off x="459109" y="802773"/>
            <a:ext cx="4431862" cy="1559613"/>
            <a:chOff x="459109" y="802773"/>
            <a:chExt cx="4431862" cy="1559613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CEA5C87-75AA-6740-CC58-9EE618A62BB7}"/>
                </a:ext>
              </a:extLst>
            </p:cNvPr>
            <p:cNvGrpSpPr/>
            <p:nvPr/>
          </p:nvGrpSpPr>
          <p:grpSpPr>
            <a:xfrm>
              <a:off x="459109" y="802773"/>
              <a:ext cx="3601103" cy="1115933"/>
              <a:chOff x="0" y="0"/>
              <a:chExt cx="1625382" cy="98972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619B6EAC-6C30-059F-6C2A-01DC2EDF6C4D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2DAAE2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54ECC19B-F4D6-5053-A693-331FD73E036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D5A4573F-CB15-EB43-6085-03E0BCD52FD5}"/>
                </a:ext>
              </a:extLst>
            </p:cNvPr>
            <p:cNvSpPr txBox="1"/>
            <p:nvPr/>
          </p:nvSpPr>
          <p:spPr>
            <a:xfrm>
              <a:off x="535248" y="878853"/>
              <a:ext cx="3631905" cy="9110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Overly focused on the problem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Withdraws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Goes quiet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21" name="Right Arrow 23">
              <a:extLst>
                <a:ext uri="{FF2B5EF4-FFF2-40B4-BE49-F238E27FC236}">
                  <a16:creationId xmlns:a16="http://schemas.microsoft.com/office/drawing/2014/main" id="{34266675-1185-6B8F-05B7-B1A4E78006E0}"/>
                </a:ext>
              </a:extLst>
            </p:cNvPr>
            <p:cNvSpPr/>
            <p:nvPr/>
          </p:nvSpPr>
          <p:spPr>
            <a:xfrm rot="13349729">
              <a:off x="4091757" y="1789467"/>
              <a:ext cx="799214" cy="572919"/>
            </a:xfrm>
            <a:prstGeom prst="rightArrow">
              <a:avLst>
                <a:gd name="adj1" fmla="val 28863"/>
                <a:gd name="adj2" fmla="val 46288"/>
              </a:avLst>
            </a:prstGeom>
            <a:solidFill>
              <a:srgbClr val="002060"/>
            </a:solidFill>
            <a:ln>
              <a:solidFill>
                <a:srgbClr val="0E3D5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55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F59E7-6524-E504-1C8B-F8733B9E2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78F97274-9BA2-2DAE-AF1A-27AC865FAFBA}"/>
              </a:ext>
            </a:extLst>
          </p:cNvPr>
          <p:cNvSpPr/>
          <p:nvPr/>
        </p:nvSpPr>
        <p:spPr>
          <a:xfrm>
            <a:off x="0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7B2AF51A-808B-C8D2-9BF6-0FF7B853FCAC}"/>
              </a:ext>
            </a:extLst>
          </p:cNvPr>
          <p:cNvSpPr/>
          <p:nvPr/>
        </p:nvSpPr>
        <p:spPr>
          <a:xfrm>
            <a:off x="3969538" y="1391062"/>
            <a:ext cx="4396055" cy="4511215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1923A57-16DB-489A-79B1-383D178F6DCF}"/>
              </a:ext>
            </a:extLst>
          </p:cNvPr>
          <p:cNvSpPr txBox="1">
            <a:spLocks/>
          </p:cNvSpPr>
          <p:nvPr/>
        </p:nvSpPr>
        <p:spPr>
          <a:xfrm>
            <a:off x="141700" y="129691"/>
            <a:ext cx="10915690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Likely responses: good day </a:t>
            </a:r>
            <a:r>
              <a:rPr lang="en-US" sz="4000" b="1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behaviours</a:t>
            </a:r>
            <a:endParaRPr lang="en-US" sz="4000" b="1" dirty="0">
              <a:solidFill>
                <a:srgbClr val="28265B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pic>
        <p:nvPicPr>
          <p:cNvPr id="35" name="Picture 34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37C07EDA-CC9F-4B13-354F-4FB3EA1F1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93676"/>
            <a:ext cx="790529" cy="790529"/>
          </a:xfrm>
          <a:prstGeom prst="rect">
            <a:avLst/>
          </a:prstGeom>
        </p:spPr>
      </p:pic>
      <p:sp>
        <p:nvSpPr>
          <p:cNvPr id="36" name="Freeform: Shape 5">
            <a:extLst>
              <a:ext uri="{FF2B5EF4-FFF2-40B4-BE49-F238E27FC236}">
                <a16:creationId xmlns:a16="http://schemas.microsoft.com/office/drawing/2014/main" id="{CA0AE28D-73C6-E346-D3EE-FB6577D1A325}"/>
              </a:ext>
            </a:extLst>
          </p:cNvPr>
          <p:cNvSpPr/>
          <p:nvPr/>
        </p:nvSpPr>
        <p:spPr>
          <a:xfrm>
            <a:off x="11265229" y="-500087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7" name="Freeform: Shape 2">
            <a:extLst>
              <a:ext uri="{FF2B5EF4-FFF2-40B4-BE49-F238E27FC236}">
                <a16:creationId xmlns:a16="http://schemas.microsoft.com/office/drawing/2014/main" id="{4C1628F9-9DEC-121D-537C-C681F036FB9C}"/>
              </a:ext>
            </a:extLst>
          </p:cNvPr>
          <p:cNvSpPr/>
          <p:nvPr/>
        </p:nvSpPr>
        <p:spPr>
          <a:xfrm>
            <a:off x="11872101" y="461165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8" name="Freeform: Shape 1">
            <a:extLst>
              <a:ext uri="{FF2B5EF4-FFF2-40B4-BE49-F238E27FC236}">
                <a16:creationId xmlns:a16="http://schemas.microsoft.com/office/drawing/2014/main" id="{B04DD107-BB63-9FF4-7DBA-46A0EF6FDEDC}"/>
              </a:ext>
            </a:extLst>
          </p:cNvPr>
          <p:cNvSpPr/>
          <p:nvPr/>
        </p:nvSpPr>
        <p:spPr>
          <a:xfrm>
            <a:off x="-382121" y="3190068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BB491F60-2227-5D9C-0DD5-014B628CDB49}"/>
              </a:ext>
            </a:extLst>
          </p:cNvPr>
          <p:cNvSpPr/>
          <p:nvPr/>
        </p:nvSpPr>
        <p:spPr>
          <a:xfrm>
            <a:off x="4597971" y="6357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77620E-B1E5-D719-8B57-DC5BCABAED00}"/>
              </a:ext>
            </a:extLst>
          </p:cNvPr>
          <p:cNvGrpSpPr/>
          <p:nvPr/>
        </p:nvGrpSpPr>
        <p:grpSpPr>
          <a:xfrm>
            <a:off x="7340438" y="688772"/>
            <a:ext cx="4559010" cy="1661226"/>
            <a:chOff x="7340438" y="688772"/>
            <a:chExt cx="4559010" cy="166122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EE1ECEB-DB5D-C896-0663-FF362F851328}"/>
                </a:ext>
              </a:extLst>
            </p:cNvPr>
            <p:cNvGrpSpPr/>
            <p:nvPr/>
          </p:nvGrpSpPr>
          <p:grpSpPr>
            <a:xfrm>
              <a:off x="8182953" y="688772"/>
              <a:ext cx="3716495" cy="1344482"/>
              <a:chOff x="7391951" y="199420"/>
              <a:chExt cx="4153208" cy="2871704"/>
            </a:xfrm>
          </p:grpSpPr>
          <p:grpSp>
            <p:nvGrpSpPr>
              <p:cNvPr id="3" name="Group 3">
                <a:extLst>
                  <a:ext uri="{FF2B5EF4-FFF2-40B4-BE49-F238E27FC236}">
                    <a16:creationId xmlns:a16="http://schemas.microsoft.com/office/drawing/2014/main" id="{264D8B00-AB3F-AE6A-A5AA-0C37CD855C91}"/>
                  </a:ext>
                </a:extLst>
              </p:cNvPr>
              <p:cNvGrpSpPr/>
              <p:nvPr/>
            </p:nvGrpSpPr>
            <p:grpSpPr>
              <a:xfrm>
                <a:off x="7391951" y="388808"/>
                <a:ext cx="4114249" cy="2505251"/>
                <a:chOff x="0" y="0"/>
                <a:chExt cx="1625382" cy="989729"/>
              </a:xfrm>
            </p:grpSpPr>
            <p:sp>
              <p:nvSpPr>
                <p:cNvPr id="4" name="Freeform 4">
                  <a:extLst>
                    <a:ext uri="{FF2B5EF4-FFF2-40B4-BE49-F238E27FC236}">
                      <a16:creationId xmlns:a16="http://schemas.microsoft.com/office/drawing/2014/main" id="{3FAE142E-C029-6069-D4F4-D09FAD12E4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25382" cy="989729"/>
                </a:xfrm>
                <a:prstGeom prst="roundRect">
                  <a:avLst/>
                </a:prstGeom>
                <a:solidFill>
                  <a:srgbClr val="E84427">
                    <a:alpha val="61961"/>
                  </a:srgbClr>
                </a:solidFill>
              </p:spPr>
              <p:txBody>
                <a:bodyPr/>
                <a:lstStyle/>
                <a:p>
                  <a:endParaRPr lang="en-GB" sz="1700">
                    <a:latin typeface="Poppins ExtraBold" panose="00000900000000000000" pitchFamily="2" charset="0"/>
                    <a:cs typeface="Poppins ExtraBold" panose="00000900000000000000" pitchFamily="2" charset="0"/>
                  </a:endParaRPr>
                </a:p>
              </p:txBody>
            </p:sp>
            <p:sp>
              <p:nvSpPr>
                <p:cNvPr id="5" name="TextBox 5">
                  <a:extLst>
                    <a:ext uri="{FF2B5EF4-FFF2-40B4-BE49-F238E27FC236}">
                      <a16:creationId xmlns:a16="http://schemas.microsoft.com/office/drawing/2014/main" id="{6EC98AD1-5709-51D3-08DA-678F94E0082A}"/>
                    </a:ext>
                  </a:extLst>
                </p:cNvPr>
                <p:cNvSpPr txBox="1"/>
                <p:nvPr/>
              </p:nvSpPr>
              <p:spPr>
                <a:xfrm>
                  <a:off x="0" y="-66675"/>
                  <a:ext cx="1625382" cy="1056404"/>
                </a:xfrm>
                <a:prstGeom prst="round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427"/>
                    </a:lnSpc>
                  </a:pPr>
                  <a:endParaRPr sz="1700">
                    <a:latin typeface="Poppins ExtraBold" panose="00000900000000000000" pitchFamily="2" charset="0"/>
                    <a:cs typeface="Poppins ExtraBold" panose="00000900000000000000" pitchFamily="2" charset="0"/>
                  </a:endParaRPr>
                </a:p>
              </p:txBody>
            </p:sp>
          </p:grp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EC104829-F1D3-1FA6-A770-EE9C79A77CBF}"/>
                  </a:ext>
                </a:extLst>
              </p:cNvPr>
              <p:cNvSpPr txBox="1"/>
              <p:nvPr/>
            </p:nvSpPr>
            <p:spPr>
              <a:xfrm>
                <a:off x="7430910" y="199420"/>
                <a:ext cx="4114249" cy="2871704"/>
              </a:xfrm>
              <a:prstGeom prst="round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Wants to be clear about goals</a:t>
                </a:r>
              </a:p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Will name the uncomfortable truth</a:t>
                </a:r>
              </a:p>
              <a:p>
                <a:pPr>
                  <a:lnSpc>
                    <a:spcPts val="2427"/>
                  </a:lnSpc>
                </a:pPr>
                <a:r>
                  <a:rPr lang="en-GB" sz="17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Honest + direct</a:t>
                </a:r>
                <a:endParaRPr lang="en-US" sz="17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endParaRPr>
              </a:p>
            </p:txBody>
          </p:sp>
        </p:grpSp>
        <p:sp>
          <p:nvSpPr>
            <p:cNvPr id="16" name="Right Arrow 21">
              <a:extLst>
                <a:ext uri="{FF2B5EF4-FFF2-40B4-BE49-F238E27FC236}">
                  <a16:creationId xmlns:a16="http://schemas.microsoft.com/office/drawing/2014/main" id="{73201A9E-2E80-37D9-2BAA-5604DC38DCA4}"/>
                </a:ext>
              </a:extLst>
            </p:cNvPr>
            <p:cNvSpPr/>
            <p:nvPr/>
          </p:nvSpPr>
          <p:spPr>
            <a:xfrm rot="8309931">
              <a:off x="7340438" y="1781962"/>
              <a:ext cx="822960" cy="568036"/>
            </a:xfrm>
            <a:prstGeom prst="rightArrow">
              <a:avLst>
                <a:gd name="adj1" fmla="val 28863"/>
                <a:gd name="adj2" fmla="val 46288"/>
              </a:avLst>
            </a:prstGeom>
            <a:solidFill>
              <a:srgbClr val="002060"/>
            </a:solidFill>
            <a:ln>
              <a:solidFill>
                <a:srgbClr val="0E3D5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583F06-146F-782D-F0BA-8622B4135AEF}"/>
              </a:ext>
            </a:extLst>
          </p:cNvPr>
          <p:cNvGrpSpPr/>
          <p:nvPr/>
        </p:nvGrpSpPr>
        <p:grpSpPr>
          <a:xfrm>
            <a:off x="7427205" y="4881250"/>
            <a:ext cx="4444895" cy="1533236"/>
            <a:chOff x="7427205" y="4881250"/>
            <a:chExt cx="4444895" cy="153323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F333DCD-D44D-EB60-88D0-0BABA1C9101A}"/>
                </a:ext>
              </a:extLst>
            </p:cNvPr>
            <p:cNvGrpSpPr/>
            <p:nvPr/>
          </p:nvGrpSpPr>
          <p:grpSpPr>
            <a:xfrm>
              <a:off x="8244365" y="5279121"/>
              <a:ext cx="3627735" cy="1135365"/>
              <a:chOff x="7551936" y="4267800"/>
              <a:chExt cx="3601103" cy="2435036"/>
            </a:xfrm>
          </p:grpSpPr>
          <p:grpSp>
            <p:nvGrpSpPr>
              <p:cNvPr id="10" name="Group 10">
                <a:extLst>
                  <a:ext uri="{FF2B5EF4-FFF2-40B4-BE49-F238E27FC236}">
                    <a16:creationId xmlns:a16="http://schemas.microsoft.com/office/drawing/2014/main" id="{ED7824D6-E5D3-A697-9849-CFB13E3DEDF9}"/>
                  </a:ext>
                </a:extLst>
              </p:cNvPr>
              <p:cNvGrpSpPr/>
              <p:nvPr/>
            </p:nvGrpSpPr>
            <p:grpSpPr>
              <a:xfrm>
                <a:off x="7551936" y="4267800"/>
                <a:ext cx="3601103" cy="2435036"/>
                <a:chOff x="0" y="-66675"/>
                <a:chExt cx="1625382" cy="1056404"/>
              </a:xfrm>
            </p:grpSpPr>
            <p:sp>
              <p:nvSpPr>
                <p:cNvPr id="11" name="Freeform 11">
                  <a:extLst>
                    <a:ext uri="{FF2B5EF4-FFF2-40B4-BE49-F238E27FC236}">
                      <a16:creationId xmlns:a16="http://schemas.microsoft.com/office/drawing/2014/main" id="{036E8F4B-9622-7D05-9BF7-B2601C6A3E2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613661" cy="989729"/>
                </a:xfrm>
                <a:prstGeom prst="roundRect">
                  <a:avLst/>
                </a:prstGeom>
                <a:solidFill>
                  <a:srgbClr val="FFD508">
                    <a:alpha val="61961"/>
                  </a:srgbClr>
                </a:solidFill>
              </p:spPr>
              <p:txBody>
                <a:bodyPr/>
                <a:lstStyle/>
                <a:p>
                  <a:endParaRPr lang="en-GB" sz="1200"/>
                </a:p>
              </p:txBody>
            </p:sp>
            <p:sp>
              <p:nvSpPr>
                <p:cNvPr id="12" name="TextBox 12">
                  <a:extLst>
                    <a:ext uri="{FF2B5EF4-FFF2-40B4-BE49-F238E27FC236}">
                      <a16:creationId xmlns:a16="http://schemas.microsoft.com/office/drawing/2014/main" id="{3ED66778-D590-A1F2-6421-A31EB504A15F}"/>
                    </a:ext>
                  </a:extLst>
                </p:cNvPr>
                <p:cNvSpPr txBox="1"/>
                <p:nvPr/>
              </p:nvSpPr>
              <p:spPr>
                <a:xfrm>
                  <a:off x="0" y="-66675"/>
                  <a:ext cx="1625382" cy="1056404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algn="ctr">
                    <a:lnSpc>
                      <a:spcPts val="2427"/>
                    </a:lnSpc>
                  </a:pPr>
                  <a:endParaRPr sz="1200"/>
                </a:p>
              </p:txBody>
            </p:sp>
          </p:grpSp>
          <p:sp>
            <p:nvSpPr>
              <p:cNvPr id="20" name="TextBox 6">
                <a:extLst>
                  <a:ext uri="{FF2B5EF4-FFF2-40B4-BE49-F238E27FC236}">
                    <a16:creationId xmlns:a16="http://schemas.microsoft.com/office/drawing/2014/main" id="{7B102807-B3C2-2ACA-43EE-B1C840854CB5}"/>
                  </a:ext>
                </a:extLst>
              </p:cNvPr>
              <p:cNvSpPr txBox="1"/>
              <p:nvPr/>
            </p:nvSpPr>
            <p:spPr>
              <a:xfrm>
                <a:off x="7594235" y="4498704"/>
                <a:ext cx="3544205" cy="1938473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2427"/>
                  </a:lnSpc>
                </a:pPr>
                <a:r>
                  <a:rPr lang="en-GB" sz="16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Optimistic about the future</a:t>
                </a:r>
              </a:p>
              <a:p>
                <a:pPr>
                  <a:lnSpc>
                    <a:spcPts val="2427"/>
                  </a:lnSpc>
                </a:pPr>
                <a:r>
                  <a:rPr lang="en-GB" sz="16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Looks for a ‘win-win’ situation</a:t>
                </a:r>
              </a:p>
              <a:p>
                <a:pPr>
                  <a:lnSpc>
                    <a:spcPts val="2427"/>
                  </a:lnSpc>
                </a:pPr>
                <a:r>
                  <a:rPr lang="en-GB" sz="1600" b="1" dirty="0">
                    <a:solidFill>
                      <a:schemeClr val="bg1"/>
                    </a:solidFill>
                    <a:latin typeface="Poppins ExtraBold" panose="00000900000000000000" pitchFamily="2" charset="0"/>
                    <a:ea typeface="ＭＳ 明朝"/>
                    <a:cs typeface="Poppins ExtraBold" panose="00000900000000000000" pitchFamily="2" charset="0"/>
                  </a:rPr>
                  <a:t>Will want to explore + share  ideas</a:t>
                </a:r>
                <a:endParaRPr lang="en-US" sz="1600" b="1" dirty="0">
                  <a:solidFill>
                    <a:srgbClr val="FFFFFF"/>
                  </a:solidFill>
                  <a:latin typeface="Poppins ExtraBold" panose="00000900000000000000" pitchFamily="2" charset="0"/>
                  <a:ea typeface="Poppins Bold"/>
                  <a:cs typeface="Poppins ExtraBold" panose="00000900000000000000" pitchFamily="2" charset="0"/>
                  <a:sym typeface="Poppins Bold"/>
                </a:endParaRPr>
              </a:p>
            </p:txBody>
          </p:sp>
        </p:grpSp>
        <p:sp>
          <p:nvSpPr>
            <p:cNvPr id="17" name="Right Arrow 20">
              <a:extLst>
                <a:ext uri="{FF2B5EF4-FFF2-40B4-BE49-F238E27FC236}">
                  <a16:creationId xmlns:a16="http://schemas.microsoft.com/office/drawing/2014/main" id="{F87EC7C0-5F65-9800-47E6-EA9EA0582BF3}"/>
                </a:ext>
              </a:extLst>
            </p:cNvPr>
            <p:cNvSpPr/>
            <p:nvPr/>
          </p:nvSpPr>
          <p:spPr>
            <a:xfrm rot="13146944">
              <a:off x="7427205" y="4881250"/>
              <a:ext cx="822960" cy="568036"/>
            </a:xfrm>
            <a:prstGeom prst="rightArrow">
              <a:avLst>
                <a:gd name="adj1" fmla="val 28863"/>
                <a:gd name="adj2" fmla="val 46288"/>
              </a:avLst>
            </a:prstGeom>
            <a:solidFill>
              <a:srgbClr val="002060"/>
            </a:solidFill>
            <a:ln>
              <a:solidFill>
                <a:srgbClr val="0E3D5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1D30359-D2B5-E151-E428-FC454BC471A0}"/>
              </a:ext>
            </a:extLst>
          </p:cNvPr>
          <p:cNvGrpSpPr/>
          <p:nvPr/>
        </p:nvGrpSpPr>
        <p:grpSpPr>
          <a:xfrm>
            <a:off x="355052" y="4879219"/>
            <a:ext cx="4505107" cy="1478063"/>
            <a:chOff x="355052" y="4879219"/>
            <a:chExt cx="4505107" cy="1478063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8EF6E759-F617-F01A-5ED2-445CB649BCDA}"/>
                </a:ext>
              </a:extLst>
            </p:cNvPr>
            <p:cNvGrpSpPr/>
            <p:nvPr/>
          </p:nvGrpSpPr>
          <p:grpSpPr>
            <a:xfrm>
              <a:off x="355052" y="5347169"/>
              <a:ext cx="3776525" cy="1010113"/>
              <a:chOff x="0" y="0"/>
              <a:chExt cx="1625382" cy="98972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8B4CE095-59BE-0B3E-301F-15D34F9265C7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A7C93F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A8391AA5-14BC-CE1C-E3A8-D3A9FCDA7E36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572C198C-178D-9832-3EBF-A69EFB4DE442}"/>
                </a:ext>
              </a:extLst>
            </p:cNvPr>
            <p:cNvSpPr txBox="1"/>
            <p:nvPr/>
          </p:nvSpPr>
          <p:spPr>
            <a:xfrm>
              <a:off x="448294" y="5364487"/>
              <a:ext cx="3776525" cy="907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Empathy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Actively listens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Willing to explore different views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18" name="Right Arrow 24">
              <a:extLst>
                <a:ext uri="{FF2B5EF4-FFF2-40B4-BE49-F238E27FC236}">
                  <a16:creationId xmlns:a16="http://schemas.microsoft.com/office/drawing/2014/main" id="{75A592BF-E345-A9C3-7DB0-A75B5A6D8535}"/>
                </a:ext>
              </a:extLst>
            </p:cNvPr>
            <p:cNvSpPr/>
            <p:nvPr/>
          </p:nvSpPr>
          <p:spPr>
            <a:xfrm rot="19268669">
              <a:off x="4037199" y="4879219"/>
              <a:ext cx="822960" cy="568036"/>
            </a:xfrm>
            <a:prstGeom prst="rightArrow">
              <a:avLst>
                <a:gd name="adj1" fmla="val 28863"/>
                <a:gd name="adj2" fmla="val 46288"/>
              </a:avLst>
            </a:prstGeom>
            <a:solidFill>
              <a:srgbClr val="002060"/>
            </a:solidFill>
            <a:ln>
              <a:solidFill>
                <a:srgbClr val="0E3D5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8BAA19-42A1-EFE4-D94F-E58CC09ADB07}"/>
              </a:ext>
            </a:extLst>
          </p:cNvPr>
          <p:cNvGrpSpPr/>
          <p:nvPr/>
        </p:nvGrpSpPr>
        <p:grpSpPr>
          <a:xfrm>
            <a:off x="459109" y="802773"/>
            <a:ext cx="4431862" cy="1559613"/>
            <a:chOff x="459109" y="802773"/>
            <a:chExt cx="4431862" cy="1559613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44B7D4DC-07FC-2D5C-28DE-27EB53B04EC4}"/>
                </a:ext>
              </a:extLst>
            </p:cNvPr>
            <p:cNvGrpSpPr/>
            <p:nvPr/>
          </p:nvGrpSpPr>
          <p:grpSpPr>
            <a:xfrm>
              <a:off x="459109" y="802773"/>
              <a:ext cx="3601103" cy="1115933"/>
              <a:chOff x="0" y="0"/>
              <a:chExt cx="1625382" cy="98972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C722D567-37FE-0A77-9992-FD1594E0E241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2DAAE2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9002079E-067D-3808-103B-1D594BF206C4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2D4897B3-DD26-EDD3-2AEE-BC51F02D6054}"/>
                </a:ext>
              </a:extLst>
            </p:cNvPr>
            <p:cNvSpPr txBox="1"/>
            <p:nvPr/>
          </p:nvSpPr>
          <p:spPr>
            <a:xfrm>
              <a:off x="535248" y="878853"/>
              <a:ext cx="3631905" cy="9110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Specific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Reasonable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Pragmatic approach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  <p:sp>
          <p:nvSpPr>
            <p:cNvPr id="21" name="Right Arrow 23">
              <a:extLst>
                <a:ext uri="{FF2B5EF4-FFF2-40B4-BE49-F238E27FC236}">
                  <a16:creationId xmlns:a16="http://schemas.microsoft.com/office/drawing/2014/main" id="{A8573D0F-9CED-957C-7D35-17B7578E8775}"/>
                </a:ext>
              </a:extLst>
            </p:cNvPr>
            <p:cNvSpPr/>
            <p:nvPr/>
          </p:nvSpPr>
          <p:spPr>
            <a:xfrm rot="2463560">
              <a:off x="4091757" y="1789467"/>
              <a:ext cx="799214" cy="572919"/>
            </a:xfrm>
            <a:prstGeom prst="rightArrow">
              <a:avLst>
                <a:gd name="adj1" fmla="val 28863"/>
                <a:gd name="adj2" fmla="val 46288"/>
              </a:avLst>
            </a:prstGeom>
            <a:solidFill>
              <a:srgbClr val="002060"/>
            </a:solidFill>
            <a:ln>
              <a:solidFill>
                <a:srgbClr val="0E3D5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140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166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DBFB1-72AA-E601-C8D1-37CE06B6E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73576F0-49B3-F6E5-1FF2-AC5EBEE83C3E}"/>
              </a:ext>
            </a:extLst>
          </p:cNvPr>
          <p:cNvSpPr/>
          <p:nvPr/>
        </p:nvSpPr>
        <p:spPr>
          <a:xfrm>
            <a:off x="0" y="-21143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05D367B-9E09-6FE3-523B-1C79E7C8F674}"/>
              </a:ext>
            </a:extLst>
          </p:cNvPr>
          <p:cNvSpPr/>
          <p:nvPr/>
        </p:nvSpPr>
        <p:spPr>
          <a:xfrm>
            <a:off x="3969538" y="1391062"/>
            <a:ext cx="4396055" cy="4511215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F0C639A-6853-DEC1-53E0-F3E02469F38A}"/>
              </a:ext>
            </a:extLst>
          </p:cNvPr>
          <p:cNvGrpSpPr/>
          <p:nvPr/>
        </p:nvGrpSpPr>
        <p:grpSpPr>
          <a:xfrm>
            <a:off x="7601443" y="1010906"/>
            <a:ext cx="3916667" cy="1331065"/>
            <a:chOff x="7391951" y="388808"/>
            <a:chExt cx="4151426" cy="2505251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952ED078-DB0C-FB1D-3BC5-441A6CEDE6D9}"/>
                </a:ext>
              </a:extLst>
            </p:cNvPr>
            <p:cNvGrpSpPr/>
            <p:nvPr/>
          </p:nvGrpSpPr>
          <p:grpSpPr>
            <a:xfrm>
              <a:off x="7391951" y="388808"/>
              <a:ext cx="4114249" cy="2505251"/>
              <a:chOff x="0" y="0"/>
              <a:chExt cx="1625382" cy="989729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A3C5FC22-7C4B-0FA5-CAD7-90CB57B7F18B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E84427">
                  <a:alpha val="61961"/>
                </a:srgbClr>
              </a:solidFill>
            </p:spPr>
            <p:txBody>
              <a:bodyPr/>
              <a:lstStyle/>
              <a:p>
                <a:endParaRPr lang="en-GB" sz="17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448D10B9-C02F-F25C-1679-C6E1E99FCDC0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7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FF0F354B-F986-73CE-454E-7A0B2E1D1A14}"/>
                </a:ext>
              </a:extLst>
            </p:cNvPr>
            <p:cNvSpPr txBox="1"/>
            <p:nvPr/>
          </p:nvSpPr>
          <p:spPr>
            <a:xfrm>
              <a:off x="7429128" y="416154"/>
              <a:ext cx="4114249" cy="2144382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look to respond swiftly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Moves on quickly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May become confrontational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DD1037-3EB4-EE14-5A70-0D7F71250008}"/>
              </a:ext>
            </a:extLst>
          </p:cNvPr>
          <p:cNvGrpSpPr/>
          <p:nvPr/>
        </p:nvGrpSpPr>
        <p:grpSpPr>
          <a:xfrm>
            <a:off x="7655040" y="4860565"/>
            <a:ext cx="3916668" cy="1581724"/>
            <a:chOff x="7551936" y="4421487"/>
            <a:chExt cx="3601104" cy="2710960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94BCE42-3AEF-E080-8EE0-B7AFEFEE7C0D}"/>
                </a:ext>
              </a:extLst>
            </p:cNvPr>
            <p:cNvGrpSpPr/>
            <p:nvPr/>
          </p:nvGrpSpPr>
          <p:grpSpPr>
            <a:xfrm>
              <a:off x="7551936" y="4421487"/>
              <a:ext cx="3601103" cy="2281349"/>
              <a:chOff x="0" y="0"/>
              <a:chExt cx="1625382" cy="989729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0A36368-3368-F111-B917-41ED514A078B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FFD508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34E560FF-F256-0446-DE58-5B4F11BF0FA1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247E795D-96FA-D0FF-1EC6-1BB38C3301DF}"/>
                </a:ext>
              </a:extLst>
            </p:cNvPr>
            <p:cNvSpPr txBox="1"/>
            <p:nvPr/>
          </p:nvSpPr>
          <p:spPr>
            <a:xfrm>
              <a:off x="7641950" y="4522168"/>
              <a:ext cx="3511090" cy="26102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Can feel demoralised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look for positives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play down challenge to diffuse </a:t>
              </a:r>
            </a:p>
            <a:p>
              <a:pPr>
                <a:lnSpc>
                  <a:spcPts val="2427"/>
                </a:lnSpc>
              </a:pP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AEC51775-707B-9071-D8D0-C7B40F30DB23}"/>
              </a:ext>
            </a:extLst>
          </p:cNvPr>
          <p:cNvSpPr txBox="1">
            <a:spLocks/>
          </p:cNvSpPr>
          <p:nvPr/>
        </p:nvSpPr>
        <p:spPr>
          <a:xfrm>
            <a:off x="-710986" y="102217"/>
            <a:ext cx="10055593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Response to being challenged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8DA1E31-BFC3-5629-0EE4-1229A44CAF96}"/>
              </a:ext>
            </a:extLst>
          </p:cNvPr>
          <p:cNvGrpSpPr/>
          <p:nvPr/>
        </p:nvGrpSpPr>
        <p:grpSpPr>
          <a:xfrm>
            <a:off x="820809" y="1016463"/>
            <a:ext cx="3881592" cy="1331065"/>
            <a:chOff x="820809" y="1016463"/>
            <a:chExt cx="3881592" cy="1331065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6B9EF1C8-0692-73D2-8829-80B2A76BBE0A}"/>
                </a:ext>
              </a:extLst>
            </p:cNvPr>
            <p:cNvGrpSpPr/>
            <p:nvPr/>
          </p:nvGrpSpPr>
          <p:grpSpPr>
            <a:xfrm>
              <a:off x="820809" y="1016463"/>
              <a:ext cx="3881592" cy="1331065"/>
              <a:chOff x="0" y="0"/>
              <a:chExt cx="1625382" cy="989729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3A4A9221-F718-0969-0CC7-800A8D0A448A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2DAAE2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E3AB6D30-2840-4C6D-B6B4-1D0C4AD7FB5A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4892055B-4077-E7B9-39C8-5C81CC7555FA}"/>
                </a:ext>
              </a:extLst>
            </p:cNvPr>
            <p:cNvSpPr txBox="1"/>
            <p:nvPr/>
          </p:nvSpPr>
          <p:spPr>
            <a:xfrm>
              <a:off x="893755" y="1068847"/>
              <a:ext cx="3631905" cy="907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carefully review all info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May withdraw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give a logical answer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15916A-DDB6-D560-3BD2-5E4807AAF2BD}"/>
              </a:ext>
            </a:extLst>
          </p:cNvPr>
          <p:cNvGrpSpPr/>
          <p:nvPr/>
        </p:nvGrpSpPr>
        <p:grpSpPr>
          <a:xfrm>
            <a:off x="791289" y="4854598"/>
            <a:ext cx="3869767" cy="1587690"/>
            <a:chOff x="791289" y="4854598"/>
            <a:chExt cx="3869767" cy="1587690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D3E1BCF3-DC9E-18F6-F47B-9C3F98ABD83C}"/>
                </a:ext>
              </a:extLst>
            </p:cNvPr>
            <p:cNvGrpSpPr/>
            <p:nvPr/>
          </p:nvGrpSpPr>
          <p:grpSpPr>
            <a:xfrm>
              <a:off x="791289" y="4854598"/>
              <a:ext cx="3869767" cy="1331065"/>
              <a:chOff x="0" y="0"/>
              <a:chExt cx="1625382" cy="989729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EC6613AD-D920-0444-F4B6-E52DC3B1B3A6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A7C93F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F390ACE8-D042-FD30-BA2A-41C12F650A33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D7D9B80B-3886-41E2-AB77-10F29B186174}"/>
                </a:ext>
              </a:extLst>
            </p:cNvPr>
            <p:cNvSpPr txBox="1"/>
            <p:nvPr/>
          </p:nvSpPr>
          <p:spPr>
            <a:xfrm>
              <a:off x="884531" y="4919307"/>
              <a:ext cx="3776525" cy="152298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Uncomfortable with direct challenge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May take it personally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be able to see both sides</a:t>
              </a:r>
            </a:p>
            <a:p>
              <a:pPr>
                <a:lnSpc>
                  <a:spcPts val="2427"/>
                </a:lnSpc>
              </a:pP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pic>
        <p:nvPicPr>
          <p:cNvPr id="35" name="Picture 34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DC75081B-8DEB-DF24-9D3B-5867B2E86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4" y="6140531"/>
            <a:ext cx="790529" cy="790529"/>
          </a:xfrm>
          <a:prstGeom prst="rect">
            <a:avLst/>
          </a:prstGeom>
        </p:spPr>
      </p:pic>
      <p:sp>
        <p:nvSpPr>
          <p:cNvPr id="36" name="Freeform: Shape 5">
            <a:extLst>
              <a:ext uri="{FF2B5EF4-FFF2-40B4-BE49-F238E27FC236}">
                <a16:creationId xmlns:a16="http://schemas.microsoft.com/office/drawing/2014/main" id="{E8CC4818-DA0D-1A3D-6F57-894F3BA6EB27}"/>
              </a:ext>
            </a:extLst>
          </p:cNvPr>
          <p:cNvSpPr/>
          <p:nvPr/>
        </p:nvSpPr>
        <p:spPr>
          <a:xfrm>
            <a:off x="11249050" y="-290685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7" name="Freeform: Shape 2">
            <a:extLst>
              <a:ext uri="{FF2B5EF4-FFF2-40B4-BE49-F238E27FC236}">
                <a16:creationId xmlns:a16="http://schemas.microsoft.com/office/drawing/2014/main" id="{949A100D-5ACF-2BAF-08C2-637CD4244926}"/>
              </a:ext>
            </a:extLst>
          </p:cNvPr>
          <p:cNvSpPr/>
          <p:nvPr/>
        </p:nvSpPr>
        <p:spPr>
          <a:xfrm>
            <a:off x="11872101" y="4611655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8" name="Freeform: Shape 1">
            <a:extLst>
              <a:ext uri="{FF2B5EF4-FFF2-40B4-BE49-F238E27FC236}">
                <a16:creationId xmlns:a16="http://schemas.microsoft.com/office/drawing/2014/main" id="{EE2D4F0E-8384-1244-6F97-BD5C813CE22F}"/>
              </a:ext>
            </a:extLst>
          </p:cNvPr>
          <p:cNvSpPr/>
          <p:nvPr/>
        </p:nvSpPr>
        <p:spPr>
          <a:xfrm>
            <a:off x="-382121" y="3190068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A79CA153-56C4-3CED-0C7E-063250BCD75D}"/>
              </a:ext>
            </a:extLst>
          </p:cNvPr>
          <p:cNvSpPr/>
          <p:nvPr/>
        </p:nvSpPr>
        <p:spPr>
          <a:xfrm>
            <a:off x="4597971" y="6357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661697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A0872A-2483-1A72-7554-555E175C59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9119D2F0-AE88-C395-548C-E4D364387A3B}"/>
              </a:ext>
            </a:extLst>
          </p:cNvPr>
          <p:cNvSpPr/>
          <p:nvPr/>
        </p:nvSpPr>
        <p:spPr>
          <a:xfrm>
            <a:off x="0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7AB80A8-1AEE-A0F1-1D1D-A013AB8BFD67}"/>
              </a:ext>
            </a:extLst>
          </p:cNvPr>
          <p:cNvSpPr/>
          <p:nvPr/>
        </p:nvSpPr>
        <p:spPr>
          <a:xfrm>
            <a:off x="3969538" y="1391062"/>
            <a:ext cx="4396055" cy="4511215"/>
          </a:xfrm>
          <a:custGeom>
            <a:avLst/>
            <a:gdLst/>
            <a:ahLst/>
            <a:cxnLst/>
            <a:rect l="l" t="t" r="r" b="b"/>
            <a:pathLst>
              <a:path w="7759694" h="7759694">
                <a:moveTo>
                  <a:pt x="0" y="0"/>
                </a:moveTo>
                <a:lnTo>
                  <a:pt x="7759694" y="0"/>
                </a:lnTo>
                <a:lnTo>
                  <a:pt x="7759694" y="7759694"/>
                </a:lnTo>
                <a:lnTo>
                  <a:pt x="0" y="775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66C6F08-187F-6918-5BC9-3E3093DCF6FA}"/>
              </a:ext>
            </a:extLst>
          </p:cNvPr>
          <p:cNvGrpSpPr/>
          <p:nvPr/>
        </p:nvGrpSpPr>
        <p:grpSpPr>
          <a:xfrm>
            <a:off x="7648183" y="862587"/>
            <a:ext cx="4456115" cy="1475655"/>
            <a:chOff x="7391951" y="220037"/>
            <a:chExt cx="4151426" cy="2674022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C92CD282-EA84-0368-544C-47FB27A854D7}"/>
                </a:ext>
              </a:extLst>
            </p:cNvPr>
            <p:cNvGrpSpPr/>
            <p:nvPr/>
          </p:nvGrpSpPr>
          <p:grpSpPr>
            <a:xfrm>
              <a:off x="7391951" y="220037"/>
              <a:ext cx="4114249" cy="2674022"/>
              <a:chOff x="0" y="-66675"/>
              <a:chExt cx="1625382" cy="1056404"/>
            </a:xfrm>
          </p:grpSpPr>
          <p:sp>
            <p:nvSpPr>
              <p:cNvPr id="4" name="Freeform 4">
                <a:extLst>
                  <a:ext uri="{FF2B5EF4-FFF2-40B4-BE49-F238E27FC236}">
                    <a16:creationId xmlns:a16="http://schemas.microsoft.com/office/drawing/2014/main" id="{17CDCDBE-036A-DBBE-5891-38B2D977CBD7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E84427">
                  <a:alpha val="61961"/>
                </a:srgbClr>
              </a:solidFill>
            </p:spPr>
            <p:txBody>
              <a:bodyPr/>
              <a:lstStyle/>
              <a:p>
                <a:endParaRPr lang="en-GB" sz="17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F0618E56-FA78-F041-BB50-4F931C68F6BA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700"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</p:grp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B903E01F-DEE7-6811-D2E7-DC314B08D80F}"/>
                </a:ext>
              </a:extLst>
            </p:cNvPr>
            <p:cNvSpPr txBox="1"/>
            <p:nvPr/>
          </p:nvSpPr>
          <p:spPr>
            <a:xfrm>
              <a:off x="7429128" y="416154"/>
              <a:ext cx="4114249" cy="2436325"/>
            </a:xfrm>
            <a:prstGeom prst="round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Appreciates clarity + brevity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Listens for progress made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Keen to contribute a workable solution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F8F3DE-767D-49F1-57F4-8455260E49FE}"/>
              </a:ext>
            </a:extLst>
          </p:cNvPr>
          <p:cNvGrpSpPr/>
          <p:nvPr/>
        </p:nvGrpSpPr>
        <p:grpSpPr>
          <a:xfrm>
            <a:off x="7655042" y="4669836"/>
            <a:ext cx="4409350" cy="1506638"/>
            <a:chOff x="7551936" y="4267800"/>
            <a:chExt cx="3606693" cy="2435036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9ED551D5-F377-D747-7F90-5B041FF316BA}"/>
                </a:ext>
              </a:extLst>
            </p:cNvPr>
            <p:cNvGrpSpPr/>
            <p:nvPr/>
          </p:nvGrpSpPr>
          <p:grpSpPr>
            <a:xfrm>
              <a:off x="7551936" y="4267800"/>
              <a:ext cx="3601103" cy="2435036"/>
              <a:chOff x="0" y="-66675"/>
              <a:chExt cx="1625382" cy="1056404"/>
            </a:xfrm>
          </p:grpSpPr>
          <p:sp>
            <p:nvSpPr>
              <p:cNvPr id="11" name="Freeform 11">
                <a:extLst>
                  <a:ext uri="{FF2B5EF4-FFF2-40B4-BE49-F238E27FC236}">
                    <a16:creationId xmlns:a16="http://schemas.microsoft.com/office/drawing/2014/main" id="{62DC4A32-CBBA-03C6-4A23-7EBF17E357E6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FFD508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2" name="TextBox 12">
                <a:extLst>
                  <a:ext uri="{FF2B5EF4-FFF2-40B4-BE49-F238E27FC236}">
                    <a16:creationId xmlns:a16="http://schemas.microsoft.com/office/drawing/2014/main" id="{65D371DC-5C9C-EB5A-A842-A01241BE44FD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0" name="TextBox 6">
              <a:extLst>
                <a:ext uri="{FF2B5EF4-FFF2-40B4-BE49-F238E27FC236}">
                  <a16:creationId xmlns:a16="http://schemas.microsoft.com/office/drawing/2014/main" id="{42D60A82-3399-865E-C5AB-A88D4F98156C}"/>
                </a:ext>
              </a:extLst>
            </p:cNvPr>
            <p:cNvSpPr txBox="1"/>
            <p:nvPr/>
          </p:nvSpPr>
          <p:spPr>
            <a:xfrm>
              <a:off x="7661904" y="4543242"/>
              <a:ext cx="3496725" cy="19582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be interested in ideas + opportunities</a:t>
              </a:r>
            </a:p>
            <a:p>
              <a:pPr>
                <a:lnSpc>
                  <a:spcPts val="2427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 want to be encouraging</a:t>
              </a:r>
            </a:p>
            <a:p>
              <a:pPr>
                <a:lnSpc>
                  <a:spcPts val="2427"/>
                </a:lnSpc>
              </a:pPr>
              <a:r>
                <a:rPr lang="en-GB" sz="16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  <a:sym typeface="Poppins Bold"/>
                </a:rPr>
                <a:t>Will look for ways to engage + connect</a:t>
              </a:r>
              <a:endParaRPr lang="en-US" sz="16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BA77889F-6633-AB7B-FCF4-721F21ED310E}"/>
              </a:ext>
            </a:extLst>
          </p:cNvPr>
          <p:cNvSpPr txBox="1">
            <a:spLocks/>
          </p:cNvSpPr>
          <p:nvPr/>
        </p:nvSpPr>
        <p:spPr>
          <a:xfrm>
            <a:off x="-2266110" y="165989"/>
            <a:ext cx="10055593" cy="5638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Listening priorities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3756A9-5555-EB23-329A-3781F1137D8B}"/>
              </a:ext>
            </a:extLst>
          </p:cNvPr>
          <p:cNvGrpSpPr/>
          <p:nvPr/>
        </p:nvGrpSpPr>
        <p:grpSpPr>
          <a:xfrm>
            <a:off x="265001" y="846807"/>
            <a:ext cx="4396055" cy="1475655"/>
            <a:chOff x="265001" y="846807"/>
            <a:chExt cx="4396055" cy="1475655"/>
          </a:xfrm>
        </p:grpSpPr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D6AD0D2E-9E44-D83C-AD37-BDB467BED147}"/>
                </a:ext>
              </a:extLst>
            </p:cNvPr>
            <p:cNvGrpSpPr/>
            <p:nvPr/>
          </p:nvGrpSpPr>
          <p:grpSpPr>
            <a:xfrm>
              <a:off x="265001" y="846807"/>
              <a:ext cx="4396055" cy="1475655"/>
              <a:chOff x="0" y="-66675"/>
              <a:chExt cx="1625382" cy="1056404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58796C93-FC59-A40B-2D06-D3CBEEAB596A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2DAAE2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061653FE-F429-D560-820D-02CBA409FCDF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38FE194F-7657-DA85-5D28-96D7E3DB2C18}"/>
                </a:ext>
              </a:extLst>
            </p:cNvPr>
            <p:cNvSpPr txBox="1"/>
            <p:nvPr/>
          </p:nvSpPr>
          <p:spPr>
            <a:xfrm>
              <a:off x="459108" y="1068677"/>
              <a:ext cx="3631905" cy="9074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Appreciates logical process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Seeks detailed clarification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hear + recall specific details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CE5A292-FDFF-8675-31BB-F1E63E581AC2}"/>
              </a:ext>
            </a:extLst>
          </p:cNvPr>
          <p:cNvGrpSpPr/>
          <p:nvPr/>
        </p:nvGrpSpPr>
        <p:grpSpPr>
          <a:xfrm>
            <a:off x="282148" y="4666072"/>
            <a:ext cx="4402516" cy="1506639"/>
            <a:chOff x="282148" y="4666072"/>
            <a:chExt cx="4402516" cy="1506639"/>
          </a:xfrm>
        </p:grpSpPr>
        <p:grpSp>
          <p:nvGrpSpPr>
            <p:cNvPr id="13" name="Group 13">
              <a:extLst>
                <a:ext uri="{FF2B5EF4-FFF2-40B4-BE49-F238E27FC236}">
                  <a16:creationId xmlns:a16="http://schemas.microsoft.com/office/drawing/2014/main" id="{CF3CBE54-C80C-B9C6-AB15-ECE5475491CF}"/>
                </a:ext>
              </a:extLst>
            </p:cNvPr>
            <p:cNvGrpSpPr/>
            <p:nvPr/>
          </p:nvGrpSpPr>
          <p:grpSpPr>
            <a:xfrm>
              <a:off x="282148" y="4666072"/>
              <a:ext cx="4402516" cy="1506639"/>
              <a:chOff x="0" y="-66675"/>
              <a:chExt cx="1625382" cy="1056404"/>
            </a:xfrm>
          </p:grpSpPr>
          <p:sp>
            <p:nvSpPr>
              <p:cNvPr id="14" name="Freeform 14">
                <a:extLst>
                  <a:ext uri="{FF2B5EF4-FFF2-40B4-BE49-F238E27FC236}">
                    <a16:creationId xmlns:a16="http://schemas.microsoft.com/office/drawing/2014/main" id="{2FFE1ADF-2682-E9F1-5430-3311818CC854}"/>
                  </a:ext>
                </a:extLst>
              </p:cNvPr>
              <p:cNvSpPr/>
              <p:nvPr/>
            </p:nvSpPr>
            <p:spPr>
              <a:xfrm>
                <a:off x="0" y="0"/>
                <a:ext cx="1625382" cy="989729"/>
              </a:xfrm>
              <a:prstGeom prst="roundRect">
                <a:avLst/>
              </a:prstGeom>
              <a:solidFill>
                <a:srgbClr val="A7C93F">
                  <a:alpha val="61961"/>
                </a:srgbClr>
              </a:solidFill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5" name="TextBox 15">
                <a:extLst>
                  <a:ext uri="{FF2B5EF4-FFF2-40B4-BE49-F238E27FC236}">
                    <a16:creationId xmlns:a16="http://schemas.microsoft.com/office/drawing/2014/main" id="{14A54818-B22B-3AAB-F779-931396013AC8}"/>
                  </a:ext>
                </a:extLst>
              </p:cNvPr>
              <p:cNvSpPr txBox="1"/>
              <p:nvPr/>
            </p:nvSpPr>
            <p:spPr>
              <a:xfrm>
                <a:off x="0" y="-66675"/>
                <a:ext cx="1625382" cy="1056404"/>
              </a:xfrm>
              <a:prstGeom prst="round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427"/>
                  </a:lnSpc>
                </a:pPr>
                <a:endParaRPr sz="1200"/>
              </a:p>
            </p:txBody>
          </p:sp>
        </p:grp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id="{4CDA3082-F27D-BED3-B89F-F150A645DF3B}"/>
                </a:ext>
              </a:extLst>
            </p:cNvPr>
            <p:cNvSpPr txBox="1"/>
            <p:nvPr/>
          </p:nvSpPr>
          <p:spPr>
            <a:xfrm>
              <a:off x="349368" y="4833041"/>
              <a:ext cx="4311688" cy="1215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Wants to understand the reasons why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</a:rPr>
                <a:t>Will look for shared values</a:t>
              </a:r>
            </a:p>
            <a:p>
              <a:pPr>
                <a:lnSpc>
                  <a:spcPts val="2427"/>
                </a:lnSpc>
              </a:pPr>
              <a:r>
                <a:rPr lang="en-GB" sz="1700" b="1" dirty="0">
                  <a:solidFill>
                    <a:schemeClr val="bg1"/>
                  </a:solidFill>
                  <a:latin typeface="Poppins ExtraBold" panose="00000900000000000000" pitchFamily="2" charset="0"/>
                  <a:ea typeface="ＭＳ 明朝"/>
                  <a:cs typeface="Poppins ExtraBold" panose="00000900000000000000" pitchFamily="2" charset="0"/>
                  <a:sym typeface="Poppins Bold"/>
                </a:rPr>
                <a:t>Will look to create a safe, relaxed atmosphere </a:t>
              </a:r>
              <a:endParaRPr lang="en-US" sz="1700" b="1" dirty="0">
                <a:solidFill>
                  <a:srgbClr val="FFFFFF"/>
                </a:solidFill>
                <a:latin typeface="Poppins ExtraBold" panose="00000900000000000000" pitchFamily="2" charset="0"/>
                <a:ea typeface="Poppins Bold"/>
                <a:cs typeface="Poppins ExtraBold" panose="00000900000000000000" pitchFamily="2" charset="0"/>
                <a:sym typeface="Poppins Bold"/>
              </a:endParaRPr>
            </a:p>
          </p:txBody>
        </p:sp>
      </p:grpSp>
      <p:pic>
        <p:nvPicPr>
          <p:cNvPr id="35" name="Picture 34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E4CD09A4-6386-BE55-2DC9-E50545DC6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4" y="6140531"/>
            <a:ext cx="790529" cy="790529"/>
          </a:xfrm>
          <a:prstGeom prst="rect">
            <a:avLst/>
          </a:prstGeom>
        </p:spPr>
      </p:pic>
      <p:sp>
        <p:nvSpPr>
          <p:cNvPr id="36" name="Freeform: Shape 5">
            <a:extLst>
              <a:ext uri="{FF2B5EF4-FFF2-40B4-BE49-F238E27FC236}">
                <a16:creationId xmlns:a16="http://schemas.microsoft.com/office/drawing/2014/main" id="{030F68A6-E228-007D-BE96-E6ABBA4393A6}"/>
              </a:ext>
            </a:extLst>
          </p:cNvPr>
          <p:cNvSpPr/>
          <p:nvPr/>
        </p:nvSpPr>
        <p:spPr>
          <a:xfrm>
            <a:off x="11249050" y="-290685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7" name="Freeform: Shape 2">
            <a:extLst>
              <a:ext uri="{FF2B5EF4-FFF2-40B4-BE49-F238E27FC236}">
                <a16:creationId xmlns:a16="http://schemas.microsoft.com/office/drawing/2014/main" id="{2AA8AFF7-EBA6-7F04-882D-80C03EF91F93}"/>
              </a:ext>
            </a:extLst>
          </p:cNvPr>
          <p:cNvSpPr/>
          <p:nvPr/>
        </p:nvSpPr>
        <p:spPr>
          <a:xfrm>
            <a:off x="11880341" y="4152038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8" name="Freeform: Shape 1">
            <a:extLst>
              <a:ext uri="{FF2B5EF4-FFF2-40B4-BE49-F238E27FC236}">
                <a16:creationId xmlns:a16="http://schemas.microsoft.com/office/drawing/2014/main" id="{4C246C3A-F90D-E358-7475-EC66213887AF}"/>
              </a:ext>
            </a:extLst>
          </p:cNvPr>
          <p:cNvSpPr/>
          <p:nvPr/>
        </p:nvSpPr>
        <p:spPr>
          <a:xfrm>
            <a:off x="-382121" y="3190068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9" name="Freeform: Shape 4">
            <a:extLst>
              <a:ext uri="{FF2B5EF4-FFF2-40B4-BE49-F238E27FC236}">
                <a16:creationId xmlns:a16="http://schemas.microsoft.com/office/drawing/2014/main" id="{FBB4109F-B167-CD91-32DA-A1E75051049B}"/>
              </a:ext>
            </a:extLst>
          </p:cNvPr>
          <p:cNvSpPr/>
          <p:nvPr/>
        </p:nvSpPr>
        <p:spPr>
          <a:xfrm>
            <a:off x="4597971" y="6357283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103258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97EA5-A2F1-1A7F-1D24-76A8D92B8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B43713DA-3161-15AE-1D46-82FDE45474CC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06F1ECBE-C412-A2E2-476A-F173CD6A0BE6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F62786BA-9DD5-C1D7-161D-1BCB465519C7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E8C4483C-D194-53E4-BDC7-F7F9F4EE1FB3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DF1692D-6F89-0E3B-D76B-3C0886486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C5C6BD9-4353-0B9F-6502-2AA38918B120}"/>
              </a:ext>
            </a:extLst>
          </p:cNvPr>
          <p:cNvSpPr txBox="1"/>
          <p:nvPr/>
        </p:nvSpPr>
        <p:spPr>
          <a:xfrm>
            <a:off x="349766" y="136525"/>
            <a:ext cx="478454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Healthy conflict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9BD881A-F703-BE9F-F442-2A9C3466036F}"/>
              </a:ext>
            </a:extLst>
          </p:cNvPr>
          <p:cNvGrpSpPr/>
          <p:nvPr/>
        </p:nvGrpSpPr>
        <p:grpSpPr>
          <a:xfrm>
            <a:off x="1932877" y="1630278"/>
            <a:ext cx="7258163" cy="4520479"/>
            <a:chOff x="1506271" y="1704623"/>
            <a:chExt cx="7258163" cy="4520479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4AE253A9-DAAE-816B-A414-A93A4C49706B}"/>
                </a:ext>
              </a:extLst>
            </p:cNvPr>
            <p:cNvCxnSpPr/>
            <p:nvPr/>
          </p:nvCxnSpPr>
          <p:spPr>
            <a:xfrm>
              <a:off x="2173134" y="1704623"/>
              <a:ext cx="0" cy="391477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D63A2F9-D00C-94E3-8885-B8A511F775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73134" y="5619398"/>
              <a:ext cx="65913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CAC17F6-EE93-1611-4884-2DA9EF9191BA}"/>
                </a:ext>
              </a:extLst>
            </p:cNvPr>
            <p:cNvSpPr txBox="1"/>
            <p:nvPr/>
          </p:nvSpPr>
          <p:spPr>
            <a:xfrm rot="16200000">
              <a:off x="928447" y="3228944"/>
              <a:ext cx="1555757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My needs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A200EB0-F6C2-8832-A53D-289F10405B6C}"/>
                </a:ext>
              </a:extLst>
            </p:cNvPr>
            <p:cNvSpPr txBox="1"/>
            <p:nvPr/>
          </p:nvSpPr>
          <p:spPr>
            <a:xfrm>
              <a:off x="4627664" y="5824992"/>
              <a:ext cx="1784276" cy="40011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Your needs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79343FC-5925-3A2D-8EB7-E70874111E8B}"/>
              </a:ext>
            </a:extLst>
          </p:cNvPr>
          <p:cNvSpPr txBox="1"/>
          <p:nvPr/>
        </p:nvSpPr>
        <p:spPr>
          <a:xfrm>
            <a:off x="1881702" y="5645573"/>
            <a:ext cx="1594385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Avoid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Lose - Lose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9AFF3F-4227-7103-61C1-157861CE32B0}"/>
              </a:ext>
            </a:extLst>
          </p:cNvPr>
          <p:cNvSpPr txBox="1"/>
          <p:nvPr/>
        </p:nvSpPr>
        <p:spPr>
          <a:xfrm>
            <a:off x="1797889" y="944930"/>
            <a:ext cx="1762013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Compete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 – Lose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430D05-D757-0D22-9D7F-9D2B7E4280B0}"/>
              </a:ext>
            </a:extLst>
          </p:cNvPr>
          <p:cNvSpPr txBox="1"/>
          <p:nvPr/>
        </p:nvSpPr>
        <p:spPr>
          <a:xfrm>
            <a:off x="8098061" y="5645573"/>
            <a:ext cx="2240240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Accommodate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Lose - Win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3AFAF8-CF62-127E-91A7-F4AEE2DBE8F0}"/>
              </a:ext>
            </a:extLst>
          </p:cNvPr>
          <p:cNvSpPr txBox="1"/>
          <p:nvPr/>
        </p:nvSpPr>
        <p:spPr>
          <a:xfrm>
            <a:off x="4880801" y="2692934"/>
            <a:ext cx="208346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Compromise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Low form of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 - Win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6361F8-5DCA-EFF8-52B3-031EA1257067}"/>
              </a:ext>
            </a:extLst>
          </p:cNvPr>
          <p:cNvSpPr txBox="1"/>
          <p:nvPr/>
        </p:nvSpPr>
        <p:spPr>
          <a:xfrm>
            <a:off x="8766869" y="1073852"/>
            <a:ext cx="2242503" cy="16312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Collaborate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Finding a creative 3</a:t>
            </a:r>
            <a:r>
              <a:rPr lang="en-US" sz="2000" baseline="30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rd</a:t>
            </a:r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way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Win - Win</a:t>
            </a:r>
          </a:p>
          <a:p>
            <a:pPr algn="ctr"/>
            <a:endParaRPr lang="en-US" sz="2000" b="1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60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F27AB8-8FC2-A8C5-14B9-2084D84D09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ABFEEE1D-593F-CE9C-7076-220FCF8E8951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BE0E6B68-D6C1-DE9B-7FAE-8E3A6D27C52C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8B035851-724B-0E1B-0165-0EFE853B9DBD}"/>
              </a:ext>
            </a:extLst>
          </p:cNvPr>
          <p:cNvSpPr/>
          <p:nvPr/>
        </p:nvSpPr>
        <p:spPr>
          <a:xfrm>
            <a:off x="11439653" y="2237332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C36BED33-BDBB-7985-98C8-1DBC95A7D1EA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EF7529F2-9FFF-A652-8C39-17A05A44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CE2D46-2820-15A4-2F8E-A6D1DC8CC415}"/>
              </a:ext>
            </a:extLst>
          </p:cNvPr>
          <p:cNvSpPr/>
          <p:nvPr/>
        </p:nvSpPr>
        <p:spPr>
          <a:xfrm>
            <a:off x="77541" y="595361"/>
            <a:ext cx="10508834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7: Healthy conflict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F99E5C08-3F61-7958-C79E-F024DF571744}"/>
              </a:ext>
            </a:extLst>
          </p:cNvPr>
          <p:cNvSpPr txBox="1"/>
          <p:nvPr/>
        </p:nvSpPr>
        <p:spPr>
          <a:xfrm>
            <a:off x="-258997" y="1621334"/>
            <a:ext cx="12775022" cy="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algn="ctr"/>
            <a:r>
              <a:rPr lang="en-US" sz="25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AVOID – COMPETE – ACCOMMODATE – COMPROMISE - COLLABORATE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802470FB-F0C0-4D66-20C1-884ED6D065B3}"/>
              </a:ext>
            </a:extLst>
          </p:cNvPr>
          <p:cNvSpPr txBox="1"/>
          <p:nvPr/>
        </p:nvSpPr>
        <p:spPr>
          <a:xfrm>
            <a:off x="1129323" y="2532460"/>
            <a:ext cx="9806901" cy="848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Which word best describes how you tend to tackle </a:t>
            </a:r>
            <a:r>
              <a:rPr lang="en-GB" sz="2600" b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conflict</a:t>
            </a: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7907AD-F7AD-C458-53DA-5418D0E7925A}"/>
              </a:ext>
            </a:extLst>
          </p:cNvPr>
          <p:cNvSpPr txBox="1"/>
          <p:nvPr/>
        </p:nvSpPr>
        <p:spPr>
          <a:xfrm>
            <a:off x="1129323" y="3476631"/>
            <a:ext cx="9526485" cy="848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does your approach to conflict </a:t>
            </a:r>
            <a:r>
              <a:rPr lang="en-GB" sz="2600" b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change</a:t>
            </a: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in different scenarios?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28C3C2-582E-3462-01D0-75141A66F15C}"/>
              </a:ext>
            </a:extLst>
          </p:cNvPr>
          <p:cNvSpPr txBox="1"/>
          <p:nvPr/>
        </p:nvSpPr>
        <p:spPr>
          <a:xfrm>
            <a:off x="1129323" y="4424966"/>
            <a:ext cx="10685750" cy="44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does this </a:t>
            </a:r>
            <a:r>
              <a:rPr lang="en-GB" sz="2600" b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reflect </a:t>
            </a: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your colour </a:t>
            </a:r>
            <a:r>
              <a:rPr lang="en-GB" sz="2600" b="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preference</a:t>
            </a: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F78FDF-B193-5BD0-C188-9FB0536B109F}"/>
              </a:ext>
            </a:extLst>
          </p:cNvPr>
          <p:cNvSpPr txBox="1"/>
          <p:nvPr/>
        </p:nvSpPr>
        <p:spPr>
          <a:xfrm>
            <a:off x="1129323" y="5018275"/>
            <a:ext cx="10221429" cy="848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action would you like to take to </a:t>
            </a:r>
            <a:r>
              <a:rPr lang="en-GB" sz="26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COLLABORATE</a:t>
            </a:r>
            <a:r>
              <a:rPr lang="en-GB" sz="2600" b="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better? </a:t>
            </a:r>
          </a:p>
        </p:txBody>
      </p:sp>
    </p:spTree>
    <p:extLst>
      <p:ext uri="{BB962C8B-B14F-4D97-AF65-F5344CB8AC3E}">
        <p14:creationId xmlns:p14="http://schemas.microsoft.com/office/powerpoint/2010/main" val="260758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5F7EF-46FF-00FC-79D1-0CF9E4B6F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78E5393-9408-2BFC-4ED5-99B943CDAF41}"/>
              </a:ext>
            </a:extLst>
          </p:cNvPr>
          <p:cNvSpPr/>
          <p:nvPr/>
        </p:nvSpPr>
        <p:spPr>
          <a:xfrm>
            <a:off x="0" y="3301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5D76FD1C-D0B0-3D22-AB09-18675446263F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501BC35A-BEB5-2305-305A-1D5B66A6A6EB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03A911A6-CC3D-DE1F-A73A-DF9B63B0B5B9}"/>
              </a:ext>
            </a:extLst>
          </p:cNvPr>
          <p:cNvSpPr/>
          <p:nvPr/>
        </p:nvSpPr>
        <p:spPr>
          <a:xfrm>
            <a:off x="2759961" y="64225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9FBA61A1-4E1C-9E85-2868-3CCEFE751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B8F460-74FB-A9E0-3517-AAF487BF6FDF}"/>
              </a:ext>
            </a:extLst>
          </p:cNvPr>
          <p:cNvSpPr txBox="1"/>
          <p:nvPr/>
        </p:nvSpPr>
        <p:spPr>
          <a:xfrm>
            <a:off x="181087" y="275422"/>
            <a:ext cx="7999745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8: Diffusing 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EFA87D-8778-616D-5BC7-DB6FE38F97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364" y="2831264"/>
            <a:ext cx="7810182" cy="33207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DC3DFC81-A16A-26AC-E16E-FAD49AD38AAA}"/>
              </a:ext>
            </a:extLst>
          </p:cNvPr>
          <p:cNvSpPr/>
          <p:nvPr/>
        </p:nvSpPr>
        <p:spPr>
          <a:xfrm>
            <a:off x="11826240" y="5917928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BB397-03F8-B687-EC56-85E45D4B8513}"/>
              </a:ext>
            </a:extLst>
          </p:cNvPr>
          <p:cNvSpPr txBox="1"/>
          <p:nvPr/>
        </p:nvSpPr>
        <p:spPr>
          <a:xfrm>
            <a:off x="259474" y="1144277"/>
            <a:ext cx="10867901" cy="1526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Referring  to your profile: </a:t>
            </a:r>
          </a:p>
          <a:p>
            <a:endParaRPr lang="en-GB" sz="24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Think of a relationship where there’s tension. How might both your colour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preferences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be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impacting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that tension?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EBD3EE-D367-7E02-B8D4-41CB1DFE0931}"/>
              </a:ext>
            </a:extLst>
          </p:cNvPr>
          <p:cNvSpPr txBox="1"/>
          <p:nvPr/>
        </p:nvSpPr>
        <p:spPr>
          <a:xfrm>
            <a:off x="339454" y="2965622"/>
            <a:ext cx="3605391" cy="1526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actions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could you take to </a:t>
            </a:r>
            <a:r>
              <a:rPr lang="en-GB" sz="2400" b="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flex</a:t>
            </a:r>
            <a:r>
              <a:rPr lang="en-GB" sz="24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your behaviour to diffuse the tension?</a:t>
            </a:r>
          </a:p>
        </p:txBody>
      </p:sp>
    </p:spTree>
    <p:extLst>
      <p:ext uri="{BB962C8B-B14F-4D97-AF65-F5344CB8AC3E}">
        <p14:creationId xmlns:p14="http://schemas.microsoft.com/office/powerpoint/2010/main" val="3438187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7BC9A-3AA2-32DC-1CC3-DB05FD1BC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8134C4-E25F-13A2-9904-F31DB738E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411" y="0"/>
            <a:ext cx="866759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47191AB-62B0-9B7B-64DB-3A0E6707D627}"/>
              </a:ext>
            </a:extLst>
          </p:cNvPr>
          <p:cNvSpPr/>
          <p:nvPr/>
        </p:nvSpPr>
        <p:spPr>
          <a:xfrm>
            <a:off x="0" y="-85060"/>
            <a:ext cx="11590524" cy="69430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462544-1AC8-98FA-BC0A-402297944B24}"/>
              </a:ext>
            </a:extLst>
          </p:cNvPr>
          <p:cNvSpPr txBox="1"/>
          <p:nvPr/>
        </p:nvSpPr>
        <p:spPr>
          <a:xfrm>
            <a:off x="386077" y="2499344"/>
            <a:ext cx="111138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Communication and Conflict Workshop</a:t>
            </a:r>
          </a:p>
          <a:p>
            <a:endParaRPr lang="en-US" sz="6000" b="1" dirty="0">
              <a:solidFill>
                <a:schemeClr val="bg1"/>
              </a:solidFill>
              <a:latin typeface="Poppins" pitchFamily="2" charset="77"/>
              <a:cs typeface="Poppi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CF8571-C3A0-72AF-E94E-0563D1120222}"/>
              </a:ext>
            </a:extLst>
          </p:cNvPr>
          <p:cNvSpPr txBox="1"/>
          <p:nvPr/>
        </p:nvSpPr>
        <p:spPr>
          <a:xfrm>
            <a:off x="386076" y="4481357"/>
            <a:ext cx="7985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rPr>
              <a:t>Helping teams communicate, collaborate and perform at their best</a:t>
            </a:r>
          </a:p>
        </p:txBody>
      </p:sp>
      <p:pic>
        <p:nvPicPr>
          <p:cNvPr id="7" name="Picture 6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712F6A9C-1580-7816-A4BF-E72175B0F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66" y="397125"/>
            <a:ext cx="1001927" cy="79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26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ECE5B4-AD5F-76CF-9BCD-3E24A4DAE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D03653DF-6D5E-6580-E49E-97F73D7C67D0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7F13C6AF-C9C7-283A-9491-68EFB7332AEB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6517CD43-B769-2522-17AE-28887895EC3A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C38D7338-D585-52E5-35DC-684886051A29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393A3C3-E52E-DDD6-70C1-1F7CFD454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45A925B3-7905-F8EA-4DFE-3600A3C113D0}"/>
              </a:ext>
            </a:extLst>
          </p:cNvPr>
          <p:cNvSpPr txBox="1"/>
          <p:nvPr/>
        </p:nvSpPr>
        <p:spPr>
          <a:xfrm>
            <a:off x="31835" y="822903"/>
            <a:ext cx="2539681" cy="111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10765">
              <a:defRPr sz="3600" b="1">
                <a:solidFill>
                  <a:srgbClr val="0D3E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</a:t>
            </a:r>
            <a:r>
              <a:rPr lang="en-GB"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360 </a:t>
            </a:r>
          </a:p>
          <a:p>
            <a:pPr algn="ctr"/>
            <a:r>
              <a:rPr lang="en-GB"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card game</a:t>
            </a:r>
            <a:endParaRPr lang="en-US" sz="34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4CD4D3-CA8F-5414-044F-1AEDD97C06E1}"/>
              </a:ext>
            </a:extLst>
          </p:cNvPr>
          <p:cNvGrpSpPr/>
          <p:nvPr/>
        </p:nvGrpSpPr>
        <p:grpSpPr>
          <a:xfrm>
            <a:off x="2640269" y="544837"/>
            <a:ext cx="8377645" cy="5768321"/>
            <a:chOff x="1890213" y="664480"/>
            <a:chExt cx="8102469" cy="548903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EA4D4B7-CBBF-025D-C9DA-D5A0F7D34729}"/>
                </a:ext>
              </a:extLst>
            </p:cNvPr>
            <p:cNvGrpSpPr/>
            <p:nvPr/>
          </p:nvGrpSpPr>
          <p:grpSpPr>
            <a:xfrm>
              <a:off x="1890213" y="676509"/>
              <a:ext cx="1698293" cy="2585476"/>
              <a:chOff x="1890213" y="676509"/>
              <a:chExt cx="1698293" cy="2585476"/>
            </a:xfrm>
          </p:grpSpPr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BC13C429-6387-0271-4C6E-CC00334623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0213" y="979903"/>
                <a:ext cx="1698293" cy="228208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8489098-90D7-99EF-A590-48CD73E59836}"/>
                  </a:ext>
                </a:extLst>
              </p:cNvPr>
              <p:cNvSpPr txBox="1"/>
              <p:nvPr/>
            </p:nvSpPr>
            <p:spPr>
              <a:xfrm>
                <a:off x="2565243" y="676509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1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C38D98C-63EB-6887-6EA2-274A9A4F8C35}"/>
                </a:ext>
              </a:extLst>
            </p:cNvPr>
            <p:cNvGrpSpPr/>
            <p:nvPr/>
          </p:nvGrpSpPr>
          <p:grpSpPr>
            <a:xfrm>
              <a:off x="4084441" y="664480"/>
              <a:ext cx="1663651" cy="2677588"/>
              <a:chOff x="4084441" y="664480"/>
              <a:chExt cx="1663651" cy="2677588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8E0E36F2-3001-B679-C814-AF1B680D25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84441" y="1033812"/>
                <a:ext cx="1663651" cy="2308256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C8795D41-52CD-7F03-E97B-944816033C2F}"/>
                  </a:ext>
                </a:extLst>
              </p:cNvPr>
              <p:cNvSpPr txBox="1"/>
              <p:nvPr/>
            </p:nvSpPr>
            <p:spPr>
              <a:xfrm>
                <a:off x="4685270" y="664480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2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B4F06B-9890-7267-8CD0-FD570BAD743A}"/>
                </a:ext>
              </a:extLst>
            </p:cNvPr>
            <p:cNvGrpSpPr/>
            <p:nvPr/>
          </p:nvGrpSpPr>
          <p:grpSpPr>
            <a:xfrm>
              <a:off x="6212339" y="676509"/>
              <a:ext cx="1655780" cy="2646263"/>
              <a:chOff x="6212339" y="676509"/>
              <a:chExt cx="1655780" cy="2646263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60780136-DCB6-145A-9995-DE580783B6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212339" y="1028334"/>
                <a:ext cx="1655780" cy="229443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88972E0-5FAF-334E-E9E2-550960AF3D52}"/>
                  </a:ext>
                </a:extLst>
              </p:cNvPr>
              <p:cNvSpPr txBox="1"/>
              <p:nvPr/>
            </p:nvSpPr>
            <p:spPr>
              <a:xfrm>
                <a:off x="6830997" y="676509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3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445B4BE-6F2C-9259-6420-9A57C948F769}"/>
                </a:ext>
              </a:extLst>
            </p:cNvPr>
            <p:cNvGrpSpPr/>
            <p:nvPr/>
          </p:nvGrpSpPr>
          <p:grpSpPr>
            <a:xfrm>
              <a:off x="8329267" y="701664"/>
              <a:ext cx="1663415" cy="2615642"/>
              <a:chOff x="8329267" y="701664"/>
              <a:chExt cx="1663415" cy="2615642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1238C178-6D18-4721-99EA-7165929CC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9267" y="1028334"/>
                <a:ext cx="1663415" cy="2288972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A8A841D-23A7-EA20-9E84-C7C4BC914016}"/>
                  </a:ext>
                </a:extLst>
              </p:cNvPr>
              <p:cNvSpPr txBox="1"/>
              <p:nvPr/>
            </p:nvSpPr>
            <p:spPr>
              <a:xfrm>
                <a:off x="8951024" y="701664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4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8F1B57E-FFA7-DD7D-CF11-05D4E3E06792}"/>
                </a:ext>
              </a:extLst>
            </p:cNvPr>
            <p:cNvGrpSpPr/>
            <p:nvPr/>
          </p:nvGrpSpPr>
          <p:grpSpPr>
            <a:xfrm>
              <a:off x="1936955" y="3513891"/>
              <a:ext cx="1665752" cy="2638039"/>
              <a:chOff x="1936955" y="3513891"/>
              <a:chExt cx="1665752" cy="2638039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269EAC7B-4D33-0B22-A3D6-611AC0E896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36955" y="3825539"/>
                <a:ext cx="1665752" cy="232639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61E9C3CB-FEEF-DC3E-CEE4-9D3EA410A3F2}"/>
                  </a:ext>
                </a:extLst>
              </p:cNvPr>
              <p:cNvSpPr txBox="1"/>
              <p:nvPr/>
            </p:nvSpPr>
            <p:spPr>
              <a:xfrm>
                <a:off x="2546554" y="3513891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5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D5DC555-ABA1-ECB6-EECE-193DE0656841}"/>
                </a:ext>
              </a:extLst>
            </p:cNvPr>
            <p:cNvGrpSpPr/>
            <p:nvPr/>
          </p:nvGrpSpPr>
          <p:grpSpPr>
            <a:xfrm>
              <a:off x="4099735" y="3474342"/>
              <a:ext cx="1671796" cy="2677587"/>
              <a:chOff x="4099735" y="3474342"/>
              <a:chExt cx="1671796" cy="2677587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945F6B01-A7BA-4EBB-FD5A-1EEDBB98A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99735" y="3850249"/>
                <a:ext cx="1671796" cy="230168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7F9ED444-4619-E542-ACD2-AE99E762B02C}"/>
                  </a:ext>
                </a:extLst>
              </p:cNvPr>
              <p:cNvSpPr txBox="1"/>
              <p:nvPr/>
            </p:nvSpPr>
            <p:spPr>
              <a:xfrm>
                <a:off x="4723248" y="3474342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6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F3ECD2D-9C68-A6A7-3A3A-FD6EBCF0FBC8}"/>
                </a:ext>
              </a:extLst>
            </p:cNvPr>
            <p:cNvGrpSpPr/>
            <p:nvPr/>
          </p:nvGrpSpPr>
          <p:grpSpPr>
            <a:xfrm>
              <a:off x="6196495" y="3515932"/>
              <a:ext cx="1665752" cy="2635998"/>
              <a:chOff x="6196495" y="3515932"/>
              <a:chExt cx="1665752" cy="2635998"/>
            </a:xfrm>
          </p:grpSpPr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AAD2C670-E4F0-C66E-E54F-BDC78E237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96495" y="3850250"/>
                <a:ext cx="1665752" cy="230168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EEDCC3A-1B4A-D706-3FC6-629D546CBA14}"/>
                  </a:ext>
                </a:extLst>
              </p:cNvPr>
              <p:cNvSpPr txBox="1"/>
              <p:nvPr/>
            </p:nvSpPr>
            <p:spPr>
              <a:xfrm>
                <a:off x="6805931" y="3515932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7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ADDF3EFB-237C-8823-08CF-1425D41B004E}"/>
                </a:ext>
              </a:extLst>
            </p:cNvPr>
            <p:cNvGrpSpPr/>
            <p:nvPr/>
          </p:nvGrpSpPr>
          <p:grpSpPr>
            <a:xfrm>
              <a:off x="8326930" y="3513891"/>
              <a:ext cx="1665752" cy="2639628"/>
              <a:chOff x="8326930" y="3513891"/>
              <a:chExt cx="1665752" cy="2639628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A7B5DB88-27F9-FCE8-9532-5D012718F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26930" y="3847094"/>
                <a:ext cx="1665752" cy="2306425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02D6B2E8-F85A-8101-7F0F-6A678E11194A}"/>
                  </a:ext>
                </a:extLst>
              </p:cNvPr>
              <p:cNvSpPr txBox="1"/>
              <p:nvPr/>
            </p:nvSpPr>
            <p:spPr>
              <a:xfrm>
                <a:off x="8970755" y="3513891"/>
                <a:ext cx="2560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8</a:t>
                </a:r>
                <a:endParaRPr lang="en-GB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8909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1E6CA7-4D7A-70AB-D217-810D08E2A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DA5EB0FD-EBB5-25F8-E570-F7C9CF337E20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B9C4BF87-45B1-B37B-C343-36089CF68CA7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3E48602A-B341-3154-8704-B6101661C318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85161044-C4EE-AC63-FDFF-FFCDFA174FE0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2BCB3C5-17CF-07E0-8668-4A2E82D04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B942C1A-545C-83FE-BD8E-CF787070F68A}"/>
              </a:ext>
            </a:extLst>
          </p:cNvPr>
          <p:cNvGrpSpPr/>
          <p:nvPr/>
        </p:nvGrpSpPr>
        <p:grpSpPr>
          <a:xfrm>
            <a:off x="2685617" y="601390"/>
            <a:ext cx="1703412" cy="2646263"/>
            <a:chOff x="1916782" y="676509"/>
            <a:chExt cx="1703412" cy="26462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220727F-8AA6-F2BF-F681-CC6192F5A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6782" y="1033812"/>
              <a:ext cx="1703412" cy="2288960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5CA4413-455C-F763-902F-4C4FA027DBCA}"/>
                </a:ext>
              </a:extLst>
            </p:cNvPr>
            <p:cNvSpPr txBox="1"/>
            <p:nvPr/>
          </p:nvSpPr>
          <p:spPr>
            <a:xfrm>
              <a:off x="2565243" y="676509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1</a:t>
              </a:r>
              <a:endPara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39319EC-3D72-6E34-9953-725D6E5895C7}"/>
              </a:ext>
            </a:extLst>
          </p:cNvPr>
          <p:cNvGrpSpPr/>
          <p:nvPr/>
        </p:nvGrpSpPr>
        <p:grpSpPr>
          <a:xfrm>
            <a:off x="4979281" y="645888"/>
            <a:ext cx="1663651" cy="2677588"/>
            <a:chOff x="4084441" y="664480"/>
            <a:chExt cx="1663651" cy="26775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1E46268-54E2-2357-9591-A99D505CD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84441" y="1033812"/>
              <a:ext cx="1663651" cy="2308256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92D05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3CC0E0F-42CF-425B-AD43-6BA447083C4F}"/>
                </a:ext>
              </a:extLst>
            </p:cNvPr>
            <p:cNvSpPr txBox="1"/>
            <p:nvPr/>
          </p:nvSpPr>
          <p:spPr>
            <a:xfrm>
              <a:off x="4685270" y="664480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2</a:t>
              </a:r>
              <a:endPara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E68D7B2-1517-3C76-9123-54FBB3FAF667}"/>
              </a:ext>
            </a:extLst>
          </p:cNvPr>
          <p:cNvGrpSpPr/>
          <p:nvPr/>
        </p:nvGrpSpPr>
        <p:grpSpPr>
          <a:xfrm>
            <a:off x="7260272" y="645888"/>
            <a:ext cx="1655780" cy="2646263"/>
            <a:chOff x="6212339" y="676509"/>
            <a:chExt cx="1655780" cy="264626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7325426-26F9-D37B-9AFC-6C958A91C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12339" y="1028334"/>
              <a:ext cx="1655780" cy="2294438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FFFF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E05B10-434C-6E46-02B6-03AFC4110323}"/>
                </a:ext>
              </a:extLst>
            </p:cNvPr>
            <p:cNvSpPr txBox="1"/>
            <p:nvPr/>
          </p:nvSpPr>
          <p:spPr>
            <a:xfrm>
              <a:off x="6830997" y="676509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3</a:t>
              </a:r>
              <a:endPara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9F6AB39-6D5A-BD0C-E6AA-A0D3FE8BC24E}"/>
              </a:ext>
            </a:extLst>
          </p:cNvPr>
          <p:cNvGrpSpPr/>
          <p:nvPr/>
        </p:nvGrpSpPr>
        <p:grpSpPr>
          <a:xfrm>
            <a:off x="9524352" y="676509"/>
            <a:ext cx="1663415" cy="2615642"/>
            <a:chOff x="8329267" y="701664"/>
            <a:chExt cx="1663415" cy="261564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53B6811-4106-B27B-EE8C-A9D76D64D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29267" y="1028334"/>
              <a:ext cx="1663415" cy="2288972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00B0F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DF7BAE8-834D-03E0-E3C2-89806B895A1E}"/>
                </a:ext>
              </a:extLst>
            </p:cNvPr>
            <p:cNvSpPr txBox="1"/>
            <p:nvPr/>
          </p:nvSpPr>
          <p:spPr>
            <a:xfrm>
              <a:off x="8951024" y="701664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4</a:t>
              </a:r>
              <a:endPara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4B54B47-6740-50A7-CB11-F3EBEF4B918E}"/>
              </a:ext>
            </a:extLst>
          </p:cNvPr>
          <p:cNvGrpSpPr/>
          <p:nvPr/>
        </p:nvGrpSpPr>
        <p:grpSpPr>
          <a:xfrm>
            <a:off x="2663956" y="3428998"/>
            <a:ext cx="1665752" cy="2687780"/>
            <a:chOff x="1936955" y="3464150"/>
            <a:chExt cx="1665752" cy="268778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8E804B2-4597-71A0-97F8-697DECA48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36955" y="3825539"/>
              <a:ext cx="1665752" cy="2326391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92D05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41FBC86-F8F9-E98E-7C8F-2E7CDA26896F}"/>
                </a:ext>
              </a:extLst>
            </p:cNvPr>
            <p:cNvSpPr txBox="1"/>
            <p:nvPr/>
          </p:nvSpPr>
          <p:spPr>
            <a:xfrm>
              <a:off x="2577545" y="3464150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5</a:t>
              </a:r>
              <a:endPara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B8C8B3D-46B0-CBD5-BC4E-92D393FEA4D4}"/>
              </a:ext>
            </a:extLst>
          </p:cNvPr>
          <p:cNvGrpSpPr/>
          <p:nvPr/>
        </p:nvGrpSpPr>
        <p:grpSpPr>
          <a:xfrm>
            <a:off x="4979281" y="3474342"/>
            <a:ext cx="1671796" cy="2677587"/>
            <a:chOff x="4099735" y="3474342"/>
            <a:chExt cx="1671796" cy="267758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561ACA0-A0BB-1B1B-0840-0944006386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99735" y="3850249"/>
              <a:ext cx="1671796" cy="2301680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FFFF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A590251-0B6C-BCEC-BEF3-1B0E1EFF6F83}"/>
                </a:ext>
              </a:extLst>
            </p:cNvPr>
            <p:cNvSpPr txBox="1"/>
            <p:nvPr/>
          </p:nvSpPr>
          <p:spPr>
            <a:xfrm>
              <a:off x="4723248" y="3474342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6</a:t>
              </a:r>
              <a:endPara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0D844-B90A-1EFF-8E0C-55B5C4B2C0EE}"/>
              </a:ext>
            </a:extLst>
          </p:cNvPr>
          <p:cNvGrpSpPr/>
          <p:nvPr/>
        </p:nvGrpSpPr>
        <p:grpSpPr>
          <a:xfrm>
            <a:off x="7236308" y="3428998"/>
            <a:ext cx="1665752" cy="2635998"/>
            <a:chOff x="6196495" y="3515932"/>
            <a:chExt cx="1665752" cy="26359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11C75FA-0503-572A-7514-D541A50EE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96495" y="3850250"/>
              <a:ext cx="1665752" cy="2301680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FF000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FED8FE-ED42-3AC5-6AB4-349D32951569}"/>
                </a:ext>
              </a:extLst>
            </p:cNvPr>
            <p:cNvSpPr txBox="1"/>
            <p:nvPr/>
          </p:nvSpPr>
          <p:spPr>
            <a:xfrm>
              <a:off x="6805931" y="3515932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7</a:t>
              </a:r>
              <a:endPara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583F3A-6357-6896-EC6D-6B20C56563C7}"/>
              </a:ext>
            </a:extLst>
          </p:cNvPr>
          <p:cNvGrpSpPr/>
          <p:nvPr/>
        </p:nvGrpSpPr>
        <p:grpSpPr>
          <a:xfrm>
            <a:off x="9522015" y="3474342"/>
            <a:ext cx="1665752" cy="2639628"/>
            <a:chOff x="8326930" y="3513891"/>
            <a:chExt cx="1665752" cy="263962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91F6D75-E1FE-57C9-3F62-DA8CAC25D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26930" y="3847094"/>
              <a:ext cx="1665752" cy="2306425"/>
            </a:xfrm>
            <a:prstGeom prst="roundRect">
              <a:avLst>
                <a:gd name="adj" fmla="val 16667"/>
              </a:avLst>
            </a:prstGeom>
            <a:ln w="76200">
              <a:solidFill>
                <a:srgbClr val="00B0F0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0639E2B-78DD-1339-3962-B9CECC50C572}"/>
                </a:ext>
              </a:extLst>
            </p:cNvPr>
            <p:cNvSpPr txBox="1"/>
            <p:nvPr/>
          </p:nvSpPr>
          <p:spPr>
            <a:xfrm>
              <a:off x="8970755" y="3513891"/>
              <a:ext cx="2560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8</a:t>
              </a:r>
              <a:endParaRPr lang="en-GB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4" name="TextBox 5">
            <a:extLst>
              <a:ext uri="{FF2B5EF4-FFF2-40B4-BE49-F238E27FC236}">
                <a16:creationId xmlns:a16="http://schemas.microsoft.com/office/drawing/2014/main" id="{9C63CF7A-156B-DD3C-C7FF-D5F1CAC5B478}"/>
              </a:ext>
            </a:extLst>
          </p:cNvPr>
          <p:cNvSpPr txBox="1"/>
          <p:nvPr/>
        </p:nvSpPr>
        <p:spPr>
          <a:xfrm>
            <a:off x="31835" y="822903"/>
            <a:ext cx="2539681" cy="111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410765">
              <a:defRPr sz="3600" b="1">
                <a:solidFill>
                  <a:srgbClr val="0D3E5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algn="ctr"/>
            <a:r>
              <a:rPr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</a:t>
            </a:r>
            <a:r>
              <a:rPr lang="en-GB"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360 </a:t>
            </a:r>
          </a:p>
          <a:p>
            <a:pPr algn="ctr"/>
            <a:r>
              <a:rPr lang="en-GB" sz="3400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card game</a:t>
            </a:r>
            <a:endParaRPr lang="en-US" sz="3400" dirty="0">
              <a:solidFill>
                <a:schemeClr val="bg1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879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8C059-7389-2E99-6A1C-4A251C54E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872B190-B603-3D72-817A-D588328E22D1}"/>
              </a:ext>
            </a:extLst>
          </p:cNvPr>
          <p:cNvSpPr/>
          <p:nvPr/>
        </p:nvSpPr>
        <p:spPr>
          <a:xfrm>
            <a:off x="0" y="0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D98AD9B6-7356-37C3-991A-D1ACFA1A000B}"/>
              </a:ext>
            </a:extLst>
          </p:cNvPr>
          <p:cNvSpPr/>
          <p:nvPr/>
        </p:nvSpPr>
        <p:spPr>
          <a:xfrm rot="16505813">
            <a:off x="-477387" y="1281322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2BC82080-A619-99BF-14DA-B1F5D158E641}"/>
              </a:ext>
            </a:extLst>
          </p:cNvPr>
          <p:cNvSpPr/>
          <p:nvPr/>
        </p:nvSpPr>
        <p:spPr>
          <a:xfrm>
            <a:off x="4280453" y="656982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A350EB81-4CD2-0B96-6EFC-52C3607EE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0C601-83C3-4587-8F7B-4485F2F4958A}"/>
              </a:ext>
            </a:extLst>
          </p:cNvPr>
          <p:cNvSpPr txBox="1"/>
          <p:nvPr/>
        </p:nvSpPr>
        <p:spPr>
          <a:xfrm>
            <a:off x="463456" y="226679"/>
            <a:ext cx="4759947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Personal reflection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605589-C2FE-134E-35F4-1692811B4ADC}"/>
              </a:ext>
            </a:extLst>
          </p:cNvPr>
          <p:cNvSpPr/>
          <p:nvPr/>
        </p:nvSpPr>
        <p:spPr>
          <a:xfrm>
            <a:off x="436480" y="1475137"/>
            <a:ext cx="4315448" cy="14465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10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Each </a:t>
            </a:r>
            <a:r>
              <a:rPr lang="en-US" sz="26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a different perspective on the focus for action.</a:t>
            </a:r>
            <a:endParaRPr lang="en-US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93BE6E0-75E3-CD27-FEEB-50BE5327F758}"/>
              </a:ext>
            </a:extLst>
          </p:cNvPr>
          <p:cNvGrpSpPr/>
          <p:nvPr/>
        </p:nvGrpSpPr>
        <p:grpSpPr>
          <a:xfrm>
            <a:off x="4875171" y="730976"/>
            <a:ext cx="3531382" cy="2600999"/>
            <a:chOff x="1011936" y="3645408"/>
            <a:chExt cx="3742944" cy="26334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600AE2C-1452-48CF-F538-6ED232C74E01}"/>
                </a:ext>
              </a:extLst>
            </p:cNvPr>
            <p:cNvSpPr/>
            <p:nvPr/>
          </p:nvSpPr>
          <p:spPr>
            <a:xfrm>
              <a:off x="1011936" y="3645408"/>
              <a:ext cx="3742944" cy="2633472"/>
            </a:xfrm>
            <a:prstGeom prst="roundRect">
              <a:avLst/>
            </a:prstGeom>
            <a:solidFill>
              <a:srgbClr val="2DAAE2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72CC41F-5353-6755-B2B1-CA2A991E9E6C}"/>
                </a:ext>
              </a:extLst>
            </p:cNvPr>
            <p:cNvSpPr txBox="1"/>
            <p:nvPr/>
          </p:nvSpPr>
          <p:spPr>
            <a:xfrm>
              <a:off x="1330965" y="3781897"/>
              <a:ext cx="3389377" cy="221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more do I want to know?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4870CA4-5068-1FDA-1C7E-F09489ECA4D6}"/>
              </a:ext>
            </a:extLst>
          </p:cNvPr>
          <p:cNvGrpSpPr/>
          <p:nvPr/>
        </p:nvGrpSpPr>
        <p:grpSpPr>
          <a:xfrm>
            <a:off x="8543667" y="718877"/>
            <a:ext cx="3460685" cy="2600999"/>
            <a:chOff x="5187696" y="902208"/>
            <a:chExt cx="3700272" cy="25267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2A186E3-73AF-6F09-C51E-A1F5DEF24360}"/>
                </a:ext>
              </a:extLst>
            </p:cNvPr>
            <p:cNvSpPr/>
            <p:nvPr/>
          </p:nvSpPr>
          <p:spPr>
            <a:xfrm>
              <a:off x="5187696" y="902208"/>
              <a:ext cx="3700272" cy="2526792"/>
            </a:xfrm>
            <a:prstGeom prst="roundRect">
              <a:avLst/>
            </a:prstGeom>
            <a:solidFill>
              <a:srgbClr val="E84427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38F175F-3A27-313D-7939-CF8E32040CE7}"/>
                </a:ext>
              </a:extLst>
            </p:cNvPr>
            <p:cNvSpPr txBox="1"/>
            <p:nvPr/>
          </p:nvSpPr>
          <p:spPr>
            <a:xfrm>
              <a:off x="5498592" y="1047105"/>
              <a:ext cx="338937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are my personal goals?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D1A36E44-0F03-E6F7-FF97-E52E8D09A2B3}"/>
              </a:ext>
            </a:extLst>
          </p:cNvPr>
          <p:cNvSpPr/>
          <p:nvPr/>
        </p:nvSpPr>
        <p:spPr>
          <a:xfrm>
            <a:off x="6767188" y="-409614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5B907C6-E07A-2F26-6FFA-BB0A87226812}"/>
              </a:ext>
            </a:extLst>
          </p:cNvPr>
          <p:cNvGrpSpPr/>
          <p:nvPr/>
        </p:nvGrpSpPr>
        <p:grpSpPr>
          <a:xfrm>
            <a:off x="4867291" y="3600706"/>
            <a:ext cx="3547143" cy="2600999"/>
            <a:chOff x="1011936" y="463296"/>
            <a:chExt cx="3925824" cy="26578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C8883CB-B57E-F924-A893-6580DA48DD12}"/>
                </a:ext>
              </a:extLst>
            </p:cNvPr>
            <p:cNvSpPr/>
            <p:nvPr/>
          </p:nvSpPr>
          <p:spPr>
            <a:xfrm>
              <a:off x="1011936" y="463296"/>
              <a:ext cx="3925824" cy="2657856"/>
            </a:xfrm>
            <a:prstGeom prst="roundRect">
              <a:avLst/>
            </a:prstGeom>
            <a:solidFill>
              <a:srgbClr val="A7C93F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6C56A2-8788-A842-925C-ED9087498887}"/>
                </a:ext>
              </a:extLst>
            </p:cNvPr>
            <p:cNvSpPr txBox="1"/>
            <p:nvPr/>
          </p:nvSpPr>
          <p:spPr>
            <a:xfrm>
              <a:off x="1410776" y="604616"/>
              <a:ext cx="3197799" cy="223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could this impact others?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6593A7-9D66-38F8-4D44-B474FCE2B553}"/>
              </a:ext>
            </a:extLst>
          </p:cNvPr>
          <p:cNvGrpSpPr/>
          <p:nvPr/>
        </p:nvGrpSpPr>
        <p:grpSpPr>
          <a:xfrm>
            <a:off x="8585768" y="3600706"/>
            <a:ext cx="3418584" cy="2635226"/>
            <a:chOff x="1011936" y="3121152"/>
            <a:chExt cx="3938016" cy="26212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F7B48780-B599-20CC-A598-290B8762AE83}"/>
                </a:ext>
              </a:extLst>
            </p:cNvPr>
            <p:cNvSpPr/>
            <p:nvPr/>
          </p:nvSpPr>
          <p:spPr>
            <a:xfrm>
              <a:off x="1011936" y="3121152"/>
              <a:ext cx="3938016" cy="2621280"/>
            </a:xfrm>
            <a:prstGeom prst="roundRect">
              <a:avLst/>
            </a:prstGeom>
            <a:solidFill>
              <a:srgbClr val="FFD508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0A874D-3FF4-D936-DA6A-F06B68A7DDB9}"/>
                </a:ext>
              </a:extLst>
            </p:cNvPr>
            <p:cNvSpPr txBox="1"/>
            <p:nvPr/>
          </p:nvSpPr>
          <p:spPr>
            <a:xfrm>
              <a:off x="1289932" y="3344002"/>
              <a:ext cx="3621836" cy="189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can this be applied?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35FAFA71-2674-A7FC-192A-A4FB155ACED9}"/>
              </a:ext>
            </a:extLst>
          </p:cNvPr>
          <p:cNvSpPr/>
          <p:nvPr/>
        </p:nvSpPr>
        <p:spPr>
          <a:xfrm>
            <a:off x="11815871" y="2975662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D96E540-B9D9-46D5-D35E-426094D2D353}"/>
              </a:ext>
            </a:extLst>
          </p:cNvPr>
          <p:cNvSpPr txBox="1"/>
          <p:nvPr/>
        </p:nvSpPr>
        <p:spPr>
          <a:xfrm>
            <a:off x="434526" y="3159033"/>
            <a:ext cx="44403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Consider all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4 </a:t>
            </a:r>
            <a:r>
              <a:rPr lang="en-US" sz="2600" dirty="0" err="1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colours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 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to reflect on what you have learnt today.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6C8D93-85A4-E715-16CC-063228C351C2}"/>
              </a:ext>
            </a:extLst>
          </p:cNvPr>
          <p:cNvSpPr txBox="1"/>
          <p:nvPr/>
        </p:nvSpPr>
        <p:spPr>
          <a:xfrm>
            <a:off x="437042" y="4778849"/>
            <a:ext cx="43148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want to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stop … start … continue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01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3AD40-C528-C105-971B-CF039892B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06F40AFF-08C9-13B0-E163-8809BFFF2EFA}"/>
              </a:ext>
            </a:extLst>
          </p:cNvPr>
          <p:cNvSpPr/>
          <p:nvPr/>
        </p:nvSpPr>
        <p:spPr>
          <a:xfrm>
            <a:off x="0" y="0"/>
            <a:ext cx="12192000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6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">
            <a:extLst>
              <a:ext uri="{FF2B5EF4-FFF2-40B4-BE49-F238E27FC236}">
                <a16:creationId xmlns:a16="http://schemas.microsoft.com/office/drawing/2014/main" id="{CD1E736F-1F47-9870-B60C-052F1BEE884F}"/>
              </a:ext>
            </a:extLst>
          </p:cNvPr>
          <p:cNvSpPr/>
          <p:nvPr/>
        </p:nvSpPr>
        <p:spPr>
          <a:xfrm rot="16505813">
            <a:off x="-477387" y="1281322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3" name="Freeform: Shape 5">
            <a:extLst>
              <a:ext uri="{FF2B5EF4-FFF2-40B4-BE49-F238E27FC236}">
                <a16:creationId xmlns:a16="http://schemas.microsoft.com/office/drawing/2014/main" id="{03612A83-4364-64B4-90A2-B8EFFBFC6B75}"/>
              </a:ext>
            </a:extLst>
          </p:cNvPr>
          <p:cNvSpPr/>
          <p:nvPr/>
        </p:nvSpPr>
        <p:spPr>
          <a:xfrm>
            <a:off x="4280453" y="656982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3" name="Picture 22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79523A7C-7079-15C9-6DED-A4EE9B45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C33E77-B17E-447E-D3EA-36E6076E125B}"/>
              </a:ext>
            </a:extLst>
          </p:cNvPr>
          <p:cNvSpPr txBox="1"/>
          <p:nvPr/>
        </p:nvSpPr>
        <p:spPr>
          <a:xfrm>
            <a:off x="363623" y="277469"/>
            <a:ext cx="5623841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reflection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2F5527-BA57-D128-FC09-3E4E4C845A75}"/>
              </a:ext>
            </a:extLst>
          </p:cNvPr>
          <p:cNvSpPr/>
          <p:nvPr/>
        </p:nvSpPr>
        <p:spPr>
          <a:xfrm>
            <a:off x="523198" y="1247581"/>
            <a:ext cx="4315448" cy="18466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100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Reflect on what you have learnt today through the lens of all 4 </a:t>
            </a:r>
            <a:r>
              <a:rPr lang="en-US" sz="2600" dirty="0" err="1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colours</a:t>
            </a:r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  <a:endParaRPr lang="en-US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BC6E55-7860-8968-5D51-1E2570B0453F}"/>
              </a:ext>
            </a:extLst>
          </p:cNvPr>
          <p:cNvGrpSpPr/>
          <p:nvPr/>
        </p:nvGrpSpPr>
        <p:grpSpPr>
          <a:xfrm>
            <a:off x="4875171" y="730976"/>
            <a:ext cx="3531382" cy="2600999"/>
            <a:chOff x="1011936" y="3645408"/>
            <a:chExt cx="3742944" cy="263347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992060A-A10A-2E78-2CC5-FF90C6274455}"/>
                </a:ext>
              </a:extLst>
            </p:cNvPr>
            <p:cNvSpPr/>
            <p:nvPr/>
          </p:nvSpPr>
          <p:spPr>
            <a:xfrm>
              <a:off x="1011936" y="3645408"/>
              <a:ext cx="3742944" cy="2633472"/>
            </a:xfrm>
            <a:prstGeom prst="roundRect">
              <a:avLst/>
            </a:prstGeom>
            <a:solidFill>
              <a:srgbClr val="2DAAE2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86B9842-973B-E627-9ED3-A330A9397FBB}"/>
                </a:ext>
              </a:extLst>
            </p:cNvPr>
            <p:cNvSpPr txBox="1"/>
            <p:nvPr/>
          </p:nvSpPr>
          <p:spPr>
            <a:xfrm>
              <a:off x="1330965" y="3781897"/>
              <a:ext cx="3389377" cy="2212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more do we want to know?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1AA3DF1-0036-3439-FF07-38E526DDB081}"/>
              </a:ext>
            </a:extLst>
          </p:cNvPr>
          <p:cNvGrpSpPr/>
          <p:nvPr/>
        </p:nvGrpSpPr>
        <p:grpSpPr>
          <a:xfrm>
            <a:off x="8543667" y="718877"/>
            <a:ext cx="3460685" cy="2600999"/>
            <a:chOff x="5187696" y="902208"/>
            <a:chExt cx="3700272" cy="252679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362C573-65E2-71DD-0295-B1256B69705C}"/>
                </a:ext>
              </a:extLst>
            </p:cNvPr>
            <p:cNvSpPr/>
            <p:nvPr/>
          </p:nvSpPr>
          <p:spPr>
            <a:xfrm>
              <a:off x="5187696" y="902208"/>
              <a:ext cx="3700272" cy="2526792"/>
            </a:xfrm>
            <a:prstGeom prst="roundRect">
              <a:avLst/>
            </a:prstGeom>
            <a:solidFill>
              <a:srgbClr val="E84427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5168977-5873-13CE-64E2-90E573DABDBA}"/>
                </a:ext>
              </a:extLst>
            </p:cNvPr>
            <p:cNvSpPr txBox="1"/>
            <p:nvPr/>
          </p:nvSpPr>
          <p:spPr>
            <a:xfrm>
              <a:off x="5498592" y="1047105"/>
              <a:ext cx="3389376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are our goals as a team?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2" name="Freeform: Shape 4">
            <a:extLst>
              <a:ext uri="{FF2B5EF4-FFF2-40B4-BE49-F238E27FC236}">
                <a16:creationId xmlns:a16="http://schemas.microsoft.com/office/drawing/2014/main" id="{24B153FF-048A-EFB5-042E-BB650DFF0FD3}"/>
              </a:ext>
            </a:extLst>
          </p:cNvPr>
          <p:cNvSpPr/>
          <p:nvPr/>
        </p:nvSpPr>
        <p:spPr>
          <a:xfrm>
            <a:off x="6767188" y="-409614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0A24CC-F755-B90A-206E-07044FEAEE7E}"/>
              </a:ext>
            </a:extLst>
          </p:cNvPr>
          <p:cNvGrpSpPr/>
          <p:nvPr/>
        </p:nvGrpSpPr>
        <p:grpSpPr>
          <a:xfrm>
            <a:off x="4867291" y="3600706"/>
            <a:ext cx="3547143" cy="2600999"/>
            <a:chOff x="1011936" y="463296"/>
            <a:chExt cx="3925824" cy="2657856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D00537-FDAD-0A13-82BD-D4E0FA328B0F}"/>
                </a:ext>
              </a:extLst>
            </p:cNvPr>
            <p:cNvSpPr/>
            <p:nvPr/>
          </p:nvSpPr>
          <p:spPr>
            <a:xfrm>
              <a:off x="1011936" y="463296"/>
              <a:ext cx="3925824" cy="2657856"/>
            </a:xfrm>
            <a:prstGeom prst="roundRect">
              <a:avLst/>
            </a:prstGeom>
            <a:solidFill>
              <a:srgbClr val="A7C93F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4313218-7275-F1C2-BDA1-6A7F939CE727}"/>
                </a:ext>
              </a:extLst>
            </p:cNvPr>
            <p:cNvSpPr txBox="1"/>
            <p:nvPr/>
          </p:nvSpPr>
          <p:spPr>
            <a:xfrm>
              <a:off x="1410776" y="604616"/>
              <a:ext cx="3197799" cy="2232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What wider impact could this have?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D68D3BC-2F0A-CE9C-E8C8-17059402E7CC}"/>
              </a:ext>
            </a:extLst>
          </p:cNvPr>
          <p:cNvGrpSpPr/>
          <p:nvPr/>
        </p:nvGrpSpPr>
        <p:grpSpPr>
          <a:xfrm>
            <a:off x="8585768" y="3600706"/>
            <a:ext cx="3418584" cy="2635226"/>
            <a:chOff x="1011936" y="3121152"/>
            <a:chExt cx="3938016" cy="2621280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36AE009-50B1-0E3C-070A-5EF55895034B}"/>
                </a:ext>
              </a:extLst>
            </p:cNvPr>
            <p:cNvSpPr/>
            <p:nvPr/>
          </p:nvSpPr>
          <p:spPr>
            <a:xfrm>
              <a:off x="1011936" y="3121152"/>
              <a:ext cx="3938016" cy="2621280"/>
            </a:xfrm>
            <a:prstGeom prst="roundRect">
              <a:avLst/>
            </a:prstGeom>
            <a:solidFill>
              <a:srgbClr val="FFD508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26D5DE-2085-9183-3AD1-E096319CBAF5}"/>
                </a:ext>
              </a:extLst>
            </p:cNvPr>
            <p:cNvSpPr txBox="1"/>
            <p:nvPr/>
          </p:nvSpPr>
          <p:spPr>
            <a:xfrm>
              <a:off x="1289932" y="3344002"/>
              <a:ext cx="3621836" cy="1898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How can we apply this?</a:t>
              </a:r>
            </a:p>
            <a:p>
              <a:endParaRPr lang="en-GB" sz="1000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 </a:t>
              </a:r>
            </a:p>
            <a:p>
              <a:pPr marL="342900" indent="-342900">
                <a:buFont typeface="+mj-lt"/>
                <a:buAutoNum type="arabicPeriod"/>
              </a:pPr>
              <a:endParaRPr lang="en-GB" b="1" dirty="0">
                <a:solidFill>
                  <a:srgbClr val="FFFFFF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  <a:p>
              <a:pPr marL="342900" indent="-342900">
                <a:buFont typeface="+mj-lt"/>
                <a:buAutoNum type="arabicPeriod"/>
              </a:pPr>
              <a:r>
                <a:rPr lang="en-GB" b="1" dirty="0">
                  <a:solidFill>
                    <a:srgbClr val="FFFFFF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 </a:t>
              </a:r>
            </a:p>
          </p:txBody>
        </p:sp>
      </p:grpSp>
      <p:sp>
        <p:nvSpPr>
          <p:cNvPr id="11" name="Freeform: Shape 2">
            <a:extLst>
              <a:ext uri="{FF2B5EF4-FFF2-40B4-BE49-F238E27FC236}">
                <a16:creationId xmlns:a16="http://schemas.microsoft.com/office/drawing/2014/main" id="{43A57280-2C32-AFF4-5841-B108016C7435}"/>
              </a:ext>
            </a:extLst>
          </p:cNvPr>
          <p:cNvSpPr/>
          <p:nvPr/>
        </p:nvSpPr>
        <p:spPr>
          <a:xfrm>
            <a:off x="11815871" y="2975662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F372E0-9912-1000-9C06-C18501411523}"/>
              </a:ext>
            </a:extLst>
          </p:cNvPr>
          <p:cNvSpPr txBox="1"/>
          <p:nvPr/>
        </p:nvSpPr>
        <p:spPr>
          <a:xfrm>
            <a:off x="486673" y="3495553"/>
            <a:ext cx="41386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As a team what do you want to </a:t>
            </a:r>
            <a:r>
              <a:rPr lang="en-US" sz="26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stop … start … continue?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276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CA69E-AFC8-A7AC-080D-52077DEB2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7A4D20E4-2A9F-250A-C2F3-4EEC6983F93C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4BE25968-6422-486C-6639-36D42096F7B8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ED16C0B9-1473-A0CB-E3BE-47DAB64DB208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0E413F33-07DF-BC8E-B05E-86EA48A4BDAD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57B74DD-5C93-5A2F-C018-D7C6C0080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595" y="5741262"/>
            <a:ext cx="1284237" cy="10201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73CB6-6F15-6E9A-E608-09EED3520D4E}"/>
              </a:ext>
            </a:extLst>
          </p:cNvPr>
          <p:cNvSpPr txBox="1"/>
          <p:nvPr/>
        </p:nvSpPr>
        <p:spPr>
          <a:xfrm>
            <a:off x="849714" y="590661"/>
            <a:ext cx="50778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Thank you and please stay in touch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32765FA-99D7-00D2-2CA8-D4B1A2D91A30}"/>
              </a:ext>
            </a:extLst>
          </p:cNvPr>
          <p:cNvSpPr/>
          <p:nvPr/>
        </p:nvSpPr>
        <p:spPr>
          <a:xfrm>
            <a:off x="6269058" y="1966379"/>
            <a:ext cx="771636" cy="771636"/>
          </a:xfrm>
          <a:custGeom>
            <a:avLst/>
            <a:gdLst/>
            <a:ahLst/>
            <a:cxnLst/>
            <a:rect l="l" t="t" r="r" b="b"/>
            <a:pathLst>
              <a:path w="1157454" h="1157454">
                <a:moveTo>
                  <a:pt x="0" y="0"/>
                </a:moveTo>
                <a:lnTo>
                  <a:pt x="1157454" y="0"/>
                </a:lnTo>
                <a:lnTo>
                  <a:pt x="1157454" y="1157453"/>
                </a:lnTo>
                <a:lnTo>
                  <a:pt x="0" y="1157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B72C1054-CC57-2D49-9BF4-C790DB41E34F}"/>
              </a:ext>
            </a:extLst>
          </p:cNvPr>
          <p:cNvSpPr/>
          <p:nvPr/>
        </p:nvSpPr>
        <p:spPr>
          <a:xfrm>
            <a:off x="6354207" y="4122148"/>
            <a:ext cx="788911" cy="788911"/>
          </a:xfrm>
          <a:custGeom>
            <a:avLst/>
            <a:gdLst/>
            <a:ahLst/>
            <a:cxnLst/>
            <a:rect l="l" t="t" r="r" b="b"/>
            <a:pathLst>
              <a:path w="1183366" h="1183366">
                <a:moveTo>
                  <a:pt x="0" y="0"/>
                </a:moveTo>
                <a:lnTo>
                  <a:pt x="1183366" y="0"/>
                </a:lnTo>
                <a:lnTo>
                  <a:pt x="1183366" y="1183366"/>
                </a:lnTo>
                <a:lnTo>
                  <a:pt x="0" y="11833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2560BE4-4297-7570-80CA-315EBC4A013D}"/>
              </a:ext>
            </a:extLst>
          </p:cNvPr>
          <p:cNvSpPr/>
          <p:nvPr/>
        </p:nvSpPr>
        <p:spPr>
          <a:xfrm>
            <a:off x="6354207" y="5253959"/>
            <a:ext cx="851567" cy="726154"/>
          </a:xfrm>
          <a:custGeom>
            <a:avLst/>
            <a:gdLst/>
            <a:ahLst/>
            <a:cxnLst/>
            <a:rect l="l" t="t" r="r" b="b"/>
            <a:pathLst>
              <a:path w="1277350" h="1089231">
                <a:moveTo>
                  <a:pt x="0" y="0"/>
                </a:moveTo>
                <a:lnTo>
                  <a:pt x="1277351" y="0"/>
                </a:lnTo>
                <a:lnTo>
                  <a:pt x="1277351" y="1089231"/>
                </a:lnTo>
                <a:lnTo>
                  <a:pt x="0" y="10892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B47105D-5B3D-A71E-10F0-17ADA9DF26AF}"/>
              </a:ext>
            </a:extLst>
          </p:cNvPr>
          <p:cNvSpPr/>
          <p:nvPr/>
        </p:nvSpPr>
        <p:spPr>
          <a:xfrm>
            <a:off x="6354208" y="3078752"/>
            <a:ext cx="686486" cy="700496"/>
          </a:xfrm>
          <a:custGeom>
            <a:avLst/>
            <a:gdLst/>
            <a:ahLst/>
            <a:cxnLst/>
            <a:rect l="l" t="t" r="r" b="b"/>
            <a:pathLst>
              <a:path w="1029729" h="1050744">
                <a:moveTo>
                  <a:pt x="0" y="0"/>
                </a:moveTo>
                <a:lnTo>
                  <a:pt x="1029730" y="0"/>
                </a:lnTo>
                <a:lnTo>
                  <a:pt x="1029730" y="1050744"/>
                </a:lnTo>
                <a:lnTo>
                  <a:pt x="0" y="1050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D139EC3-8F8F-5AFE-8DCD-4E8B675D655B}"/>
              </a:ext>
            </a:extLst>
          </p:cNvPr>
          <p:cNvSpPr/>
          <p:nvPr/>
        </p:nvSpPr>
        <p:spPr>
          <a:xfrm>
            <a:off x="6269059" y="865155"/>
            <a:ext cx="747127" cy="747127"/>
          </a:xfrm>
          <a:custGeom>
            <a:avLst/>
            <a:gdLst/>
            <a:ahLst/>
            <a:cxnLst/>
            <a:rect l="l" t="t" r="r" b="b"/>
            <a:pathLst>
              <a:path w="1120691" h="1120691">
                <a:moveTo>
                  <a:pt x="0" y="0"/>
                </a:moveTo>
                <a:lnTo>
                  <a:pt x="1120691" y="0"/>
                </a:lnTo>
                <a:lnTo>
                  <a:pt x="1120691" y="1120691"/>
                </a:lnTo>
                <a:lnTo>
                  <a:pt x="0" y="1120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389237-B6F7-A078-EF74-DD526BD27FC7}"/>
              </a:ext>
            </a:extLst>
          </p:cNvPr>
          <p:cNvSpPr txBox="1"/>
          <p:nvPr/>
        </p:nvSpPr>
        <p:spPr>
          <a:xfrm>
            <a:off x="7777704" y="1009484"/>
            <a:ext cx="2820908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colour-profiling.com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7F2544-FF29-F1B3-FF6B-A114075A6285}"/>
              </a:ext>
            </a:extLst>
          </p:cNvPr>
          <p:cNvSpPr txBox="1"/>
          <p:nvPr/>
        </p:nvSpPr>
        <p:spPr>
          <a:xfrm>
            <a:off x="7777704" y="2122962"/>
            <a:ext cx="2268935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@colourprofiling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D2B73A-E4BB-AA41-D258-81FC73F26403}"/>
              </a:ext>
            </a:extLst>
          </p:cNvPr>
          <p:cNvSpPr txBox="1"/>
          <p:nvPr/>
        </p:nvSpPr>
        <p:spPr>
          <a:xfrm>
            <a:off x="7777705" y="3199765"/>
            <a:ext cx="2027555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@cmeprofiling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C2E166-E6BE-3C53-9043-4C6D4F99E449}"/>
              </a:ext>
            </a:extLst>
          </p:cNvPr>
          <p:cNvSpPr txBox="1"/>
          <p:nvPr/>
        </p:nvSpPr>
        <p:spPr>
          <a:xfrm>
            <a:off x="7777704" y="4287368"/>
            <a:ext cx="2663666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Cmecolourprofiling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701BE2-4FB9-AD5F-2189-D84959647108}"/>
              </a:ext>
            </a:extLst>
          </p:cNvPr>
          <p:cNvSpPr txBox="1"/>
          <p:nvPr/>
        </p:nvSpPr>
        <p:spPr>
          <a:xfrm>
            <a:off x="7777704" y="5364171"/>
            <a:ext cx="3254772" cy="377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@C-me Colour Profiling</a:t>
            </a:r>
          </a:p>
        </p:txBody>
      </p:sp>
    </p:spTree>
    <p:extLst>
      <p:ext uri="{BB962C8B-B14F-4D97-AF65-F5344CB8AC3E}">
        <p14:creationId xmlns:p14="http://schemas.microsoft.com/office/powerpoint/2010/main" val="3470247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3048EA-8425-A9F4-204D-CA553EE50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C4E46F51-E9B2-8458-D20E-0B2F55FCABD5}"/>
              </a:ext>
            </a:extLst>
          </p:cNvPr>
          <p:cNvSpPr/>
          <p:nvPr/>
        </p:nvSpPr>
        <p:spPr>
          <a:xfrm>
            <a:off x="9842075" y="-377439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82D05567-B64D-03FD-9686-29A459C220FF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D3B51478-A2E1-F7E6-FA61-70C3D4B354CF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0C0994C3-BC5B-7AC6-3301-311744D3B09F}"/>
              </a:ext>
            </a:extLst>
          </p:cNvPr>
          <p:cNvSpPr/>
          <p:nvPr/>
        </p:nvSpPr>
        <p:spPr>
          <a:xfrm>
            <a:off x="-317056" y="3428998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98095D65-BF9A-B0A7-6FFC-4D5F94E14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A98DB537-0450-4A9F-B687-BA473F6ED993}"/>
              </a:ext>
            </a:extLst>
          </p:cNvPr>
          <p:cNvGrpSpPr/>
          <p:nvPr/>
        </p:nvGrpSpPr>
        <p:grpSpPr>
          <a:xfrm>
            <a:off x="423003" y="846625"/>
            <a:ext cx="11072283" cy="4644576"/>
            <a:chOff x="439711" y="299720"/>
            <a:chExt cx="5136888" cy="353058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B78EEC-833F-BE00-D4CF-931028923682}"/>
                </a:ext>
              </a:extLst>
            </p:cNvPr>
            <p:cNvSpPr txBox="1"/>
            <p:nvPr/>
          </p:nvSpPr>
          <p:spPr>
            <a:xfrm>
              <a:off x="462318" y="299720"/>
              <a:ext cx="3819048" cy="538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rPr>
                <a:t>Our aims for this session</a:t>
              </a:r>
              <a:endParaRPr lang="en-US" sz="36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AD8C31EC-7122-CC7C-12C6-64BA2E6F15C3}"/>
                </a:ext>
              </a:extLst>
            </p:cNvPr>
            <p:cNvGrpSpPr/>
            <p:nvPr/>
          </p:nvGrpSpPr>
          <p:grpSpPr>
            <a:xfrm>
              <a:off x="439711" y="1071333"/>
              <a:ext cx="5136888" cy="2758973"/>
              <a:chOff x="1350804" y="1331958"/>
              <a:chExt cx="4673288" cy="2758973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8E008B2-DF87-B756-8E32-3244459A67D9}"/>
                  </a:ext>
                </a:extLst>
              </p:cNvPr>
              <p:cNvSpPr txBox="1"/>
              <p:nvPr/>
            </p:nvSpPr>
            <p:spPr>
              <a:xfrm>
                <a:off x="1856391" y="1886351"/>
                <a:ext cx="4167701" cy="678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Gain key strategies to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engage successfully 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in challenging conversations</a:t>
                </a:r>
                <a:endParaRPr lang="en-US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78BE697-5D1B-DA9E-A835-B980077BB3A4}"/>
                  </a:ext>
                </a:extLst>
              </p:cNvPr>
              <p:cNvSpPr txBox="1"/>
              <p:nvPr/>
            </p:nvSpPr>
            <p:spPr>
              <a:xfrm>
                <a:off x="1856391" y="2784442"/>
                <a:ext cx="3977269" cy="374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Develop greater effectiveness in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receiving feedback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CA7118F-DD2B-F708-E24F-697F8FA84623}"/>
                  </a:ext>
                </a:extLst>
              </p:cNvPr>
              <p:cNvSpPr txBox="1"/>
              <p:nvPr/>
            </p:nvSpPr>
            <p:spPr>
              <a:xfrm>
                <a:off x="1856391" y="3412455"/>
                <a:ext cx="3704571" cy="678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Gain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key strategies to help navigate </a:t>
                </a:r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confrontation and conflict</a:t>
                </a:r>
                <a:endParaRPr lang="en-US" sz="2600" b="1" dirty="0">
                  <a:solidFill>
                    <a:schemeClr val="bg1"/>
                  </a:solidFill>
                  <a:latin typeface="Poppins ExtraBold" panose="00000900000000000000" pitchFamily="2" charset="0"/>
                  <a:cs typeface="Poppins ExtraBold" panose="00000900000000000000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5AB79FD-A905-4002-78E5-78F9C167A72D}"/>
                  </a:ext>
                </a:extLst>
              </p:cNvPr>
              <p:cNvSpPr txBox="1"/>
              <p:nvPr/>
            </p:nvSpPr>
            <p:spPr>
              <a:xfrm>
                <a:off x="1357040" y="1902201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02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CB49F0-18D9-73D1-D7CB-431F0D26D14E}"/>
                  </a:ext>
                </a:extLst>
              </p:cNvPr>
              <p:cNvSpPr txBox="1"/>
              <p:nvPr/>
            </p:nvSpPr>
            <p:spPr>
              <a:xfrm>
                <a:off x="1350804" y="2788946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03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2D8CBDC-89E0-6B0E-0E8D-2754F084AF7E}"/>
                  </a:ext>
                </a:extLst>
              </p:cNvPr>
              <p:cNvSpPr txBox="1"/>
              <p:nvPr/>
            </p:nvSpPr>
            <p:spPr>
              <a:xfrm>
                <a:off x="1357040" y="3412455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04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CAAED9-8085-9434-0E18-FCFA554A0314}"/>
                  </a:ext>
                </a:extLst>
              </p:cNvPr>
              <p:cNvSpPr txBox="1"/>
              <p:nvPr/>
            </p:nvSpPr>
            <p:spPr>
              <a:xfrm>
                <a:off x="1357040" y="1331958"/>
                <a:ext cx="544397" cy="4924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>
                    <a:solidFill>
                      <a:srgbClr val="29A7DD"/>
                    </a:solidFill>
                    <a:latin typeface="Poppins" pitchFamily="2" charset="77"/>
                    <a:cs typeface="Poppins" pitchFamily="2" charset="77"/>
                  </a:rPr>
                  <a:t>01</a:t>
                </a:r>
                <a:endParaRPr lang="en-US" sz="2600" b="1" dirty="0">
                  <a:solidFill>
                    <a:srgbClr val="29A7DD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48F1E6F-5EC3-E2F1-B253-78DB2C849392}"/>
                  </a:ext>
                </a:extLst>
              </p:cNvPr>
              <p:cNvSpPr txBox="1"/>
              <p:nvPr/>
            </p:nvSpPr>
            <p:spPr>
              <a:xfrm>
                <a:off x="1856391" y="1341876"/>
                <a:ext cx="4084475" cy="374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600" dirty="0">
                    <a:solidFill>
                      <a:schemeClr val="bg1"/>
                    </a:solidFill>
                    <a:latin typeface="Poppins" pitchFamily="2" charset="77"/>
                    <a:cs typeface="Poppins" pitchFamily="2" charset="77"/>
                  </a:rPr>
                  <a:t>Explore </a:t>
                </a:r>
                <a:r>
                  <a:rPr lang="en-US" sz="2600" dirty="0">
                    <a:solidFill>
                      <a:schemeClr val="bg1"/>
                    </a:solidFill>
                    <a:latin typeface="Poppins ExtraBold" panose="00000900000000000000" pitchFamily="2" charset="0"/>
                    <a:cs typeface="Poppins ExtraBold" panose="00000900000000000000" pitchFamily="2" charset="0"/>
                  </a:rPr>
                  <a:t>different communication styles</a:t>
                </a:r>
              </a:p>
            </p:txBody>
          </p:sp>
        </p:grp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25E4756-0CE2-5647-6037-45F018D4921F}"/>
              </a:ext>
            </a:extLst>
          </p:cNvPr>
          <p:cNvSpPr txBox="1"/>
          <p:nvPr/>
        </p:nvSpPr>
        <p:spPr>
          <a:xfrm>
            <a:off x="6096000" y="5676472"/>
            <a:ext cx="5315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are your aims? …..</a:t>
            </a:r>
          </a:p>
        </p:txBody>
      </p:sp>
    </p:spTree>
    <p:extLst>
      <p:ext uri="{BB962C8B-B14F-4D97-AF65-F5344CB8AC3E}">
        <p14:creationId xmlns:p14="http://schemas.microsoft.com/office/powerpoint/2010/main" val="1037825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E19F3-330A-D265-98D7-9AC732E61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18ECD75-F287-DA49-D68D-952E1166C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5408C1-0326-AB80-3E61-A87B6D1D6A1F}"/>
              </a:ext>
            </a:extLst>
          </p:cNvPr>
          <p:cNvSpPr/>
          <p:nvPr/>
        </p:nvSpPr>
        <p:spPr>
          <a:xfrm>
            <a:off x="0" y="-42530"/>
            <a:ext cx="10207074" cy="694306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5000">
                <a:srgbClr val="28265B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">
            <a:extLst>
              <a:ext uri="{FF2B5EF4-FFF2-40B4-BE49-F238E27FC236}">
                <a16:creationId xmlns:a16="http://schemas.microsoft.com/office/drawing/2014/main" id="{413168D3-45FE-1E0F-C8DB-9B7AF1D60A55}"/>
              </a:ext>
            </a:extLst>
          </p:cNvPr>
          <p:cNvSpPr/>
          <p:nvPr/>
        </p:nvSpPr>
        <p:spPr>
          <a:xfrm>
            <a:off x="8269802" y="-395265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7" name="Freeform: Shape 2">
            <a:extLst>
              <a:ext uri="{FF2B5EF4-FFF2-40B4-BE49-F238E27FC236}">
                <a16:creationId xmlns:a16="http://schemas.microsoft.com/office/drawing/2014/main" id="{E768AFE9-8874-9F30-8B1A-CDDCF250DD74}"/>
              </a:ext>
            </a:extLst>
          </p:cNvPr>
          <p:cNvSpPr/>
          <p:nvPr/>
        </p:nvSpPr>
        <p:spPr>
          <a:xfrm>
            <a:off x="8009861" y="6356350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8" name="Freeform: Shape 4">
            <a:extLst>
              <a:ext uri="{FF2B5EF4-FFF2-40B4-BE49-F238E27FC236}">
                <a16:creationId xmlns:a16="http://schemas.microsoft.com/office/drawing/2014/main" id="{89315CCE-91C1-40AB-D931-FF1CAA2F2510}"/>
              </a:ext>
            </a:extLst>
          </p:cNvPr>
          <p:cNvSpPr/>
          <p:nvPr/>
        </p:nvSpPr>
        <p:spPr>
          <a:xfrm>
            <a:off x="11653814" y="1382191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9" name="Freeform: Shape 5">
            <a:extLst>
              <a:ext uri="{FF2B5EF4-FFF2-40B4-BE49-F238E27FC236}">
                <a16:creationId xmlns:a16="http://schemas.microsoft.com/office/drawing/2014/main" id="{99900432-0D50-2AE7-061D-B0D9230ACDFA}"/>
              </a:ext>
            </a:extLst>
          </p:cNvPr>
          <p:cNvSpPr/>
          <p:nvPr/>
        </p:nvSpPr>
        <p:spPr>
          <a:xfrm>
            <a:off x="-317056" y="325517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1" name="Picture 20" descr="A colorful circle with white text&#10;&#10;AI-generated content may be incorrect.">
            <a:extLst>
              <a:ext uri="{FF2B5EF4-FFF2-40B4-BE49-F238E27FC236}">
                <a16:creationId xmlns:a16="http://schemas.microsoft.com/office/drawing/2014/main" id="{F2B0F041-33D2-F68E-0FE8-83A7EB39A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19" y="6169152"/>
            <a:ext cx="695295" cy="5523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9279CC4-7FD4-B429-1DA6-DDAEFA2D4C6A}"/>
              </a:ext>
            </a:extLst>
          </p:cNvPr>
          <p:cNvSpPr/>
          <p:nvPr/>
        </p:nvSpPr>
        <p:spPr>
          <a:xfrm>
            <a:off x="625894" y="747999"/>
            <a:ext cx="10508834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1"/>
            <a:r>
              <a:rPr lang="en-US" sz="4000" b="1" dirty="0">
                <a:solidFill>
                  <a:schemeClr val="bg1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1: Self-reflection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B86536-0DBE-C237-A37D-C76410466AFF}"/>
              </a:ext>
            </a:extLst>
          </p:cNvPr>
          <p:cNvSpPr txBox="1"/>
          <p:nvPr/>
        </p:nvSpPr>
        <p:spPr>
          <a:xfrm>
            <a:off x="625894" y="1876875"/>
            <a:ext cx="73077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comfortable do you find communicating with others?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38F8D-AB6C-ADA2-7798-87445CE1A6EB}"/>
              </a:ext>
            </a:extLst>
          </p:cNvPr>
          <p:cNvSpPr txBox="1"/>
          <p:nvPr/>
        </p:nvSpPr>
        <p:spPr>
          <a:xfrm>
            <a:off x="625894" y="3013501"/>
            <a:ext cx="65227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 startAt="2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What do you think you are like to talk to?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1C945-9E09-FD39-91E8-3EE28FB97D6F}"/>
              </a:ext>
            </a:extLst>
          </p:cNvPr>
          <p:cNvSpPr txBox="1"/>
          <p:nvPr/>
        </p:nvSpPr>
        <p:spPr>
          <a:xfrm>
            <a:off x="625894" y="4086168"/>
            <a:ext cx="56851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>
              <a:buFont typeface="+mj-lt"/>
              <a:buAutoNum type="arabicPeriod" startAt="3"/>
            </a:pPr>
            <a:r>
              <a:rPr lang="en-US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attentive are you as a listener?</a:t>
            </a:r>
          </a:p>
        </p:txBody>
      </p:sp>
    </p:spTree>
    <p:extLst>
      <p:ext uri="{BB962C8B-B14F-4D97-AF65-F5344CB8AC3E}">
        <p14:creationId xmlns:p14="http://schemas.microsoft.com/office/powerpoint/2010/main" val="270046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56CA0-615F-C009-C28B-DDD5D5588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1A1B60A-306D-4F9C-5230-5EEF72DF7057}"/>
              </a:ext>
            </a:extLst>
          </p:cNvPr>
          <p:cNvSpPr/>
          <p:nvPr/>
        </p:nvSpPr>
        <p:spPr>
          <a:xfrm>
            <a:off x="10581" y="-42286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94403-50B5-9272-00F8-3093946C6D2D}"/>
              </a:ext>
            </a:extLst>
          </p:cNvPr>
          <p:cNvSpPr txBox="1"/>
          <p:nvPr/>
        </p:nvSpPr>
        <p:spPr>
          <a:xfrm>
            <a:off x="438633" y="167630"/>
            <a:ext cx="83761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Remember C-me and the Jungian axes?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68CCC5DC-8A04-9858-268D-7DE1B519E44A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8D7685C6-E8F4-D1AF-3931-D90D800DE9B1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10914A87-1D9A-BDF3-C95F-7571CBCDB78B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40CC7958-E0DA-CFC3-5844-D993531C8052}"/>
              </a:ext>
            </a:extLst>
          </p:cNvPr>
          <p:cNvSpPr/>
          <p:nvPr/>
        </p:nvSpPr>
        <p:spPr>
          <a:xfrm>
            <a:off x="8846384" y="-438959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C8E5E9D6-74E8-1F15-9C97-5B800EE3C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28AB7768-5AA4-A25F-5A64-643443D717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6504485" y="2030574"/>
            <a:ext cx="3391304" cy="3389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CAD3CA-7FF4-B66B-82D3-FD35DEE7AE6D}"/>
              </a:ext>
            </a:extLst>
          </p:cNvPr>
          <p:cNvSpPr txBox="1"/>
          <p:nvPr/>
        </p:nvSpPr>
        <p:spPr>
          <a:xfrm>
            <a:off x="6229544" y="1072784"/>
            <a:ext cx="42082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Thinking</a:t>
            </a:r>
            <a:r>
              <a:rPr lang="en-GB" sz="26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5F41F4-CC79-E80D-AA18-0A8247C45116}"/>
              </a:ext>
            </a:extLst>
          </p:cNvPr>
          <p:cNvSpPr txBox="1"/>
          <p:nvPr/>
        </p:nvSpPr>
        <p:spPr>
          <a:xfrm>
            <a:off x="6469322" y="5834871"/>
            <a:ext cx="39684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Feeling</a:t>
            </a:r>
            <a:r>
              <a:rPr lang="en-GB" sz="26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preference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DAB888-03B8-C24E-5FD6-304A86251298}"/>
              </a:ext>
            </a:extLst>
          </p:cNvPr>
          <p:cNvCxnSpPr>
            <a:cxnSpLocks/>
          </p:cNvCxnSpPr>
          <p:nvPr/>
        </p:nvCxnSpPr>
        <p:spPr>
          <a:xfrm flipH="1">
            <a:off x="8190722" y="1762495"/>
            <a:ext cx="6927" cy="4030171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6131186-257F-6038-F318-1D079531CFAB}"/>
              </a:ext>
            </a:extLst>
          </p:cNvPr>
          <p:cNvCxnSpPr>
            <a:cxnSpLocks/>
          </p:cNvCxnSpPr>
          <p:nvPr/>
        </p:nvCxnSpPr>
        <p:spPr>
          <a:xfrm>
            <a:off x="6229544" y="3724436"/>
            <a:ext cx="3867911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56DFB36-387F-4A28-9198-3D849A3FAB8F}"/>
              </a:ext>
            </a:extLst>
          </p:cNvPr>
          <p:cNvSpPr txBox="1"/>
          <p:nvPr/>
        </p:nvSpPr>
        <p:spPr>
          <a:xfrm>
            <a:off x="4104825" y="3236131"/>
            <a:ext cx="2462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Reflective</a:t>
            </a:r>
          </a:p>
          <a:p>
            <a:pPr algn="ctr"/>
            <a:r>
              <a:rPr lang="en-GB" sz="26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preference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AC1982D-DF6A-9972-42A1-3A0669B3D354}"/>
              </a:ext>
            </a:extLst>
          </p:cNvPr>
          <p:cNvSpPr txBox="1"/>
          <p:nvPr/>
        </p:nvSpPr>
        <p:spPr>
          <a:xfrm>
            <a:off x="9729350" y="3236131"/>
            <a:ext cx="24626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Expressive</a:t>
            </a:r>
          </a:p>
          <a:p>
            <a:pPr algn="ctr"/>
            <a:r>
              <a:rPr lang="en-GB" sz="2600" b="1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preference</a:t>
            </a: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A99BC327-F5FD-51A8-6130-492D9CA8985C}"/>
              </a:ext>
            </a:extLst>
          </p:cNvPr>
          <p:cNvSpPr txBox="1"/>
          <p:nvPr/>
        </p:nvSpPr>
        <p:spPr>
          <a:xfrm>
            <a:off x="438634" y="1971091"/>
            <a:ext cx="4711656" cy="10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3200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Exercise 2: group reflection</a:t>
            </a:r>
          </a:p>
        </p:txBody>
      </p:sp>
      <p:sp>
        <p:nvSpPr>
          <p:cNvPr id="40" name="TextBox 10">
            <a:extLst>
              <a:ext uri="{FF2B5EF4-FFF2-40B4-BE49-F238E27FC236}">
                <a16:creationId xmlns:a16="http://schemas.microsoft.com/office/drawing/2014/main" id="{12D0964F-9AF5-FDF7-B6D4-73208EFB242C}"/>
              </a:ext>
            </a:extLst>
          </p:cNvPr>
          <p:cNvSpPr txBox="1"/>
          <p:nvPr/>
        </p:nvSpPr>
        <p:spPr>
          <a:xfrm>
            <a:off x="447293" y="3084537"/>
            <a:ext cx="3476049" cy="1279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GB" sz="2000" b="0" dirty="0">
                <a:solidFill>
                  <a:srgbClr val="28265B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does behavioural preference impact how we communicate with others? </a:t>
            </a:r>
            <a:endParaRPr lang="en-US" sz="2000" b="0" dirty="0">
              <a:solidFill>
                <a:srgbClr val="28265B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91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B55B6-A6A8-F690-0A94-E395D91FA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42435B7-8384-0028-6013-F7ACF2F36665}"/>
              </a:ext>
            </a:extLst>
          </p:cNvPr>
          <p:cNvSpPr/>
          <p:nvPr/>
        </p:nvSpPr>
        <p:spPr>
          <a:xfrm>
            <a:off x="7890" y="-21143"/>
            <a:ext cx="10073219" cy="6900286"/>
          </a:xfrm>
          <a:prstGeom prst="rect">
            <a:avLst/>
          </a:prstGeom>
          <a:gradFill>
            <a:gsLst>
              <a:gs pos="0">
                <a:srgbClr val="F3FAFF"/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5A79649-085E-CD03-D22C-E758C78324F3}"/>
              </a:ext>
            </a:extLst>
          </p:cNvPr>
          <p:cNvSpPr txBox="1"/>
          <p:nvPr/>
        </p:nvSpPr>
        <p:spPr>
          <a:xfrm>
            <a:off x="848516" y="40449"/>
            <a:ext cx="9495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C-me preference around the wheel</a:t>
            </a:r>
            <a:endParaRPr lang="en-US" sz="3200" b="1" dirty="0">
              <a:solidFill>
                <a:srgbClr val="002060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3AE7E154-CBFC-7761-BCAF-096DC520FA29}"/>
              </a:ext>
            </a:extLst>
          </p:cNvPr>
          <p:cNvSpPr/>
          <p:nvPr/>
        </p:nvSpPr>
        <p:spPr>
          <a:xfrm>
            <a:off x="-433195" y="1030491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458B3C0D-F1DA-11B9-139B-89DF913D558A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4CB2DD32-A8DC-9072-D0DE-7C21FE9B9DC7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758C8060-7E79-B7FB-4A96-F8B79D731956}"/>
              </a:ext>
            </a:extLst>
          </p:cNvPr>
          <p:cNvSpPr/>
          <p:nvPr/>
        </p:nvSpPr>
        <p:spPr>
          <a:xfrm>
            <a:off x="10667117" y="-384120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5E51D698-E81C-9F50-AE74-1F54800DE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327314"/>
            <a:ext cx="501649" cy="501649"/>
          </a:xfrm>
          <a:prstGeom prst="rect">
            <a:avLst/>
          </a:prstGeom>
        </p:spPr>
      </p:pic>
      <p:pic>
        <p:nvPicPr>
          <p:cNvPr id="2" name="Picture 5" descr="Picture 5">
            <a:extLst>
              <a:ext uri="{FF2B5EF4-FFF2-40B4-BE49-F238E27FC236}">
                <a16:creationId xmlns:a16="http://schemas.microsoft.com/office/drawing/2014/main" id="{FA0BECD1-F44E-76B3-269C-98C313C3CC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3438144" y="1048907"/>
            <a:ext cx="5057137" cy="50544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253FFDF-C7FA-4ECE-EE58-D6C6894A0821}"/>
              </a:ext>
            </a:extLst>
          </p:cNvPr>
          <p:cNvGrpSpPr/>
          <p:nvPr/>
        </p:nvGrpSpPr>
        <p:grpSpPr>
          <a:xfrm>
            <a:off x="7248607" y="845628"/>
            <a:ext cx="3168696" cy="2514476"/>
            <a:chOff x="7248607" y="845628"/>
            <a:chExt cx="3168696" cy="251447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03E5CEE-5657-0521-CAC3-5A6417C212EC}"/>
                </a:ext>
              </a:extLst>
            </p:cNvPr>
            <p:cNvGrpSpPr/>
            <p:nvPr/>
          </p:nvGrpSpPr>
          <p:grpSpPr>
            <a:xfrm>
              <a:off x="7248607" y="845628"/>
              <a:ext cx="1278128" cy="1740325"/>
              <a:chOff x="3291840" y="477520"/>
              <a:chExt cx="1981200" cy="2646680"/>
            </a:xfrm>
            <a:solidFill>
              <a:schemeClr val="bg1"/>
            </a:solidFill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D75B0CB3-2F86-D98A-3B9B-59D7181C4158}"/>
                  </a:ext>
                </a:extLst>
              </p:cNvPr>
              <p:cNvSpPr/>
              <p:nvPr/>
            </p:nvSpPr>
            <p:spPr>
              <a:xfrm>
                <a:off x="32918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11759C7-32FB-50FF-263D-0D7575D82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33502" y="615600"/>
                <a:ext cx="1697876" cy="2369952"/>
              </a:xfrm>
              <a:prstGeom prst="rect">
                <a:avLst/>
              </a:prstGeom>
              <a:grpFill/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82EC3FB-B7D9-55FC-7518-E53D8E84AD0E}"/>
                </a:ext>
              </a:extLst>
            </p:cNvPr>
            <p:cNvGrpSpPr/>
            <p:nvPr/>
          </p:nvGrpSpPr>
          <p:grpSpPr>
            <a:xfrm>
              <a:off x="8806059" y="845628"/>
              <a:ext cx="1278128" cy="1740325"/>
              <a:chOff x="8473440" y="477520"/>
              <a:chExt cx="1981200" cy="2646680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E23075CE-3733-4044-AE62-684E78840D89}"/>
                  </a:ext>
                </a:extLst>
              </p:cNvPr>
              <p:cNvSpPr/>
              <p:nvPr/>
            </p:nvSpPr>
            <p:spPr>
              <a:xfrm>
                <a:off x="8473440" y="477520"/>
                <a:ext cx="1981200" cy="2646680"/>
              </a:xfrm>
              <a:prstGeom prst="round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42B3D1A8-72C3-4413-32B8-C42603E2F6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7816" y="660400"/>
                <a:ext cx="1653880" cy="2245795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FDB9FF6-7C74-15C2-F4D9-FD7BF47AC829}"/>
                </a:ext>
              </a:extLst>
            </p:cNvPr>
            <p:cNvGrpSpPr/>
            <p:nvPr/>
          </p:nvGrpSpPr>
          <p:grpSpPr>
            <a:xfrm>
              <a:off x="7592691" y="1587548"/>
              <a:ext cx="1256917" cy="1740325"/>
              <a:chOff x="701040" y="477520"/>
              <a:chExt cx="1981200" cy="2646680"/>
            </a:xfrm>
            <a:solidFill>
              <a:schemeClr val="bg1"/>
            </a:solidFill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A14A99F-E4BD-5527-07C6-2B79EAB6231C}"/>
                  </a:ext>
                </a:extLst>
              </p:cNvPr>
              <p:cNvSpPr/>
              <p:nvPr/>
            </p:nvSpPr>
            <p:spPr>
              <a:xfrm>
                <a:off x="7010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9A7F53A-E709-8308-9638-98B946B9A1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8122" y="660400"/>
                <a:ext cx="1638475" cy="2280352"/>
              </a:xfrm>
              <a:prstGeom prst="rect">
                <a:avLst/>
              </a:prstGeom>
              <a:grpFill/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AFC7214-A7BC-512D-DE4A-659D6290242A}"/>
                </a:ext>
              </a:extLst>
            </p:cNvPr>
            <p:cNvGrpSpPr/>
            <p:nvPr/>
          </p:nvGrpSpPr>
          <p:grpSpPr>
            <a:xfrm>
              <a:off x="9160386" y="1619779"/>
              <a:ext cx="1256917" cy="1740325"/>
              <a:chOff x="5882640" y="477520"/>
              <a:chExt cx="1981200" cy="2646680"/>
            </a:xfrm>
            <a:solidFill>
              <a:schemeClr val="bg1"/>
            </a:solidFill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C35F921-384E-0262-D578-FD7ADB750AAD}"/>
                  </a:ext>
                </a:extLst>
              </p:cNvPr>
              <p:cNvSpPr/>
              <p:nvPr/>
            </p:nvSpPr>
            <p:spPr>
              <a:xfrm>
                <a:off x="5882640" y="477520"/>
                <a:ext cx="1981200" cy="2646680"/>
              </a:xfrm>
              <a:prstGeom prst="roundRect">
                <a:avLst/>
              </a:prstGeom>
              <a:grp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D2B28BE9-3246-1B12-7424-BC73E2BF60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6000" y="660400"/>
                <a:ext cx="1597755" cy="2245795"/>
              </a:xfrm>
              <a:prstGeom prst="rect">
                <a:avLst/>
              </a:prstGeom>
              <a:grpFill/>
            </p:spPr>
          </p:pic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76FF7C2-A6AD-79C6-977A-08B0DD3EBE98}"/>
              </a:ext>
            </a:extLst>
          </p:cNvPr>
          <p:cNvGrpSpPr/>
          <p:nvPr/>
        </p:nvGrpSpPr>
        <p:grpSpPr>
          <a:xfrm>
            <a:off x="7527824" y="3876499"/>
            <a:ext cx="3354027" cy="2587391"/>
            <a:chOff x="7527824" y="3876499"/>
            <a:chExt cx="3354027" cy="25873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A2A73AE-0ED4-E214-9722-9CFBB050E40D}"/>
                </a:ext>
              </a:extLst>
            </p:cNvPr>
            <p:cNvGrpSpPr/>
            <p:nvPr/>
          </p:nvGrpSpPr>
          <p:grpSpPr>
            <a:xfrm>
              <a:off x="7527824" y="3876499"/>
              <a:ext cx="1285955" cy="1740325"/>
              <a:chOff x="569000" y="1525024"/>
              <a:chExt cx="1981200" cy="2646680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13BFC77E-B098-1F29-A458-9D275B1C5E05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EFEB78C-B6D0-5E93-DCAD-40EA8B31DB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3906" y="1702552"/>
                <a:ext cx="1618510" cy="2254556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AB0AA68-B9B5-0534-337F-91DD425AC6F1}"/>
                </a:ext>
              </a:extLst>
            </p:cNvPr>
            <p:cNvGrpSpPr/>
            <p:nvPr/>
          </p:nvGrpSpPr>
          <p:grpSpPr>
            <a:xfrm>
              <a:off x="9057683" y="3876499"/>
              <a:ext cx="1367346" cy="1740325"/>
              <a:chOff x="2908884" y="1525024"/>
              <a:chExt cx="1981200" cy="2646680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13E727A3-22C0-8326-1682-535AD4DA7A84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5A713B72-A724-A667-3BA0-7A66995155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5010" y="1663599"/>
                <a:ext cx="1617290" cy="2293509"/>
              </a:xfrm>
              <a:prstGeom prst="rect">
                <a:avLst/>
              </a:prstGeom>
            </p:spPr>
          </p:pic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93D210D-4A13-6090-9C7D-B3B5379C8990}"/>
                </a:ext>
              </a:extLst>
            </p:cNvPr>
            <p:cNvGrpSpPr/>
            <p:nvPr/>
          </p:nvGrpSpPr>
          <p:grpSpPr>
            <a:xfrm>
              <a:off x="7991477" y="4710277"/>
              <a:ext cx="1278128" cy="1740325"/>
              <a:chOff x="5248768" y="1525024"/>
              <a:chExt cx="1981200" cy="2646680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64509CA2-7CE8-50CC-EE72-D8601F4DA51A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415B0E7-3D5B-28A8-BBD9-AE2B4978F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22408" y="1702552"/>
                <a:ext cx="1645826" cy="2254556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4707FB6-76F3-F950-CF22-097E38B17A1E}"/>
                </a:ext>
              </a:extLst>
            </p:cNvPr>
            <p:cNvGrpSpPr/>
            <p:nvPr/>
          </p:nvGrpSpPr>
          <p:grpSpPr>
            <a:xfrm>
              <a:off x="9603723" y="4704825"/>
              <a:ext cx="1278128" cy="1759065"/>
              <a:chOff x="7706436" y="1508761"/>
              <a:chExt cx="1981200" cy="2646680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1212993D-A1C7-3D28-0D7E-55EE2DA99B2B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09CC5CD-214B-C44D-0914-C038AE110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875204" y="1739620"/>
                <a:ext cx="1657459" cy="2217488"/>
              </a:xfrm>
              <a:prstGeom prst="rect">
                <a:avLst/>
              </a:prstGeom>
            </p:spPr>
          </p:pic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DD392DE-8258-AA6A-032C-9292D1FD18B9}"/>
              </a:ext>
            </a:extLst>
          </p:cNvPr>
          <p:cNvGrpSpPr/>
          <p:nvPr/>
        </p:nvGrpSpPr>
        <p:grpSpPr>
          <a:xfrm>
            <a:off x="1508396" y="929884"/>
            <a:ext cx="3346132" cy="2477702"/>
            <a:chOff x="1508396" y="929884"/>
            <a:chExt cx="3346132" cy="247770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2BF6CA8-272C-5FAC-D018-8BA33D4FB5C4}"/>
                </a:ext>
              </a:extLst>
            </p:cNvPr>
            <p:cNvGrpSpPr/>
            <p:nvPr/>
          </p:nvGrpSpPr>
          <p:grpSpPr>
            <a:xfrm>
              <a:off x="1508396" y="929884"/>
              <a:ext cx="1297347" cy="1757913"/>
              <a:chOff x="569000" y="1525024"/>
              <a:chExt cx="1981200" cy="2646680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10E81B15-35C0-17A1-9E87-A47A8D7FC401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497A744-B3FC-BE4A-2181-C244E4AB65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7481" y="1739620"/>
                <a:ext cx="1664935" cy="2203096"/>
              </a:xfrm>
              <a:prstGeom prst="rect">
                <a:avLst/>
              </a:prstGeom>
            </p:spPr>
          </p:pic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5D2D19B-C81A-6F8B-A485-686D2F5B9805}"/>
                </a:ext>
              </a:extLst>
            </p:cNvPr>
            <p:cNvGrpSpPr/>
            <p:nvPr/>
          </p:nvGrpSpPr>
          <p:grpSpPr>
            <a:xfrm>
              <a:off x="3086334" y="929884"/>
              <a:ext cx="1256918" cy="1740325"/>
              <a:chOff x="2908884" y="1525024"/>
              <a:chExt cx="1981200" cy="2646680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B1E691C7-21F0-0010-28DB-1FA2000E51D3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33AE6DD6-7C82-DFE8-9F4F-2FAF818C9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29432" y="1702552"/>
                <a:ext cx="1642868" cy="225613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AE4CF9F-6430-82C7-C30C-8D975544C086}"/>
                </a:ext>
              </a:extLst>
            </p:cNvPr>
            <p:cNvGrpSpPr/>
            <p:nvPr/>
          </p:nvGrpSpPr>
          <p:grpSpPr>
            <a:xfrm>
              <a:off x="2010223" y="1661752"/>
              <a:ext cx="1256919" cy="1716343"/>
              <a:chOff x="5248768" y="1525024"/>
              <a:chExt cx="1981200" cy="2646680"/>
            </a:xfrm>
          </p:grpSpPr>
          <p:sp>
            <p:nvSpPr>
              <p:cNvPr id="44" name="Rectangle: Rounded Corners 43">
                <a:extLst>
                  <a:ext uri="{FF2B5EF4-FFF2-40B4-BE49-F238E27FC236}">
                    <a16:creationId xmlns:a16="http://schemas.microsoft.com/office/drawing/2014/main" id="{F0247E37-766B-D26E-2EB5-047B37B0FF54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A79B05E-2881-1ACF-242F-D05F558534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07445" y="1702552"/>
                <a:ext cx="1663846" cy="2239142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441219F-B279-31A8-2DD8-C67D918807C0}"/>
                </a:ext>
              </a:extLst>
            </p:cNvPr>
            <p:cNvGrpSpPr/>
            <p:nvPr/>
          </p:nvGrpSpPr>
          <p:grpSpPr>
            <a:xfrm>
              <a:off x="3596532" y="1652687"/>
              <a:ext cx="1257996" cy="1754899"/>
              <a:chOff x="7706436" y="1508761"/>
              <a:chExt cx="1981200" cy="2646680"/>
            </a:xfrm>
          </p:grpSpPr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CEDA8F01-AC63-DF02-1DB4-8ECC50445E5F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7A8D2A09-E4C3-24C7-1CE5-AA0583F84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859543" y="1639028"/>
                <a:ext cx="1674986" cy="2319654"/>
              </a:xfrm>
              <a:prstGeom prst="rect">
                <a:avLst/>
              </a:prstGeom>
            </p:spPr>
          </p:pic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488C21-0AB8-5B9D-D802-C97FC8D5E65B}"/>
              </a:ext>
            </a:extLst>
          </p:cNvPr>
          <p:cNvGrpSpPr/>
          <p:nvPr/>
        </p:nvGrpSpPr>
        <p:grpSpPr>
          <a:xfrm>
            <a:off x="1824380" y="3860914"/>
            <a:ext cx="3361656" cy="2561827"/>
            <a:chOff x="1824380" y="3860914"/>
            <a:chExt cx="3361656" cy="256182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08AC108D-3B35-C59F-A36E-0301435BA443}"/>
                </a:ext>
              </a:extLst>
            </p:cNvPr>
            <p:cNvGrpSpPr/>
            <p:nvPr/>
          </p:nvGrpSpPr>
          <p:grpSpPr>
            <a:xfrm>
              <a:off x="1824380" y="3888708"/>
              <a:ext cx="1256919" cy="1691731"/>
              <a:chOff x="569000" y="1525024"/>
              <a:chExt cx="1981200" cy="2646680"/>
            </a:xfrm>
          </p:grpSpPr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D1B0715B-5735-EAC1-DA2A-A77A102855AF}"/>
                  </a:ext>
                </a:extLst>
              </p:cNvPr>
              <p:cNvSpPr/>
              <p:nvPr/>
            </p:nvSpPr>
            <p:spPr>
              <a:xfrm>
                <a:off x="569000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08255BC-34FA-B87A-8DAF-5BD5B06D1F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52614" y="1702552"/>
                <a:ext cx="1679802" cy="2312604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7EB8E36-F25A-AB88-C373-13D5E547508E}"/>
                </a:ext>
              </a:extLst>
            </p:cNvPr>
            <p:cNvGrpSpPr/>
            <p:nvPr/>
          </p:nvGrpSpPr>
          <p:grpSpPr>
            <a:xfrm>
              <a:off x="3382748" y="3860914"/>
              <a:ext cx="1285954" cy="1691731"/>
              <a:chOff x="2908884" y="1525024"/>
              <a:chExt cx="1981200" cy="2646680"/>
            </a:xfrm>
          </p:grpSpPr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9F399CC2-73B8-7D6D-E579-ABB989F1FAC6}"/>
                  </a:ext>
                </a:extLst>
              </p:cNvPr>
              <p:cNvSpPr/>
              <p:nvPr/>
            </p:nvSpPr>
            <p:spPr>
              <a:xfrm>
                <a:off x="2908884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4D7C97A4-1FE7-585B-842A-15AD065C07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120490" y="1702552"/>
                <a:ext cx="1651810" cy="2256130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B0904D0-90D7-C8EF-28D4-B0E7EC08FCB6}"/>
                </a:ext>
              </a:extLst>
            </p:cNvPr>
            <p:cNvGrpSpPr/>
            <p:nvPr/>
          </p:nvGrpSpPr>
          <p:grpSpPr>
            <a:xfrm>
              <a:off x="2234422" y="4682548"/>
              <a:ext cx="1285954" cy="1740193"/>
              <a:chOff x="5248768" y="1525024"/>
              <a:chExt cx="1981200" cy="2646680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7CAA453F-4122-F8D4-201A-EE5FC2AC8368}"/>
                  </a:ext>
                </a:extLst>
              </p:cNvPr>
              <p:cNvSpPr/>
              <p:nvPr/>
            </p:nvSpPr>
            <p:spPr>
              <a:xfrm>
                <a:off x="5248768" y="1525024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B2FFD7F0-3011-8227-EA57-B7CA5596A1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66552" y="1702552"/>
                <a:ext cx="1716309" cy="2319654"/>
              </a:xfrm>
              <a:prstGeom prst="rect">
                <a:avLst/>
              </a:prstGeom>
            </p:spPr>
          </p:pic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E644D97-666A-60E3-0EAD-46039CB9960A}"/>
                </a:ext>
              </a:extLst>
            </p:cNvPr>
            <p:cNvGrpSpPr/>
            <p:nvPr/>
          </p:nvGrpSpPr>
          <p:grpSpPr>
            <a:xfrm>
              <a:off x="3825642" y="4650929"/>
              <a:ext cx="1360394" cy="1764722"/>
              <a:chOff x="7706436" y="1508761"/>
              <a:chExt cx="1981200" cy="2646680"/>
            </a:xfrm>
          </p:grpSpPr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BB62826E-1D9E-2839-97F7-19ABF3BB1BE2}"/>
                  </a:ext>
                </a:extLst>
              </p:cNvPr>
              <p:cNvSpPr/>
              <p:nvPr/>
            </p:nvSpPr>
            <p:spPr>
              <a:xfrm>
                <a:off x="7706436" y="1508761"/>
                <a:ext cx="1981200" cy="2646680"/>
              </a:xfrm>
              <a:prstGeom prst="roundRect">
                <a:avLst/>
              </a:prstGeom>
              <a:solidFill>
                <a:schemeClr val="bg1"/>
              </a:solidFill>
              <a:ln w="7620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E63C00E7-7031-F805-EC11-A47AFA68AD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63035" y="1688899"/>
                <a:ext cx="1668001" cy="228343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88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E076F-7B02-C41E-D49E-A441D6ADA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A8F072B-0903-E574-342E-5F0519C157D2}"/>
              </a:ext>
            </a:extLst>
          </p:cNvPr>
          <p:cNvSpPr/>
          <p:nvPr/>
        </p:nvSpPr>
        <p:spPr>
          <a:xfrm>
            <a:off x="0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5D09B87-888E-3872-2FE5-F5BA21E28D7F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AFBE3C3F-2D8D-45F9-22A2-3CF53238C59B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9DAD572D-87FA-C2A9-0065-47CEBA266ACD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1C0C73F3-CCB4-41CB-A08F-2E6DD6D9B969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22198C42-6529-ACC6-C08E-CD37EB214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038434"/>
            <a:ext cx="790529" cy="790529"/>
          </a:xfrm>
          <a:prstGeom prst="rect">
            <a:avLst/>
          </a:prstGeom>
        </p:spPr>
      </p:pic>
      <p:pic>
        <p:nvPicPr>
          <p:cNvPr id="10" name="Picture 9" descr="Picture 5">
            <a:extLst>
              <a:ext uri="{FF2B5EF4-FFF2-40B4-BE49-F238E27FC236}">
                <a16:creationId xmlns:a16="http://schemas.microsoft.com/office/drawing/2014/main" id="{D3AE24CF-B5CE-DDAF-9C4E-35917E88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94" t="999" r="952" b="999"/>
          <a:stretch>
            <a:fillRect/>
          </a:stretch>
        </p:blipFill>
        <p:spPr>
          <a:xfrm>
            <a:off x="3873203" y="1401977"/>
            <a:ext cx="4445594" cy="44432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74" h="21463" extrusionOk="0">
                <a:moveTo>
                  <a:pt x="10584" y="0"/>
                </a:moveTo>
                <a:cubicBezTo>
                  <a:pt x="7913" y="21"/>
                  <a:pt x="5224" y="1035"/>
                  <a:pt x="3121" y="3139"/>
                </a:cubicBezTo>
                <a:cubicBezTo>
                  <a:pt x="957" y="5303"/>
                  <a:pt x="-138" y="8175"/>
                  <a:pt x="14" y="11279"/>
                </a:cubicBezTo>
                <a:cubicBezTo>
                  <a:pt x="257" y="16231"/>
                  <a:pt x="3625" y="20210"/>
                  <a:pt x="8484" y="21290"/>
                </a:cubicBezTo>
                <a:cubicBezTo>
                  <a:pt x="9745" y="21570"/>
                  <a:pt x="12287" y="21500"/>
                  <a:pt x="13482" y="21153"/>
                </a:cubicBezTo>
                <a:cubicBezTo>
                  <a:pt x="17367" y="20024"/>
                  <a:pt x="20095" y="17252"/>
                  <a:pt x="21095" y="13412"/>
                </a:cubicBezTo>
                <a:cubicBezTo>
                  <a:pt x="21367" y="12371"/>
                  <a:pt x="21462" y="10161"/>
                  <a:pt x="21284" y="9044"/>
                </a:cubicBezTo>
                <a:cubicBezTo>
                  <a:pt x="21122" y="8029"/>
                  <a:pt x="20744" y="6832"/>
                  <a:pt x="20307" y="5959"/>
                </a:cubicBezTo>
                <a:cubicBezTo>
                  <a:pt x="18357" y="2059"/>
                  <a:pt x="14488" y="-30"/>
                  <a:pt x="10584" y="0"/>
                </a:cubicBezTo>
                <a:close/>
                <a:moveTo>
                  <a:pt x="10648" y="6630"/>
                </a:moveTo>
                <a:cubicBezTo>
                  <a:pt x="11252" y="6629"/>
                  <a:pt x="11869" y="6777"/>
                  <a:pt x="12480" y="7079"/>
                </a:cubicBezTo>
                <a:cubicBezTo>
                  <a:pt x="13958" y="7810"/>
                  <a:pt x="14775" y="9107"/>
                  <a:pt x="14778" y="10732"/>
                </a:cubicBezTo>
                <a:cubicBezTo>
                  <a:pt x="14782" y="12351"/>
                  <a:pt x="13922" y="13743"/>
                  <a:pt x="12487" y="14444"/>
                </a:cubicBezTo>
                <a:cubicBezTo>
                  <a:pt x="10663" y="15334"/>
                  <a:pt x="8580" y="14804"/>
                  <a:pt x="7383" y="13148"/>
                </a:cubicBezTo>
                <a:cubicBezTo>
                  <a:pt x="6187" y="11494"/>
                  <a:pt x="6379" y="9314"/>
                  <a:pt x="7846" y="7866"/>
                </a:cubicBezTo>
                <a:cubicBezTo>
                  <a:pt x="8674" y="7049"/>
                  <a:pt x="9641" y="6632"/>
                  <a:pt x="10648" y="663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2D4B26-662D-254A-101D-91EDE8A570FE}"/>
              </a:ext>
            </a:extLst>
          </p:cNvPr>
          <p:cNvSpPr/>
          <p:nvPr/>
        </p:nvSpPr>
        <p:spPr>
          <a:xfrm>
            <a:off x="860688" y="234640"/>
            <a:ext cx="110825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wheel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54C9ADDD-4C8E-1294-8779-A1EF0F21A013}"/>
              </a:ext>
            </a:extLst>
          </p:cNvPr>
          <p:cNvSpPr txBox="1"/>
          <p:nvPr/>
        </p:nvSpPr>
        <p:spPr>
          <a:xfrm>
            <a:off x="8657573" y="3398047"/>
            <a:ext cx="3441813" cy="47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2800" dirty="0">
                <a:solidFill>
                  <a:srgbClr val="28265B"/>
                </a:solidFill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Insert Team Wheel</a:t>
            </a:r>
          </a:p>
        </p:txBody>
      </p:sp>
    </p:spTree>
    <p:extLst>
      <p:ext uri="{BB962C8B-B14F-4D97-AF65-F5344CB8AC3E}">
        <p14:creationId xmlns:p14="http://schemas.microsoft.com/office/powerpoint/2010/main" val="38889130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461DB-DB18-9831-A253-D83DE3946F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A2AE6F5-A924-C287-A351-4EBAFBBA0A4D}"/>
              </a:ext>
            </a:extLst>
          </p:cNvPr>
          <p:cNvSpPr/>
          <p:nvPr/>
        </p:nvSpPr>
        <p:spPr>
          <a:xfrm>
            <a:off x="0" y="0"/>
            <a:ext cx="10073219" cy="69002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32000">
                <a:srgbClr val="F3FAF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4C9A7E2A-1F2F-5E6C-385C-F1F8263710BE}"/>
              </a:ext>
            </a:extLst>
          </p:cNvPr>
          <p:cNvSpPr/>
          <p:nvPr/>
        </p:nvSpPr>
        <p:spPr>
          <a:xfrm>
            <a:off x="-310672" y="-353194"/>
            <a:ext cx="1047643" cy="790529"/>
          </a:xfrm>
          <a:custGeom>
            <a:avLst/>
            <a:gdLst>
              <a:gd name="connsiteX0" fmla="*/ 1047643 w 1047643"/>
              <a:gd name="connsiteY0" fmla="*/ 308884 h 790529"/>
              <a:gd name="connsiteX1" fmla="*/ 1036404 w 1047643"/>
              <a:gd name="connsiteY1" fmla="*/ 321172 h 790529"/>
              <a:gd name="connsiteX2" fmla="*/ 582347 w 1047643"/>
              <a:gd name="connsiteY2" fmla="*/ 781801 h 790529"/>
              <a:gd name="connsiteX3" fmla="*/ 553201 w 1047643"/>
              <a:gd name="connsiteY3" fmla="*/ 783610 h 790529"/>
              <a:gd name="connsiteX4" fmla="*/ 285929 w 1047643"/>
              <a:gd name="connsiteY4" fmla="*/ 684360 h 790529"/>
              <a:gd name="connsiteX5" fmla="*/ 191060 w 1047643"/>
              <a:gd name="connsiteY5" fmla="*/ 689408 h 790529"/>
              <a:gd name="connsiteX6" fmla="*/ 173725 w 1047643"/>
              <a:gd name="connsiteY6" fmla="*/ 677121 h 790529"/>
              <a:gd name="connsiteX7" fmla="*/ 71140 w 1047643"/>
              <a:gd name="connsiteY7" fmla="*/ 302026 h 790529"/>
              <a:gd name="connsiteX8" fmla="*/ 1798 w 1047643"/>
              <a:gd name="connsiteY8" fmla="*/ 49519 h 790529"/>
              <a:gd name="connsiteX9" fmla="*/ 15419 w 1047643"/>
              <a:gd name="connsiteY9" fmla="*/ 26278 h 790529"/>
              <a:gd name="connsiteX10" fmla="*/ 505480 w 1047643"/>
              <a:gd name="connsiteY10" fmla="*/ 25801 h 790529"/>
              <a:gd name="connsiteX11" fmla="*/ 908007 w 1047643"/>
              <a:gd name="connsiteY11" fmla="*/ 198013 h 790529"/>
              <a:gd name="connsiteX12" fmla="*/ 1003352 w 1047643"/>
              <a:gd name="connsiteY12" fmla="*/ 269546 h 790529"/>
              <a:gd name="connsiteX13" fmla="*/ 1013258 w 1047643"/>
              <a:gd name="connsiteY13" fmla="*/ 274785 h 790529"/>
              <a:gd name="connsiteX14" fmla="*/ 1047643 w 1047643"/>
              <a:gd name="connsiteY14" fmla="*/ 308884 h 79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47643" h="790529">
                <a:moveTo>
                  <a:pt x="1047643" y="308884"/>
                </a:moveTo>
                <a:cubicBezTo>
                  <a:pt x="1043929" y="312980"/>
                  <a:pt x="1040309" y="317171"/>
                  <a:pt x="1036404" y="321172"/>
                </a:cubicBezTo>
                <a:cubicBezTo>
                  <a:pt x="884956" y="474715"/>
                  <a:pt x="733604" y="628258"/>
                  <a:pt x="582347" y="781801"/>
                </a:cubicBezTo>
                <a:cubicBezTo>
                  <a:pt x="571774" y="792564"/>
                  <a:pt x="565964" y="793612"/>
                  <a:pt x="553201" y="783610"/>
                </a:cubicBezTo>
                <a:cubicBezTo>
                  <a:pt x="476810" y="723031"/>
                  <a:pt x="383275" y="688265"/>
                  <a:pt x="285929" y="684360"/>
                </a:cubicBezTo>
                <a:cubicBezTo>
                  <a:pt x="254211" y="682550"/>
                  <a:pt x="222397" y="684265"/>
                  <a:pt x="191060" y="689408"/>
                </a:cubicBezTo>
                <a:cubicBezTo>
                  <a:pt x="179630" y="691408"/>
                  <a:pt x="176487" y="687122"/>
                  <a:pt x="173725" y="677121"/>
                </a:cubicBezTo>
                <a:cubicBezTo>
                  <a:pt x="139816" y="552058"/>
                  <a:pt x="105621" y="426994"/>
                  <a:pt x="71140" y="302026"/>
                </a:cubicBezTo>
                <a:cubicBezTo>
                  <a:pt x="48090" y="217825"/>
                  <a:pt x="25325" y="133624"/>
                  <a:pt x="1798" y="49519"/>
                </a:cubicBezTo>
                <a:cubicBezTo>
                  <a:pt x="-2202" y="35231"/>
                  <a:pt x="-297" y="29516"/>
                  <a:pt x="15419" y="26278"/>
                </a:cubicBezTo>
                <a:cubicBezTo>
                  <a:pt x="176868" y="-8584"/>
                  <a:pt x="343936" y="-8774"/>
                  <a:pt x="505480" y="25801"/>
                </a:cubicBezTo>
                <a:cubicBezTo>
                  <a:pt x="649498" y="56758"/>
                  <a:pt x="786182" y="115241"/>
                  <a:pt x="908007" y="198013"/>
                </a:cubicBezTo>
                <a:cubicBezTo>
                  <a:pt x="940963" y="220207"/>
                  <a:pt x="972586" y="244305"/>
                  <a:pt x="1003352" y="269546"/>
                </a:cubicBezTo>
                <a:cubicBezTo>
                  <a:pt x="1006210" y="271927"/>
                  <a:pt x="1008210" y="276499"/>
                  <a:pt x="1013258" y="274785"/>
                </a:cubicBezTo>
                <a:lnTo>
                  <a:pt x="1047643" y="308884"/>
                </a:lnTo>
              </a:path>
            </a:pathLst>
          </a:custGeom>
          <a:solidFill>
            <a:srgbClr val="A7C83D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4" name="Freeform: Shape 2">
            <a:extLst>
              <a:ext uri="{FF2B5EF4-FFF2-40B4-BE49-F238E27FC236}">
                <a16:creationId xmlns:a16="http://schemas.microsoft.com/office/drawing/2014/main" id="{8AC321F1-459F-0F8D-BEC6-24B0E2B64245}"/>
              </a:ext>
            </a:extLst>
          </p:cNvPr>
          <p:cNvSpPr/>
          <p:nvPr/>
        </p:nvSpPr>
        <p:spPr>
          <a:xfrm>
            <a:off x="11714303" y="6204424"/>
            <a:ext cx="892199" cy="951930"/>
          </a:xfrm>
          <a:custGeom>
            <a:avLst/>
            <a:gdLst>
              <a:gd name="connsiteX0" fmla="*/ 373611 w 892199"/>
              <a:gd name="connsiteY0" fmla="*/ 932024 h 951930"/>
              <a:gd name="connsiteX1" fmla="*/ 434286 w 892199"/>
              <a:gd name="connsiteY1" fmla="*/ 886685 h 951930"/>
              <a:gd name="connsiteX2" fmla="*/ 667077 w 892199"/>
              <a:gd name="connsiteY2" fmla="*/ 649988 h 951930"/>
              <a:gd name="connsiteX3" fmla="*/ 857005 w 892199"/>
              <a:gd name="connsiteY3" fmla="*/ 248605 h 951930"/>
              <a:gd name="connsiteX4" fmla="*/ 892152 w 892199"/>
              <a:gd name="connsiteY4" fmla="*/ 12004 h 951930"/>
              <a:gd name="connsiteX5" fmla="*/ 880151 w 892199"/>
              <a:gd name="connsiteY5" fmla="*/ 2 h 951930"/>
              <a:gd name="connsiteX6" fmla="*/ 432952 w 892199"/>
              <a:gd name="connsiteY6" fmla="*/ 2574 h 951930"/>
              <a:gd name="connsiteX7" fmla="*/ 220068 w 892199"/>
              <a:gd name="connsiteY7" fmla="*/ 2860 h 951930"/>
              <a:gd name="connsiteX8" fmla="*/ 201114 w 892199"/>
              <a:gd name="connsiteY8" fmla="*/ 18957 h 951930"/>
              <a:gd name="connsiteX9" fmla="*/ 6613 w 892199"/>
              <a:gd name="connsiteY9" fmla="*/ 353094 h 951930"/>
              <a:gd name="connsiteX10" fmla="*/ 5280 w 892199"/>
              <a:gd name="connsiteY10" fmla="*/ 374049 h 951930"/>
              <a:gd name="connsiteX11" fmla="*/ 254644 w 892199"/>
              <a:gd name="connsiteY11" fmla="*/ 806770 h 951930"/>
              <a:gd name="connsiteX12" fmla="*/ 339131 w 892199"/>
              <a:gd name="connsiteY12" fmla="*/ 951931 h 951930"/>
              <a:gd name="connsiteX13" fmla="*/ 373516 w 892199"/>
              <a:gd name="connsiteY13" fmla="*/ 932119 h 9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92199" h="951930">
                <a:moveTo>
                  <a:pt x="373611" y="932024"/>
                </a:moveTo>
                <a:cubicBezTo>
                  <a:pt x="393804" y="916879"/>
                  <a:pt x="414188" y="901925"/>
                  <a:pt x="434286" y="886685"/>
                </a:cubicBezTo>
                <a:cubicBezTo>
                  <a:pt x="522963" y="819533"/>
                  <a:pt x="601449" y="739809"/>
                  <a:pt x="667077" y="649988"/>
                </a:cubicBezTo>
                <a:cubicBezTo>
                  <a:pt x="755564" y="529592"/>
                  <a:pt x="820048" y="393290"/>
                  <a:pt x="857005" y="248605"/>
                </a:cubicBezTo>
                <a:cubicBezTo>
                  <a:pt x="876627" y="171071"/>
                  <a:pt x="888438" y="91823"/>
                  <a:pt x="892152" y="12004"/>
                </a:cubicBezTo>
                <a:cubicBezTo>
                  <a:pt x="892629" y="2574"/>
                  <a:pt x="889581" y="-93"/>
                  <a:pt x="880151" y="2"/>
                </a:cubicBezTo>
                <a:cubicBezTo>
                  <a:pt x="731085" y="1050"/>
                  <a:pt x="582018" y="1907"/>
                  <a:pt x="432952" y="2574"/>
                </a:cubicBezTo>
                <a:cubicBezTo>
                  <a:pt x="361991" y="2955"/>
                  <a:pt x="291030" y="3336"/>
                  <a:pt x="220068" y="2860"/>
                </a:cubicBezTo>
                <a:cubicBezTo>
                  <a:pt x="207495" y="2860"/>
                  <a:pt x="202733" y="5336"/>
                  <a:pt x="201114" y="18957"/>
                </a:cubicBezTo>
                <a:cubicBezTo>
                  <a:pt x="187493" y="153164"/>
                  <a:pt x="116627" y="274989"/>
                  <a:pt x="6613" y="353094"/>
                </a:cubicBezTo>
                <a:cubicBezTo>
                  <a:pt x="-4817" y="361476"/>
                  <a:pt x="1184" y="367001"/>
                  <a:pt x="5280" y="374049"/>
                </a:cubicBezTo>
                <a:cubicBezTo>
                  <a:pt x="88338" y="518353"/>
                  <a:pt x="171491" y="662562"/>
                  <a:pt x="254644" y="806770"/>
                </a:cubicBezTo>
                <a:cubicBezTo>
                  <a:pt x="282648" y="855252"/>
                  <a:pt x="311032" y="903544"/>
                  <a:pt x="339131" y="951931"/>
                </a:cubicBezTo>
                <a:lnTo>
                  <a:pt x="373516" y="932119"/>
                </a:lnTo>
                <a:close/>
              </a:path>
            </a:pathLst>
          </a:custGeom>
          <a:solidFill>
            <a:srgbClr val="30A9E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5" name="Freeform: Shape 4">
            <a:extLst>
              <a:ext uri="{FF2B5EF4-FFF2-40B4-BE49-F238E27FC236}">
                <a16:creationId xmlns:a16="http://schemas.microsoft.com/office/drawing/2014/main" id="{519349BB-63F7-0838-2871-071B499692D6}"/>
              </a:ext>
            </a:extLst>
          </p:cNvPr>
          <p:cNvSpPr/>
          <p:nvPr/>
        </p:nvSpPr>
        <p:spPr>
          <a:xfrm>
            <a:off x="4495175" y="6489298"/>
            <a:ext cx="1076372" cy="819228"/>
          </a:xfrm>
          <a:custGeom>
            <a:avLst/>
            <a:gdLst>
              <a:gd name="connsiteX0" fmla="*/ 473887 w 1076372"/>
              <a:gd name="connsiteY0" fmla="*/ 759062 h 819228"/>
              <a:gd name="connsiteX1" fmla="*/ 17830 w 1076372"/>
              <a:gd name="connsiteY1" fmla="*/ 480741 h 819228"/>
              <a:gd name="connsiteX2" fmla="*/ 17830 w 1076372"/>
              <a:gd name="connsiteY2" fmla="*/ 439783 h 819228"/>
              <a:gd name="connsiteX3" fmla="*/ 316534 w 1076372"/>
              <a:gd name="connsiteY3" fmla="*/ 166416 h 819228"/>
              <a:gd name="connsiteX4" fmla="*/ 491413 w 1076372"/>
              <a:gd name="connsiteY4" fmla="*/ 6967 h 819228"/>
              <a:gd name="connsiteX5" fmla="*/ 516845 w 1076372"/>
              <a:gd name="connsiteY5" fmla="*/ 6967 h 819228"/>
              <a:gd name="connsiteX6" fmla="*/ 758685 w 1076372"/>
              <a:gd name="connsiteY6" fmla="*/ 123458 h 819228"/>
              <a:gd name="connsiteX7" fmla="*/ 908513 w 1076372"/>
              <a:gd name="connsiteY7" fmla="*/ 122315 h 819228"/>
              <a:gd name="connsiteX8" fmla="*/ 927182 w 1076372"/>
              <a:gd name="connsiteY8" fmla="*/ 138984 h 819228"/>
              <a:gd name="connsiteX9" fmla="*/ 984332 w 1076372"/>
              <a:gd name="connsiteY9" fmla="*/ 387205 h 819228"/>
              <a:gd name="connsiteX10" fmla="*/ 1075677 w 1076372"/>
              <a:gd name="connsiteY10" fmla="*/ 780874 h 819228"/>
              <a:gd name="connsiteX11" fmla="*/ 1064342 w 1076372"/>
              <a:gd name="connsiteY11" fmla="*/ 794685 h 819228"/>
              <a:gd name="connsiteX12" fmla="*/ 808024 w 1076372"/>
              <a:gd name="connsiteY12" fmla="*/ 819069 h 819228"/>
              <a:gd name="connsiteX13" fmla="*/ 598760 w 1076372"/>
              <a:gd name="connsiteY13" fmla="*/ 795828 h 819228"/>
              <a:gd name="connsiteX14" fmla="*/ 473792 w 1076372"/>
              <a:gd name="connsiteY14" fmla="*/ 759157 h 81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76372" h="819228">
                <a:moveTo>
                  <a:pt x="473887" y="759062"/>
                </a:moveTo>
                <a:cubicBezTo>
                  <a:pt x="298532" y="705340"/>
                  <a:pt x="147942" y="609995"/>
                  <a:pt x="17830" y="480741"/>
                </a:cubicBezTo>
                <a:cubicBezTo>
                  <a:pt x="-6840" y="456262"/>
                  <a:pt x="-5030" y="460643"/>
                  <a:pt x="17830" y="439783"/>
                </a:cubicBezTo>
                <a:cubicBezTo>
                  <a:pt x="117176" y="348439"/>
                  <a:pt x="216807" y="257284"/>
                  <a:pt x="316534" y="166416"/>
                </a:cubicBezTo>
                <a:cubicBezTo>
                  <a:pt x="374732" y="113171"/>
                  <a:pt x="433406" y="60403"/>
                  <a:pt x="491413" y="6967"/>
                </a:cubicBezTo>
                <a:cubicBezTo>
                  <a:pt x="501128" y="-1986"/>
                  <a:pt x="506558" y="-2653"/>
                  <a:pt x="516845" y="6967"/>
                </a:cubicBezTo>
                <a:cubicBezTo>
                  <a:pt x="584091" y="68975"/>
                  <a:pt x="668292" y="109552"/>
                  <a:pt x="758685" y="123458"/>
                </a:cubicBezTo>
                <a:cubicBezTo>
                  <a:pt x="808310" y="131555"/>
                  <a:pt x="858983" y="131173"/>
                  <a:pt x="908513" y="122315"/>
                </a:cubicBezTo>
                <a:cubicBezTo>
                  <a:pt x="924324" y="119648"/>
                  <a:pt x="924896" y="129268"/>
                  <a:pt x="927182" y="138984"/>
                </a:cubicBezTo>
                <a:cubicBezTo>
                  <a:pt x="946327" y="221661"/>
                  <a:pt x="965377" y="304433"/>
                  <a:pt x="984332" y="387205"/>
                </a:cubicBezTo>
                <a:cubicBezTo>
                  <a:pt x="1014621" y="518460"/>
                  <a:pt x="1044816" y="649810"/>
                  <a:pt x="1075677" y="780874"/>
                </a:cubicBezTo>
                <a:cubicBezTo>
                  <a:pt x="1078629" y="793542"/>
                  <a:pt x="1071676" y="793161"/>
                  <a:pt x="1064342" y="794685"/>
                </a:cubicBezTo>
                <a:cubicBezTo>
                  <a:pt x="980046" y="812306"/>
                  <a:pt x="894130" y="820498"/>
                  <a:pt x="808024" y="819069"/>
                </a:cubicBezTo>
                <a:cubicBezTo>
                  <a:pt x="737730" y="817545"/>
                  <a:pt x="667721" y="809734"/>
                  <a:pt x="598760" y="795828"/>
                </a:cubicBezTo>
                <a:cubicBezTo>
                  <a:pt x="556469" y="786017"/>
                  <a:pt x="514749" y="773825"/>
                  <a:pt x="473792" y="759157"/>
                </a:cubicBezTo>
              </a:path>
            </a:pathLst>
          </a:custGeom>
          <a:solidFill>
            <a:srgbClr val="FED50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sp>
        <p:nvSpPr>
          <p:cNvPr id="16" name="Freeform: Shape 5">
            <a:extLst>
              <a:ext uri="{FF2B5EF4-FFF2-40B4-BE49-F238E27FC236}">
                <a16:creationId xmlns:a16="http://schemas.microsoft.com/office/drawing/2014/main" id="{3E603CA7-1A20-2B99-AEDC-9CF3F3F60D53}"/>
              </a:ext>
            </a:extLst>
          </p:cNvPr>
          <p:cNvSpPr/>
          <p:nvPr/>
        </p:nvSpPr>
        <p:spPr>
          <a:xfrm>
            <a:off x="11921569" y="-111511"/>
            <a:ext cx="942950" cy="962057"/>
          </a:xfrm>
          <a:custGeom>
            <a:avLst/>
            <a:gdLst>
              <a:gd name="connsiteX0" fmla="*/ 698326 w 942950"/>
              <a:gd name="connsiteY0" fmla="*/ 621958 h 962057"/>
              <a:gd name="connsiteX1" fmla="*/ 200168 w 942950"/>
              <a:gd name="connsiteY1" fmla="*/ 959524 h 962057"/>
              <a:gd name="connsiteX2" fmla="*/ 179594 w 942950"/>
              <a:gd name="connsiteY2" fmla="*/ 949618 h 962057"/>
              <a:gd name="connsiteX3" fmla="*/ 49292 w 942950"/>
              <a:gd name="connsiteY3" fmla="*/ 484988 h 962057"/>
              <a:gd name="connsiteX4" fmla="*/ 1572 w 942950"/>
              <a:gd name="connsiteY4" fmla="*/ 316015 h 962057"/>
              <a:gd name="connsiteX5" fmla="*/ 12050 w 942950"/>
              <a:gd name="connsiteY5" fmla="*/ 292583 h 962057"/>
              <a:gd name="connsiteX6" fmla="*/ 268558 w 942950"/>
              <a:gd name="connsiteY6" fmla="*/ 11882 h 962057"/>
              <a:gd name="connsiteX7" fmla="*/ 287798 w 942950"/>
              <a:gd name="connsiteY7" fmla="*/ 928 h 962057"/>
              <a:gd name="connsiteX8" fmla="*/ 930736 w 942950"/>
              <a:gd name="connsiteY8" fmla="*/ 143136 h 962057"/>
              <a:gd name="connsiteX9" fmla="*/ 941594 w 942950"/>
              <a:gd name="connsiteY9" fmla="*/ 161424 h 962057"/>
              <a:gd name="connsiteX10" fmla="*/ 786527 w 942950"/>
              <a:gd name="connsiteY10" fmla="*/ 504705 h 962057"/>
              <a:gd name="connsiteX11" fmla="*/ 698230 w 942950"/>
              <a:gd name="connsiteY11" fmla="*/ 621863 h 962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42950" h="962057">
                <a:moveTo>
                  <a:pt x="698326" y="621958"/>
                </a:moveTo>
                <a:cubicBezTo>
                  <a:pt x="545640" y="788741"/>
                  <a:pt x="386192" y="894373"/>
                  <a:pt x="200168" y="959524"/>
                </a:cubicBezTo>
                <a:cubicBezTo>
                  <a:pt x="189310" y="963334"/>
                  <a:pt x="183785" y="964763"/>
                  <a:pt x="179594" y="949618"/>
                </a:cubicBezTo>
                <a:cubicBezTo>
                  <a:pt x="136827" y="794551"/>
                  <a:pt x="92917" y="639865"/>
                  <a:pt x="49292" y="484988"/>
                </a:cubicBezTo>
                <a:cubicBezTo>
                  <a:pt x="33481" y="428600"/>
                  <a:pt x="18050" y="372212"/>
                  <a:pt x="1572" y="316015"/>
                </a:cubicBezTo>
                <a:cubicBezTo>
                  <a:pt x="-2047" y="303632"/>
                  <a:pt x="238" y="297917"/>
                  <a:pt x="12050" y="292583"/>
                </a:cubicBezTo>
                <a:cubicBezTo>
                  <a:pt x="133779" y="240005"/>
                  <a:pt x="227219" y="137897"/>
                  <a:pt x="268558" y="11882"/>
                </a:cubicBezTo>
                <a:cubicBezTo>
                  <a:pt x="272177" y="1499"/>
                  <a:pt x="275606" y="-1834"/>
                  <a:pt x="287798" y="928"/>
                </a:cubicBezTo>
                <a:cubicBezTo>
                  <a:pt x="502016" y="48839"/>
                  <a:pt x="716328" y="96273"/>
                  <a:pt x="930736" y="143136"/>
                </a:cubicBezTo>
                <a:cubicBezTo>
                  <a:pt x="942928" y="145803"/>
                  <a:pt x="944738" y="149899"/>
                  <a:pt x="941594" y="161424"/>
                </a:cubicBezTo>
                <a:cubicBezTo>
                  <a:pt x="908828" y="283439"/>
                  <a:pt x="856441" y="399359"/>
                  <a:pt x="786527" y="504705"/>
                </a:cubicBezTo>
                <a:cubicBezTo>
                  <a:pt x="759857" y="545758"/>
                  <a:pt x="730330" y="584906"/>
                  <a:pt x="698230" y="621863"/>
                </a:cubicBezTo>
              </a:path>
            </a:pathLst>
          </a:custGeom>
          <a:solidFill>
            <a:srgbClr val="E74426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PK"/>
          </a:p>
        </p:txBody>
      </p:sp>
      <p:pic>
        <p:nvPicPr>
          <p:cNvPr id="22" name="Picture 21" descr="A colorful circle with a black background&#10;&#10;AI-generated content may be incorrect.">
            <a:extLst>
              <a:ext uri="{FF2B5EF4-FFF2-40B4-BE49-F238E27FC236}">
                <a16:creationId xmlns:a16="http://schemas.microsoft.com/office/drawing/2014/main" id="{84CD2FFF-4840-4405-8C23-00F1A8271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9" y="6038434"/>
            <a:ext cx="790529" cy="79052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922BB95-2547-299B-1DCF-FA43CCEA3647}"/>
              </a:ext>
            </a:extLst>
          </p:cNvPr>
          <p:cNvSpPr/>
          <p:nvPr/>
        </p:nvSpPr>
        <p:spPr>
          <a:xfrm>
            <a:off x="860688" y="234640"/>
            <a:ext cx="1108252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28265B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Team graphs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E56FD13-0A21-A30A-217C-A02E4CC456A8}"/>
              </a:ext>
            </a:extLst>
          </p:cNvPr>
          <p:cNvSpPr txBox="1"/>
          <p:nvPr/>
        </p:nvSpPr>
        <p:spPr>
          <a:xfrm>
            <a:off x="4474600" y="3189211"/>
            <a:ext cx="3854704" cy="479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4110" tIns="24110" rIns="24110" bIns="24110" anchor="t">
            <a:spAutoFit/>
          </a:bodyPr>
          <a:lstStyle>
            <a:lvl1pPr defTabSz="321468">
              <a:defRPr sz="3000" b="1">
                <a:solidFill>
                  <a:srgbClr val="0D3E56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rPr lang="en-US" sz="2800" dirty="0">
                <a:solidFill>
                  <a:srgbClr val="28265B"/>
                </a:solidFill>
                <a:highlight>
                  <a:srgbClr val="FFFF00"/>
                </a:highlight>
                <a:latin typeface="Poppins" panose="00000500000000000000" pitchFamily="2" charset="0"/>
                <a:cs typeface="Poppins" panose="00000500000000000000" pitchFamily="2" charset="0"/>
              </a:rPr>
              <a:t>Insert Team graphs</a:t>
            </a:r>
          </a:p>
        </p:txBody>
      </p:sp>
    </p:spTree>
    <p:extLst>
      <p:ext uri="{BB962C8B-B14F-4D97-AF65-F5344CB8AC3E}">
        <p14:creationId xmlns:p14="http://schemas.microsoft.com/office/powerpoint/2010/main" val="9067229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4FBA451087214FACFD5ECD779766AF" ma:contentTypeVersion="17" ma:contentTypeDescription="Create a new document." ma:contentTypeScope="" ma:versionID="fdb76dfb946639003c8b4e779f5f7eac">
  <xsd:schema xmlns:xsd="http://www.w3.org/2001/XMLSchema" xmlns:xs="http://www.w3.org/2001/XMLSchema" xmlns:p="http://schemas.microsoft.com/office/2006/metadata/properties" xmlns:ns2="07df4daf-58d6-45cc-bacb-221c7e4144a6" xmlns:ns3="e56a6910-d9b8-4bde-85e3-fc231a43f308" targetNamespace="http://schemas.microsoft.com/office/2006/metadata/properties" ma:root="true" ma:fieldsID="8ade77ab843b23947cb4a35127ff9771" ns2:_="" ns3:_="">
    <xsd:import namespace="07df4daf-58d6-45cc-bacb-221c7e4144a6"/>
    <xsd:import namespace="e56a6910-d9b8-4bde-85e3-fc231a43f30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df4daf-58d6-45cc-bacb-221c7e4144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ec425c08-834a-45c1-9f0c-7e944c91ad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a6910-d9b8-4bde-85e3-fc231a43f308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b5c08af-1139-4212-90d4-53bbf510771c}" ma:internalName="TaxCatchAll" ma:showField="CatchAllData" ma:web="e56a6910-d9b8-4bde-85e3-fc231a43f3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df4daf-58d6-45cc-bacb-221c7e4144a6">
      <Terms xmlns="http://schemas.microsoft.com/office/infopath/2007/PartnerControls"/>
    </lcf76f155ced4ddcb4097134ff3c332f>
    <TaxCatchAll xmlns="e56a6910-d9b8-4bde-85e3-fc231a43f308" xsi:nil="true"/>
  </documentManagement>
</p:properties>
</file>

<file path=customXml/itemProps1.xml><?xml version="1.0" encoding="utf-8"?>
<ds:datastoreItem xmlns:ds="http://schemas.openxmlformats.org/officeDocument/2006/customXml" ds:itemID="{FA7D80C3-1D94-40C7-B836-84CAD38C3C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06113F-A2AE-4287-8D81-251D8A5E1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df4daf-58d6-45cc-bacb-221c7e4144a6"/>
    <ds:schemaRef ds:uri="e56a6910-d9b8-4bde-85e3-fc231a43f3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0C8259-E79B-449D-9AB8-3B9D7198A335}">
  <ds:schemaRefs>
    <ds:schemaRef ds:uri="http://purl.org/dc/terms/"/>
    <ds:schemaRef ds:uri="http://purl.org/dc/dcmitype/"/>
    <ds:schemaRef ds:uri="http://www.w3.org/XML/1998/namespace"/>
    <ds:schemaRef ds:uri="07df4daf-58d6-45cc-bacb-221c7e4144a6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e56a6910-d9b8-4bde-85e3-fc231a43f30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1171</TotalTime>
  <Words>3105</Words>
  <Application>Microsoft Office PowerPoint</Application>
  <PresentationFormat>Widescreen</PresentationFormat>
  <Paragraphs>650</Paragraphs>
  <Slides>34</Slides>
  <Notes>34</Notes>
  <HiddenSlides>2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3" baseType="lpstr">
      <vt:lpstr>Arial</vt:lpstr>
      <vt:lpstr>Calibri</vt:lpstr>
      <vt:lpstr>Calibri Light</vt:lpstr>
      <vt:lpstr>Poppins</vt:lpstr>
      <vt:lpstr>Poppins </vt:lpstr>
      <vt:lpstr>Poppins Bold</vt:lpstr>
      <vt:lpstr>Poppins ExtraBold</vt:lpstr>
      <vt:lpstr>Poppins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Marshall</dc:creator>
  <cp:lastModifiedBy>Jayne Holloway</cp:lastModifiedBy>
  <cp:revision>9</cp:revision>
  <dcterms:created xsi:type="dcterms:W3CDTF">2023-06-21T13:28:37Z</dcterms:created>
  <dcterms:modified xsi:type="dcterms:W3CDTF">2026-03-09T12:04:49Z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0x0101001E4FBA451087214FACFD5ECD779766AF</vt:lpwstr>
  </property>
</Properties>
</file>