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769" r:id="rId5"/>
    <p:sldId id="894" r:id="rId6"/>
    <p:sldId id="265" r:id="rId7"/>
    <p:sldId id="755" r:id="rId8"/>
    <p:sldId id="899" r:id="rId9"/>
    <p:sldId id="900" r:id="rId10"/>
    <p:sldId id="872" r:id="rId11"/>
    <p:sldId id="901" r:id="rId12"/>
    <p:sldId id="819" r:id="rId13"/>
    <p:sldId id="876" r:id="rId14"/>
    <p:sldId id="903" r:id="rId15"/>
    <p:sldId id="904" r:id="rId16"/>
    <p:sldId id="905" r:id="rId17"/>
    <p:sldId id="907" r:id="rId18"/>
    <p:sldId id="908" r:id="rId19"/>
    <p:sldId id="909" r:id="rId20"/>
    <p:sldId id="910" r:id="rId21"/>
    <p:sldId id="911" r:id="rId22"/>
    <p:sldId id="821" r:id="rId23"/>
    <p:sldId id="917" r:id="rId24"/>
    <p:sldId id="912" r:id="rId25"/>
    <p:sldId id="913" r:id="rId26"/>
    <p:sldId id="918" r:id="rId27"/>
    <p:sldId id="914" r:id="rId28"/>
    <p:sldId id="915" r:id="rId29"/>
    <p:sldId id="922" r:id="rId30"/>
    <p:sldId id="916" r:id="rId31"/>
    <p:sldId id="864" r:id="rId32"/>
    <p:sldId id="889" r:id="rId33"/>
    <p:sldId id="919" r:id="rId34"/>
    <p:sldId id="921" r:id="rId35"/>
    <p:sldId id="837" r:id="rId36"/>
    <p:sldId id="884" r:id="rId37"/>
    <p:sldId id="920" r:id="rId38"/>
    <p:sldId id="902" r:id="rId39"/>
    <p:sldId id="879" r:id="rId40"/>
    <p:sldId id="906" r:id="rId41"/>
    <p:sldId id="898" r:id="rId42"/>
    <p:sldId id="896" r:id="rId43"/>
    <p:sldId id="8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3E8"/>
    <a:srgbClr val="0C3E56"/>
    <a:srgbClr val="77B2C4"/>
    <a:srgbClr val="4286A0"/>
    <a:srgbClr val="6CA5AF"/>
    <a:srgbClr val="0E3D56"/>
    <a:srgbClr val="4186A2"/>
    <a:srgbClr val="0F3D56"/>
    <a:srgbClr val="A6CE39"/>
    <a:srgbClr val="EF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033" autoAdjust="0"/>
  </p:normalViewPr>
  <p:slideViewPr>
    <p:cSldViewPr>
      <p:cViewPr varScale="1">
        <p:scale>
          <a:sx n="58" d="100"/>
          <a:sy n="58" d="100"/>
        </p:scale>
        <p:origin x="15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AFB6387-583E-7835-2D66-5CA85D8A7D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0C7E540A-82DC-2BEF-A8E1-60A887789E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61F6E0-6173-EA1F-B4DC-CAD2051DE0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43C141-AAD6-EDD3-BFE3-DF97FC233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B3E0-18B6-4CFF-99D5-F87DB8DCC26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1EA65393-AD82-E834-A77C-6E998D5D5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6EC8B24-C75D-917D-CF43-2A2906DFC8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9C036-A923-410A-87BC-2DA91F824318}" type="datetimeFigureOut">
              <a:rPr lang="en-GB" smtClean="0"/>
              <a:t>02/04/2026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E378D4-73E8-E2B9-D69D-D5FE7CFC9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B260-4AB6-8A7A-FB5C-E33C4D67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A8581-EB16-9843-F3F4-70E72D103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5ABC6-844A-4939-7C51-5DBA2EB77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/>
              <a:t>Allow clients time to read the slide and record their answer.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1B4D3-FD26-5D71-D26D-A8ADF83AC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A186-4257-7E97-A694-C8334D72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F49D9-78E4-364F-2A90-FD40BF8C4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C0DB1-ED84-4B70-9BA5-B5D0CFF1A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CA515-6307-E734-B4E7-8CE82C387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00C9-FC32-046F-22A9-1E67DCC9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93771-C9CA-BCB3-13B3-DCAD6862F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5C4393-0A56-B2FD-C0B5-F4A8D0519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5730-091F-8ACB-B792-5178DF164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9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6D38B-043D-E0C6-1F26-1603ADE3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B36F5-043F-ECCD-8529-0D0CD6134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277DDF-F759-BE12-0D77-5FA70783C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5B735-84D5-D86B-7605-4DFB8D296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A713-566B-96D3-E94E-57BF413B9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AF79D-35AA-6908-C3B2-56A8E40DA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7E7E2-E0C2-C2BC-BC4C-2AE6C50CB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6BB36-A9D3-3773-B071-03560D2B9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D7BE4-F597-E38E-BD01-B4E292D08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9406C-1640-3334-FCD3-854B09E99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0F0F1-4B2C-79D8-3435-BE7D1D649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4664-2EF6-275C-B26F-A5D75908C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84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8F932-9621-1171-DAED-5DD0C4D1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7E3B3-C4F5-E15A-2B60-C8542197D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A6C84-3BCC-8BFF-A2BE-979A3DC6C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A103D-C1C5-3EB5-43F7-002933C87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0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6865-3215-6E70-70C7-004E9F4A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92571-D5C4-3C51-E4C6-EF6805954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9F496-2E63-4E53-4110-A60483185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1516D-DEEB-A920-38FC-E7D1713E1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0763F-2809-702E-18D1-0C36B44DB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B2ED1-2419-AE59-4703-AD872E8E6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FD0E3-8AC7-6642-AA10-623CC4B0A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B7CA5-6562-EBA7-F861-C04CEB1D5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32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BD5D-91ED-269F-26EF-3BB15902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1C1C5-9501-2437-F5D0-C1FCDA039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936BB-2326-A527-7CEB-47990FF79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dirty="0"/>
              <a:t>You should have something that looks like this.</a:t>
            </a:r>
          </a:p>
          <a:p>
            <a:endParaRPr lang="en-GB" dirty="0"/>
          </a:p>
          <a:p>
            <a:r>
              <a:rPr lang="en-GB" dirty="0"/>
              <a:t>2nd Click: </a:t>
            </a:r>
            <a:r>
              <a:rPr lang="en-GB" b="1" dirty="0"/>
              <a:t>Action. </a:t>
            </a:r>
            <a:r>
              <a:rPr lang="en-GB" dirty="0"/>
              <a:t>Ask participants to ‘</a:t>
            </a:r>
            <a:r>
              <a:rPr lang="en-GB" b="1" dirty="0"/>
              <a:t>analyse</a:t>
            </a:r>
            <a:r>
              <a:rPr lang="en-GB" dirty="0"/>
              <a:t>’ their personal stress test.</a:t>
            </a:r>
          </a:p>
          <a:p>
            <a:r>
              <a:rPr lang="en-GB" dirty="0"/>
              <a:t>The highest scoring colours suggest likely behaviours under stress. </a:t>
            </a:r>
          </a:p>
          <a:p>
            <a:r>
              <a:rPr lang="en-GB" b="1" dirty="0"/>
              <a:t>Question. </a:t>
            </a:r>
            <a:r>
              <a:rPr lang="en-GB" dirty="0"/>
              <a:t>How do your results compare with your report graph?</a:t>
            </a:r>
          </a:p>
          <a:p>
            <a:endParaRPr lang="en-GB" dirty="0"/>
          </a:p>
          <a:p>
            <a:r>
              <a:rPr lang="en-GB" dirty="0"/>
              <a:t>Highlight the </a:t>
            </a:r>
            <a:r>
              <a:rPr lang="en-GB" b="1" dirty="0"/>
              <a:t>blend of colours </a:t>
            </a:r>
            <a:r>
              <a:rPr lang="en-GB" dirty="0"/>
              <a:t>in their answer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14D9C-43C5-0578-AEDF-9ECB928BD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5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862" y="9428274"/>
            <a:ext cx="2946276" cy="498365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2EE912F9-B5C9-4002-4BD2-DD9373D25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2C2931CA-75E4-7E02-0DF7-D3351559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84" y="4776857"/>
            <a:ext cx="5436909" cy="390895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765F-42D3-F830-C52B-03C5A4E3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EFEC8-9303-5CF1-D0C8-4009B100D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BAA94-CD4F-35EC-A6CA-6DA62F2CD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Summary</a:t>
            </a:r>
            <a:r>
              <a:rPr lang="en-GB" dirty="0"/>
              <a:t> slide after discussion, to reinforce learning. </a:t>
            </a:r>
          </a:p>
          <a:p>
            <a:endParaRPr lang="en-GB" dirty="0"/>
          </a:p>
          <a:p>
            <a:r>
              <a:rPr lang="en-GB" dirty="0"/>
              <a:t>Starting with blue preference, what do you think the signs of stress are?  Yellow preference next, </a:t>
            </a:r>
          </a:p>
          <a:p>
            <a:r>
              <a:rPr lang="en-GB" dirty="0"/>
              <a:t>then Green preference, then Red preference.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09310-C418-F278-CCD3-AF60E7164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93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DAAA-5731-128A-2A59-1070D2E4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3D681-EC10-EB3A-1089-3858CE3FD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A13ED-B597-D345-FB44-5314643E5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Yerkes–Dodson law </a:t>
            </a:r>
            <a:r>
              <a:rPr lang="en-GB" dirty="0"/>
              <a:t>is an empirical relationship between </a:t>
            </a:r>
            <a:r>
              <a:rPr lang="en-GB" b="1" dirty="0"/>
              <a:t>pressure</a:t>
            </a:r>
            <a:r>
              <a:rPr lang="en-GB" dirty="0"/>
              <a:t> and </a:t>
            </a:r>
            <a:r>
              <a:rPr lang="en-GB" b="1" dirty="0"/>
              <a:t>performance</a:t>
            </a:r>
            <a:r>
              <a:rPr lang="en-GB" dirty="0"/>
              <a:t>.</a:t>
            </a:r>
          </a:p>
          <a:p>
            <a:r>
              <a:rPr lang="en-GB" dirty="0"/>
              <a:t>Originally developed by psychologists Robert M. Yerkes and John Dillingham Dodson in 1908.</a:t>
            </a:r>
          </a:p>
          <a:p>
            <a:r>
              <a:rPr lang="en-GB" dirty="0"/>
              <a:t>The law dictates that </a:t>
            </a:r>
            <a:r>
              <a:rPr lang="en-GB" b="1" dirty="0"/>
              <a:t>performance increases </a:t>
            </a:r>
            <a:r>
              <a:rPr lang="en-GB" dirty="0"/>
              <a:t>with </a:t>
            </a:r>
            <a:r>
              <a:rPr lang="en-GB" b="1" dirty="0"/>
              <a:t>physiological or mental arousal</a:t>
            </a:r>
            <a:r>
              <a:rPr lang="en-GB" dirty="0"/>
              <a:t>, but only </a:t>
            </a:r>
          </a:p>
          <a:p>
            <a:r>
              <a:rPr lang="en-GB" b="1" dirty="0"/>
              <a:t>up to a point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positions of </a:t>
            </a:r>
            <a:r>
              <a:rPr lang="en-GB" b="1" dirty="0"/>
              <a:t>High Performance</a:t>
            </a:r>
            <a:r>
              <a:rPr lang="en-GB" dirty="0"/>
              <a:t>, </a:t>
            </a:r>
            <a:r>
              <a:rPr lang="en-GB" b="1" dirty="0"/>
              <a:t>Stress</a:t>
            </a:r>
            <a:r>
              <a:rPr lang="en-GB" dirty="0"/>
              <a:t> and </a:t>
            </a:r>
            <a:r>
              <a:rPr lang="en-GB" b="1" dirty="0"/>
              <a:t>Flip zone </a:t>
            </a:r>
            <a:r>
              <a:rPr lang="en-GB" dirty="0"/>
              <a:t>are animated to appear on 3 clicks </a:t>
            </a:r>
          </a:p>
          <a:p>
            <a:r>
              <a:rPr lang="en-GB" dirty="0"/>
              <a:t>as this curve is being explained.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1AF50-81EF-84D3-84AE-AD34CBE34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03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74729-06FE-425E-5F95-6809ABEC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23D9E-87D2-2B47-2B7F-6B3E488D5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A8949-9A45-D81B-F31B-661837253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Mapping the </a:t>
            </a:r>
            <a:r>
              <a:rPr lang="en-GB" b="1" dirty="0"/>
              <a:t>Yerkes-Dodson Human Performance Curve </a:t>
            </a:r>
            <a:r>
              <a:rPr lang="en-GB" dirty="0"/>
              <a:t>onto the C-me Colour Wheel</a:t>
            </a:r>
          </a:p>
          <a:p>
            <a:endParaRPr lang="en-GB" dirty="0"/>
          </a:p>
          <a:p>
            <a:r>
              <a:rPr lang="en-GB" dirty="0"/>
              <a:t>1. </a:t>
            </a:r>
            <a:r>
              <a:rPr lang="en-GB" b="1" dirty="0"/>
              <a:t>High performance </a:t>
            </a:r>
            <a:r>
              <a:rPr lang="en-GB" dirty="0"/>
              <a:t>zone – playing to your </a:t>
            </a:r>
            <a:r>
              <a:rPr lang="en-GB" b="1" dirty="0"/>
              <a:t>resilient colour strengths</a:t>
            </a:r>
          </a:p>
          <a:p>
            <a:r>
              <a:rPr lang="en-GB" dirty="0"/>
              <a:t>2. </a:t>
            </a:r>
            <a:r>
              <a:rPr lang="en-GB" b="1" dirty="0"/>
              <a:t>Stress </a:t>
            </a:r>
            <a:r>
              <a:rPr lang="en-GB" dirty="0"/>
              <a:t>zone – beginning to </a:t>
            </a:r>
            <a:r>
              <a:rPr lang="en-GB" b="1" dirty="0"/>
              <a:t>stray beyond </a:t>
            </a:r>
            <a:r>
              <a:rPr lang="en-GB" dirty="0"/>
              <a:t>the bounds of your </a:t>
            </a:r>
            <a:r>
              <a:rPr lang="en-GB" b="1" dirty="0"/>
              <a:t>resilient strengths </a:t>
            </a:r>
            <a:r>
              <a:rPr lang="en-GB" dirty="0"/>
              <a:t>(stress </a:t>
            </a:r>
          </a:p>
          <a:p>
            <a:r>
              <a:rPr lang="en-GB" dirty="0"/>
              <a:t>is triggering ‘</a:t>
            </a:r>
            <a:r>
              <a:rPr lang="en-GB" b="1" dirty="0"/>
              <a:t>bad day</a:t>
            </a:r>
            <a:r>
              <a:rPr lang="en-GB" dirty="0"/>
              <a:t>’ behaviours)</a:t>
            </a:r>
          </a:p>
          <a:p>
            <a:r>
              <a:rPr lang="en-GB" dirty="0"/>
              <a:t>3. </a:t>
            </a:r>
            <a:r>
              <a:rPr lang="en-GB" b="1" dirty="0"/>
              <a:t>Flip </a:t>
            </a:r>
            <a:r>
              <a:rPr lang="en-GB" dirty="0"/>
              <a:t>zone – </a:t>
            </a:r>
            <a:r>
              <a:rPr lang="en-GB" b="1" dirty="0"/>
              <a:t>Bad day </a:t>
            </a:r>
            <a:r>
              <a:rPr lang="en-GB" dirty="0"/>
              <a:t>behaviours are being played out in an </a:t>
            </a:r>
            <a:r>
              <a:rPr lang="en-GB" b="1" dirty="0"/>
              <a:t>extreme</a:t>
            </a:r>
            <a:r>
              <a:rPr lang="en-GB" dirty="0"/>
              <a:t> (now a long way </a:t>
            </a:r>
          </a:p>
          <a:p>
            <a:r>
              <a:rPr lang="en-GB" dirty="0"/>
              <a:t>from operating in the High </a:t>
            </a:r>
            <a:r>
              <a:rPr lang="en-GB" dirty="0" err="1"/>
              <a:t>Perfomance</a:t>
            </a:r>
            <a:r>
              <a:rPr lang="en-GB" dirty="0"/>
              <a:t> Zone (best utilising resilient strengths)</a:t>
            </a:r>
          </a:p>
          <a:p>
            <a:endParaRPr lang="en-GB" dirty="0"/>
          </a:p>
          <a:p>
            <a:r>
              <a:rPr lang="en-GB" dirty="0"/>
              <a:t>Expanded in the next few slides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. C-me wheel is a behavioural tool – looking at </a:t>
            </a:r>
            <a:r>
              <a:rPr lang="en-GB" b="1" dirty="0"/>
              <a:t>probable</a:t>
            </a:r>
            <a:r>
              <a:rPr lang="en-GB" dirty="0"/>
              <a:t> behaviours and behavioural </a:t>
            </a:r>
          </a:p>
          <a:p>
            <a:r>
              <a:rPr lang="en-GB" dirty="0"/>
              <a:t>styles (responses to stress are not ALWAYS predictable)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13952-FCFB-4E45-7028-4E26C7AD7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8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48188-DB42-BFF6-CC47-68C11CB1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36D7E-C903-6E3E-F74D-D9C97B14A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9E35E-FD06-4A88-8FB9-5C3F4FBE2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b="1" dirty="0"/>
              <a:t>Stretch</a:t>
            </a:r>
            <a:r>
              <a:rPr lang="en-US" dirty="0"/>
              <a:t> zone. </a:t>
            </a:r>
          </a:p>
          <a:p>
            <a:endParaRPr lang="en-US" dirty="0"/>
          </a:p>
          <a:p>
            <a:r>
              <a:rPr lang="en-US" dirty="0"/>
              <a:t>Animated slide Red preference, Green preference, Blue preference, Yellow preference.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4C6E0-12A1-A0CC-3491-883DDEFA8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7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AA24-75BF-03BA-409A-6AA8F04A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6F91A-A4EF-9F23-C3DE-8CFEA8C07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64C23-3331-E7BD-2F6D-05B7FA509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Starting with those of us with high Blue preference, what </a:t>
            </a:r>
            <a:r>
              <a:rPr lang="en-GB" b="1" dirty="0"/>
              <a:t>triggers stress</a:t>
            </a:r>
            <a:r>
              <a:rPr lang="en-GB" dirty="0"/>
              <a:t> in you?  Yellow </a:t>
            </a:r>
          </a:p>
          <a:p>
            <a:r>
              <a:rPr lang="en-GB" dirty="0"/>
              <a:t>preference next, then Green preference, then Red preference.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arrows signify </a:t>
            </a:r>
            <a:r>
              <a:rPr lang="en-US" b="1" dirty="0"/>
              <a:t>leaving</a:t>
            </a:r>
            <a:r>
              <a:rPr lang="en-US" dirty="0"/>
              <a:t> the </a:t>
            </a:r>
            <a:r>
              <a:rPr lang="en-US" b="1" dirty="0"/>
              <a:t>High Performance </a:t>
            </a:r>
            <a:r>
              <a:rPr lang="en-US" dirty="0"/>
              <a:t>Zone, into the </a:t>
            </a:r>
            <a:r>
              <a:rPr lang="en-US" b="1" dirty="0"/>
              <a:t>Stress</a:t>
            </a:r>
            <a:r>
              <a:rPr lang="en-US" dirty="0"/>
              <a:t> Zone.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14833-02DF-B429-883D-EE4B5EE6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5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95DBF-1310-4750-F876-5D3DB6A9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0F001-5697-EB8C-8C82-A1064A56D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7FF9C-A56D-7877-38C6-E51FD8486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Possible to discuss link with "</a:t>
            </a:r>
            <a:r>
              <a:rPr lang="en-GB" b="1" dirty="0"/>
              <a:t>bad day</a:t>
            </a:r>
            <a:r>
              <a:rPr lang="en-GB" dirty="0"/>
              <a:t>" behaviours.</a:t>
            </a:r>
          </a:p>
          <a:p>
            <a:endParaRPr lang="en-GB" dirty="0"/>
          </a:p>
          <a:p>
            <a:r>
              <a:rPr lang="en-GB" dirty="0"/>
              <a:t>Green preference, Yellow preference, Red preference, Blue preference.</a:t>
            </a:r>
          </a:p>
          <a:p>
            <a:endParaRPr lang="en-GB" dirty="0"/>
          </a:p>
          <a:p>
            <a:r>
              <a:rPr lang="en-GB" dirty="0"/>
              <a:t>Which do you </a:t>
            </a:r>
            <a:r>
              <a:rPr lang="en-GB" b="1" dirty="0"/>
              <a:t>recognise</a:t>
            </a:r>
            <a:r>
              <a:rPr lang="en-GB" dirty="0"/>
              <a:t> in </a:t>
            </a:r>
            <a:r>
              <a:rPr lang="en-GB" b="1" dirty="0"/>
              <a:t>yourself</a:t>
            </a:r>
            <a:r>
              <a:rPr lang="en-GB" dirty="0"/>
              <a:t>?  </a:t>
            </a:r>
            <a:r>
              <a:rPr lang="en-GB" b="1" dirty="0"/>
              <a:t>Other people </a:t>
            </a:r>
            <a:r>
              <a:rPr lang="en-GB" dirty="0"/>
              <a:t>you know well or work with?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1E52-5EA9-3678-BA46-A00764C5F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84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A4B0-6AB7-5009-9D10-E8E8AFFF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8B9C2-3FA3-377B-373B-51029AF8D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22190-78F4-E455-22A3-A6AE31CF6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Stress leads us to ‘</a:t>
            </a:r>
            <a:r>
              <a:rPr lang="en-US" b="1" dirty="0"/>
              <a:t>revert to type</a:t>
            </a:r>
            <a:r>
              <a:rPr lang="en-US" dirty="0"/>
              <a:t>’ – </a:t>
            </a:r>
            <a:r>
              <a:rPr lang="en-US" b="1" dirty="0"/>
              <a:t>unfiltered</a:t>
            </a:r>
            <a:r>
              <a:rPr lang="en-US" dirty="0"/>
              <a:t>/less conscious </a:t>
            </a:r>
            <a:r>
              <a:rPr lang="en-US" dirty="0" err="1"/>
              <a:t>behaviours</a:t>
            </a:r>
            <a:r>
              <a:rPr lang="en-US" dirty="0"/>
              <a:t> - our </a:t>
            </a:r>
            <a:r>
              <a:rPr lang="en-US" b="1" dirty="0"/>
              <a:t>natural </a:t>
            </a:r>
          </a:p>
          <a:p>
            <a:r>
              <a:rPr lang="en-US" b="1" dirty="0"/>
              <a:t>graph </a:t>
            </a:r>
            <a:r>
              <a:rPr lang="en-US" dirty="0" err="1"/>
              <a:t>colour</a:t>
            </a:r>
            <a:r>
              <a:rPr lang="en-US" dirty="0"/>
              <a:t> combination.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49F43-39BC-1933-E6A0-10590465A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37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347FA-31F0-51DF-12B5-7C961A03E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A9A18-B430-6876-935D-A990B788A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B41DF-8FB3-DF37-A5A1-CFA2B79FB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Animated slide where colour boxes and arrows appear – Blue preference, Green preference, </a:t>
            </a:r>
          </a:p>
          <a:p>
            <a:r>
              <a:rPr lang="en-GB" dirty="0"/>
              <a:t>Yellow preference, Red preference.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b="1" dirty="0"/>
              <a:t>panic</a:t>
            </a:r>
            <a:r>
              <a:rPr lang="en-GB" dirty="0"/>
              <a:t> mode, we enter the </a:t>
            </a:r>
            <a:r>
              <a:rPr lang="en-GB" b="1" dirty="0"/>
              <a:t>Flip</a:t>
            </a:r>
            <a:r>
              <a:rPr lang="en-GB" dirty="0"/>
              <a:t> Zone and our behaviours are perhaps surprisingly seen </a:t>
            </a:r>
          </a:p>
          <a:p>
            <a:r>
              <a:rPr lang="en-GB" dirty="0"/>
              <a:t>coming from the </a:t>
            </a:r>
            <a:r>
              <a:rPr lang="en-GB" b="1" dirty="0"/>
              <a:t>opposite side </a:t>
            </a:r>
            <a:r>
              <a:rPr lang="en-GB" dirty="0"/>
              <a:t>of the wheel.</a:t>
            </a:r>
            <a:endParaRPr lang="en-US" dirty="0"/>
          </a:p>
          <a:p>
            <a:endParaRPr lang="en-GB" dirty="0"/>
          </a:p>
          <a:p>
            <a:r>
              <a:rPr lang="en-GB" dirty="0"/>
              <a:t>Sometimes in this zone we exhibit the "</a:t>
            </a:r>
            <a:r>
              <a:rPr lang="en-GB" b="1" dirty="0"/>
              <a:t>bad day</a:t>
            </a:r>
            <a:r>
              <a:rPr lang="en-GB" dirty="0"/>
              <a:t>" behaviours of that </a:t>
            </a:r>
            <a:r>
              <a:rPr lang="en-GB" b="1" dirty="0"/>
              <a:t>opposite colour</a:t>
            </a:r>
            <a:r>
              <a:rPr lang="en-GB" dirty="0"/>
              <a:t>, which </a:t>
            </a:r>
          </a:p>
          <a:p>
            <a:r>
              <a:rPr lang="en-GB" dirty="0"/>
              <a:t>can surprise us and others.</a:t>
            </a:r>
          </a:p>
          <a:p>
            <a:endParaRPr lang="en-GB" dirty="0"/>
          </a:p>
          <a:p>
            <a:r>
              <a:rPr lang="en-GB" dirty="0"/>
              <a:t>Can you think of a situation where this has been true for you?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87031-BF5A-7004-7782-5B9495F9E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28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BD2C-8EE6-5801-DC63-B9D60891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40A0C-7950-D0FE-5069-079813BC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364BD-D985-97B3-E2F6-60E5FBE2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EE0F7-473E-BBD5-2D21-4D7CBE100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67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A62A6-F005-839C-1EC3-095FD2AE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277A1-96E8-68A9-5B09-3CDB8E73C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D94C7-95DF-31FD-91F6-A21800181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Opportunity to reflect on </a:t>
            </a:r>
            <a:r>
              <a:rPr lang="en-US" b="1" dirty="0"/>
              <a:t>individual </a:t>
            </a:r>
            <a:r>
              <a:rPr lang="en-US" b="1" dirty="0" err="1"/>
              <a:t>colour</a:t>
            </a:r>
            <a:r>
              <a:rPr lang="en-US" b="1" dirty="0"/>
              <a:t> preferences </a:t>
            </a:r>
            <a:r>
              <a:rPr lang="en-US" dirty="0"/>
              <a:t>and the impact this can have on </a:t>
            </a:r>
          </a:p>
          <a:p>
            <a:r>
              <a:rPr lang="en-US" dirty="0"/>
              <a:t>what they ‘</a:t>
            </a:r>
            <a:r>
              <a:rPr lang="en-US" b="1" dirty="0"/>
              <a:t>see</a:t>
            </a:r>
            <a:r>
              <a:rPr lang="en-US" dirty="0"/>
              <a:t>’ as </a:t>
            </a:r>
            <a:r>
              <a:rPr lang="en-US" b="1" dirty="0"/>
              <a:t>effective feedback</a:t>
            </a:r>
          </a:p>
          <a:p>
            <a:endParaRPr lang="en-US" dirty="0"/>
          </a:p>
          <a:p>
            <a:r>
              <a:rPr lang="en-US" dirty="0"/>
              <a:t>NB</a:t>
            </a:r>
          </a:p>
          <a:p>
            <a:r>
              <a:rPr lang="en-US" dirty="0"/>
              <a:t>1st ‘C’ = Reflective preference</a:t>
            </a:r>
          </a:p>
          <a:p>
            <a:r>
              <a:rPr lang="en-US" dirty="0"/>
              <a:t>2nd ‘C’ = Extrovert preference</a:t>
            </a:r>
          </a:p>
          <a:p>
            <a:r>
              <a:rPr lang="en-US" dirty="0"/>
              <a:t>3rd ‘C’ = Feelings driven preference </a:t>
            </a:r>
          </a:p>
          <a:p>
            <a:r>
              <a:rPr lang="en-US" dirty="0"/>
              <a:t>4th ‘C’ = Thinking driven preference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01889-3D7B-F974-3BDB-3F2549A76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delivering remotely: </a:t>
            </a:r>
          </a:p>
          <a:p>
            <a:r>
              <a:rPr lang="en-GB" b="1" dirty="0"/>
              <a:t>Welcome</a:t>
            </a:r>
            <a:r>
              <a:rPr lang="en-GB" dirty="0"/>
              <a:t> everyone on grid view (share slides later).</a:t>
            </a:r>
          </a:p>
          <a:p>
            <a:endParaRPr lang="en-GB" dirty="0"/>
          </a:p>
          <a:p>
            <a:r>
              <a:rPr lang="en-GB" dirty="0"/>
              <a:t>Give a very brief personal introduction</a:t>
            </a:r>
          </a:p>
          <a:p>
            <a:r>
              <a:rPr lang="en-GB" b="1" dirty="0"/>
              <a:t>Purpose</a:t>
            </a:r>
            <a:r>
              <a:rPr lang="en-GB" dirty="0"/>
              <a:t>: The purpose of this workshop is ……</a:t>
            </a:r>
          </a:p>
          <a:p>
            <a:r>
              <a:rPr lang="en-GB" b="1" dirty="0"/>
              <a:t>Programme</a:t>
            </a:r>
            <a:r>
              <a:rPr lang="en-GB" dirty="0"/>
              <a:t>: The timeline for today is ….</a:t>
            </a:r>
          </a:p>
          <a:p>
            <a:endParaRPr lang="en-GB" dirty="0"/>
          </a:p>
          <a:p>
            <a:r>
              <a:rPr lang="en-GB" dirty="0"/>
              <a:t>If </a:t>
            </a:r>
            <a:r>
              <a:rPr lang="en-GB" b="1" dirty="0"/>
              <a:t>recording the session: </a:t>
            </a:r>
            <a:r>
              <a:rPr lang="en-GB" dirty="0"/>
              <a:t>Let the clients know at the start.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FB81F-1C70-421E-90B2-262B422954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221E-70DA-E53C-0468-61C19241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F712-30E0-D682-22FD-584215E2C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63EDD-55A0-1D27-613F-DB77C67AC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Each colour preference will respond well to </a:t>
            </a:r>
            <a:r>
              <a:rPr lang="en-GB" b="1" dirty="0"/>
              <a:t>managing</a:t>
            </a:r>
            <a:r>
              <a:rPr lang="en-GB" dirty="0"/>
              <a:t> or </a:t>
            </a:r>
            <a:r>
              <a:rPr lang="en-GB" b="1" dirty="0"/>
              <a:t>coaching</a:t>
            </a:r>
            <a:r>
              <a:rPr lang="en-GB" dirty="0"/>
              <a:t> back to </a:t>
            </a:r>
            <a:r>
              <a:rPr lang="en-GB" b="1" dirty="0"/>
              <a:t>high </a:t>
            </a:r>
          </a:p>
          <a:p>
            <a:r>
              <a:rPr lang="en-GB" b="1" dirty="0"/>
              <a:t>performance </a:t>
            </a:r>
            <a:r>
              <a:rPr lang="en-GB" dirty="0"/>
              <a:t>in different styles.</a:t>
            </a:r>
          </a:p>
          <a:p>
            <a:endParaRPr lang="en-GB" dirty="0"/>
          </a:p>
          <a:p>
            <a:r>
              <a:rPr lang="en-GB" dirty="0"/>
              <a:t>You’ll find these approaches in the managing stress visual that accompanies both the positive </a:t>
            </a:r>
          </a:p>
          <a:p>
            <a:r>
              <a:rPr lang="en-GB" dirty="0"/>
              <a:t>and less positive ways of handling setbacks sections in your profile.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C84F-ADD5-A749-1C64-734F46C8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50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E3BD-4188-A7A7-7E12-ABC590D1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1A948-BC6F-1B15-7A19-0F127FEEC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83074-0ACC-D5B9-1E8C-3929D3CEF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Work through the slide exercise questions.</a:t>
            </a:r>
            <a:endParaRPr lang="en-US" dirty="0"/>
          </a:p>
          <a:p>
            <a:endParaRPr lang="en-GB" dirty="0"/>
          </a:p>
          <a:p>
            <a:r>
              <a:rPr lang="en-GB" dirty="0"/>
              <a:t>In this example: </a:t>
            </a:r>
          </a:p>
          <a:p>
            <a:r>
              <a:rPr lang="en-GB" b="1" dirty="0"/>
              <a:t>Note</a:t>
            </a:r>
            <a:r>
              <a:rPr lang="en-GB" dirty="0"/>
              <a:t>. Naturally high Red preference – possible ‘</a:t>
            </a:r>
            <a:r>
              <a:rPr lang="en-GB" b="1" dirty="0"/>
              <a:t>bad day</a:t>
            </a:r>
            <a:r>
              <a:rPr lang="en-GB" dirty="0"/>
              <a:t>’ behaviours associated with </a:t>
            </a:r>
          </a:p>
          <a:p>
            <a:r>
              <a:rPr lang="en-GB" dirty="0"/>
              <a:t>red preference that are likely to be shown under stress</a:t>
            </a:r>
          </a:p>
          <a:p>
            <a:r>
              <a:rPr lang="en-GB" b="1" dirty="0"/>
              <a:t>Note</a:t>
            </a:r>
            <a:r>
              <a:rPr lang="en-GB" dirty="0"/>
              <a:t>. Higher Red/Blue preference in Natural suggests reverting to thinking/task type </a:t>
            </a:r>
          </a:p>
          <a:p>
            <a:r>
              <a:rPr lang="en-GB" dirty="0"/>
              <a:t>under pressure (people/team/feelings may be forgotten)</a:t>
            </a:r>
          </a:p>
          <a:p>
            <a:r>
              <a:rPr lang="en-GB" b="1" dirty="0"/>
              <a:t>Note</a:t>
            </a:r>
            <a:r>
              <a:rPr lang="en-GB" dirty="0"/>
              <a:t>. Steadier behavioural ‘balance’ of Adapted profile is likely to become more </a:t>
            </a:r>
          </a:p>
          <a:p>
            <a:r>
              <a:rPr lang="en-GB" dirty="0"/>
              <a:t>pronounced and extreme under pressure.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. Refer to behaviours to avoid (slide 34) for ideas.</a:t>
            </a:r>
          </a:p>
          <a:p>
            <a:endParaRPr lang="en-GB" dirty="0"/>
          </a:p>
          <a:p>
            <a:r>
              <a:rPr lang="en-GB" b="1" dirty="0"/>
              <a:t>Coaching</a:t>
            </a:r>
            <a:r>
              <a:rPr lang="en-GB" dirty="0"/>
              <a:t>: Initially give space/provide options/perspective.</a:t>
            </a:r>
          </a:p>
          <a:p>
            <a:r>
              <a:rPr lang="en-GB" dirty="0"/>
              <a:t>Later encourage leaning into Green/Yellow preference behaviours – valuing other </a:t>
            </a:r>
          </a:p>
          <a:p>
            <a:r>
              <a:rPr lang="en-GB" dirty="0"/>
              <a:t>perspectives.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6D53-47FF-1A9C-67EC-90C48AA1F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50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162F3-AFAD-5D3C-8502-C0E9C27E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B64D6-FBBD-9821-D2BA-28035376A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DEBFE-B876-08B4-1E88-9702DBFAF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 how teams can be </a:t>
            </a:r>
            <a:r>
              <a:rPr lang="en-US" b="1" dirty="0"/>
              <a:t>proactive in coaching </a:t>
            </a:r>
            <a:r>
              <a:rPr lang="en-US" dirty="0"/>
              <a:t>one another out of stress and back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towards </a:t>
            </a:r>
            <a:r>
              <a:rPr lang="en-US" b="1" dirty="0"/>
              <a:t>high performance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similar grid to the </a:t>
            </a:r>
            <a:r>
              <a:rPr lang="en-US" b="1" dirty="0"/>
              <a:t>Dos and Don’ts of Communication</a:t>
            </a:r>
            <a:r>
              <a:rPr lang="en-US" b="0" dirty="0"/>
              <a:t>.</a:t>
            </a:r>
            <a:endParaRPr lang="en-US" dirty="0"/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Encourage the team to produce a similar grid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969E1-ACC3-6933-BD7C-160A38AC8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59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BF76D-FDB1-33EE-89CC-C29FB09B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B8388-FA72-4586-79DA-CD15A4660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88C44-7639-841A-F640-944BB708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Looking specifically at our </a:t>
            </a:r>
            <a:r>
              <a:rPr lang="en-US" b="1" dirty="0"/>
              <a:t>verbal style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like to talk to people?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might other people prefer talking to us?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5F33-B77F-5CB3-EE0A-5B5600D39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41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082F-352D-457A-756C-67BCA90C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2CD73-8455-D1F0-B4C2-62476658F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20CFA-A4F1-EAC0-60A6-C7E70FC76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are </a:t>
            </a:r>
            <a:r>
              <a:rPr lang="en-GB" b="1" dirty="0"/>
              <a:t>setbacks</a:t>
            </a:r>
            <a:r>
              <a:rPr lang="en-GB" dirty="0"/>
              <a:t> different from stress?  What is a setback?</a:t>
            </a:r>
          </a:p>
          <a:p>
            <a:endParaRPr lang="en-GB" dirty="0"/>
          </a:p>
          <a:p>
            <a:r>
              <a:rPr lang="en-GB" dirty="0"/>
              <a:t>Refer to personal profiles setback sections.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5C300-CF9B-86EF-C2CE-F21F12B8C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348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CA81-636E-AE84-D526-6FF8B804C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B5AD3-D5B5-0353-7C9A-603AF1936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05489-3624-7CAC-0857-8B8065242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Discuss</a:t>
            </a:r>
            <a:r>
              <a:rPr lang="en-GB" dirty="0"/>
              <a:t>: What do you notice about the most </a:t>
            </a:r>
            <a:r>
              <a:rPr lang="en-GB" b="1" dirty="0"/>
              <a:t>effective ways of building resilience</a:t>
            </a:r>
            <a:r>
              <a:rPr lang="en-GB" dirty="0"/>
              <a:t>? </a:t>
            </a:r>
            <a:endParaRPr lang="en-US" dirty="0"/>
          </a:p>
          <a:p>
            <a:endParaRPr lang="en-GB" dirty="0"/>
          </a:p>
          <a:p>
            <a:r>
              <a:rPr lang="en-GB" dirty="0"/>
              <a:t>To build resilience, try to </a:t>
            </a:r>
            <a:r>
              <a:rPr lang="en-GB" b="1" dirty="0"/>
              <a:t>lean into </a:t>
            </a:r>
            <a:r>
              <a:rPr lang="en-GB" dirty="0"/>
              <a:t>your </a:t>
            </a:r>
            <a:r>
              <a:rPr lang="en-GB" b="1" dirty="0"/>
              <a:t>natural opposite colour </a:t>
            </a:r>
            <a:r>
              <a:rPr lang="en-GB" dirty="0"/>
              <a:t>preference. Consciously </a:t>
            </a:r>
          </a:p>
          <a:p>
            <a:r>
              <a:rPr lang="en-GB" dirty="0"/>
              <a:t>choosing to practice these skills that are less familiar to your colour preferences (flexing) </a:t>
            </a:r>
          </a:p>
          <a:p>
            <a:r>
              <a:rPr lang="en-GB" dirty="0"/>
              <a:t>will help you perform better and will also </a:t>
            </a:r>
            <a:r>
              <a:rPr lang="en-GB" b="1" dirty="0"/>
              <a:t>build resilience </a:t>
            </a:r>
            <a:r>
              <a:rPr lang="en-GB" dirty="0"/>
              <a:t>for when things are more </a:t>
            </a:r>
          </a:p>
          <a:p>
            <a:r>
              <a:rPr lang="en-GB" dirty="0"/>
              <a:t>pressured.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22CFC-09F1-4D2B-D3CF-A5C279782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9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AC5F-69B7-160E-596B-977CC556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4BB28-F427-04FA-A4C8-75B4D280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8A2DA-D8C4-7044-8390-10538E76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An opportunity here to apply the learning of this workshop to the team collectively.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12FE-0610-F6D0-132E-D4FBC755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04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D2F5-2195-8910-6F79-A6E613BC6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B4849-5B50-0FA4-1506-39887DB8D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7B623-36F0-3D0A-C2FA-0DAEE5135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The team graphs could reveal </a:t>
            </a:r>
            <a:r>
              <a:rPr lang="en-US" b="1" dirty="0"/>
              <a:t>resilient/high </a:t>
            </a:r>
            <a:r>
              <a:rPr lang="en-US" dirty="0"/>
              <a:t>scoring </a:t>
            </a:r>
            <a:r>
              <a:rPr lang="en-US" dirty="0" err="1"/>
              <a:t>colour</a:t>
            </a:r>
            <a:r>
              <a:rPr lang="en-US" dirty="0"/>
              <a:t> strengths that are not necessarily </a:t>
            </a:r>
          </a:p>
          <a:p>
            <a:r>
              <a:rPr lang="en-US" dirty="0"/>
              <a:t>being </a:t>
            </a:r>
            <a:r>
              <a:rPr lang="en-US" b="1" dirty="0"/>
              <a:t>fully </a:t>
            </a:r>
            <a:r>
              <a:rPr lang="en-US" b="1" dirty="0" err="1"/>
              <a:t>utilised</a:t>
            </a:r>
            <a:r>
              <a:rPr lang="en-US" b="1" dirty="0"/>
              <a:t> </a:t>
            </a:r>
            <a:r>
              <a:rPr lang="en-US" dirty="0"/>
              <a:t>currently. Addressing this can impact resilience for overcoming stress as </a:t>
            </a:r>
          </a:p>
          <a:p>
            <a:r>
              <a:rPr lang="en-US" dirty="0"/>
              <a:t>a team.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8CBC-BF3E-4695-777E-809D0B6B6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79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6A6C-0A0E-B777-71D8-D33E3881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FE986-04AD-97B0-D9F0-744475C6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B8DAA-507A-0CEB-9658-708B34CB8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Committing to actions </a:t>
            </a:r>
            <a:r>
              <a:rPr lang="en-GB" dirty="0"/>
              <a:t>to put into practice what we’ve covered over these sessions helps </a:t>
            </a:r>
          </a:p>
          <a:p>
            <a:r>
              <a:rPr lang="en-GB" dirty="0"/>
              <a:t>to increase the impact of what you’ve learned.</a:t>
            </a:r>
          </a:p>
          <a:p>
            <a:endParaRPr lang="en-GB" dirty="0"/>
          </a:p>
          <a:p>
            <a:r>
              <a:rPr lang="en-GB" dirty="0"/>
              <a:t>We’ve mapped action planning around our wheel, illustrating how different elements look </a:t>
            </a:r>
          </a:p>
          <a:p>
            <a:r>
              <a:rPr lang="en-GB" dirty="0"/>
              <a:t>through different colour lenses.</a:t>
            </a:r>
          </a:p>
          <a:p>
            <a:r>
              <a:rPr lang="en-GB" dirty="0"/>
              <a:t>We all draw on all 4 colour energies in our daily lives, regardless of go to preferences, it’s just </a:t>
            </a:r>
          </a:p>
          <a:p>
            <a:r>
              <a:rPr lang="en-GB" dirty="0"/>
              <a:t>that some we may have to be more intentional about than others … </a:t>
            </a:r>
            <a:endParaRPr lang="en-GB" dirty="0">
              <a:cs typeface="Calibri"/>
            </a:endParaRPr>
          </a:p>
          <a:p>
            <a:r>
              <a:rPr lang="en-GB" b="1" dirty="0"/>
              <a:t>Red </a:t>
            </a:r>
            <a:r>
              <a:rPr lang="en-GB" dirty="0"/>
              <a:t>– what </a:t>
            </a:r>
            <a:r>
              <a:rPr lang="en-GB" b="1" dirty="0"/>
              <a:t>personal goals </a:t>
            </a:r>
            <a:r>
              <a:rPr lang="en-GB" dirty="0"/>
              <a:t>are you going to set?</a:t>
            </a:r>
            <a:endParaRPr lang="en-GB" dirty="0">
              <a:cs typeface="Calibri"/>
            </a:endParaRPr>
          </a:p>
          <a:p>
            <a:r>
              <a:rPr lang="en-GB" b="1" dirty="0"/>
              <a:t>Yellow</a:t>
            </a:r>
            <a:r>
              <a:rPr lang="en-GB" dirty="0"/>
              <a:t> – what </a:t>
            </a:r>
            <a:r>
              <a:rPr lang="en-GB" b="1" dirty="0"/>
              <a:t>innovative applications </a:t>
            </a:r>
            <a:r>
              <a:rPr lang="en-GB" dirty="0"/>
              <a:t>can you think of?</a:t>
            </a:r>
            <a:endParaRPr lang="en-GB" dirty="0">
              <a:cs typeface="Calibri"/>
            </a:endParaRPr>
          </a:p>
          <a:p>
            <a:r>
              <a:rPr lang="en-GB" b="1" dirty="0"/>
              <a:t>Green</a:t>
            </a:r>
            <a:r>
              <a:rPr lang="en-GB" dirty="0"/>
              <a:t> – what </a:t>
            </a:r>
            <a:r>
              <a:rPr lang="en-GB" b="1" dirty="0"/>
              <a:t>impact </a:t>
            </a:r>
            <a:r>
              <a:rPr lang="en-GB" dirty="0"/>
              <a:t>might this have on </a:t>
            </a:r>
            <a:r>
              <a:rPr lang="en-GB" b="1" dirty="0"/>
              <a:t>others</a:t>
            </a:r>
            <a:r>
              <a:rPr lang="en-GB" dirty="0"/>
              <a:t> – how can I leverage what I’ve learned to impact </a:t>
            </a:r>
          </a:p>
          <a:p>
            <a:r>
              <a:rPr lang="en-GB" dirty="0"/>
              <a:t>my team?</a:t>
            </a:r>
            <a:endParaRPr lang="en-GB" dirty="0">
              <a:cs typeface="Calibri"/>
            </a:endParaRPr>
          </a:p>
          <a:p>
            <a:r>
              <a:rPr lang="en-GB" b="1" dirty="0"/>
              <a:t>Blue</a:t>
            </a:r>
            <a:r>
              <a:rPr lang="en-GB" dirty="0"/>
              <a:t> – what </a:t>
            </a:r>
            <a:r>
              <a:rPr lang="en-GB" b="1" dirty="0"/>
              <a:t>theory</a:t>
            </a:r>
            <a:r>
              <a:rPr lang="en-GB" dirty="0"/>
              <a:t> and </a:t>
            </a:r>
            <a:r>
              <a:rPr lang="en-GB" b="1" dirty="0"/>
              <a:t>knowledge</a:t>
            </a:r>
            <a:r>
              <a:rPr lang="en-GB" dirty="0"/>
              <a:t> do I want to remember from this session?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STOP/START/CONTINUE</a:t>
            </a:r>
            <a:r>
              <a:rPr lang="en-GB" dirty="0"/>
              <a:t>: a helpful structure for reflection.  What will you Start doing?  Stop doing?  Continue doing?</a:t>
            </a:r>
          </a:p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 take 5mins now to complete this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Action</a:t>
            </a:r>
            <a:r>
              <a:rPr lang="en-GB" dirty="0"/>
              <a:t>:  I’d like you all to enter in the chat box one key action point you’ve included in your plan …</a:t>
            </a:r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4A99-9E50-744B-D28D-13A72CA25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54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7B10-D355-C21B-9933-41806CCDA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39E4F-4CAA-CBE4-3DF2-8D9E15A9A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BF947-9359-78CF-4EA8-A696BCCE3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Opportunity for </a:t>
            </a:r>
            <a:r>
              <a:rPr lang="en-GB" b="1" dirty="0"/>
              <a:t>TEAM Reflection </a:t>
            </a:r>
            <a:r>
              <a:rPr lang="en-GB" dirty="0"/>
              <a:t>– vital to help </a:t>
            </a:r>
            <a:r>
              <a:rPr lang="en-GB" b="1" dirty="0"/>
              <a:t>embed the learning </a:t>
            </a:r>
            <a:r>
              <a:rPr lang="en-GB" dirty="0"/>
              <a:t>from this workshop</a:t>
            </a:r>
          </a:p>
          <a:p>
            <a:r>
              <a:rPr lang="en-GB" dirty="0"/>
              <a:t>in a collective way.</a:t>
            </a:r>
          </a:p>
          <a:p>
            <a:endParaRPr lang="en-GB" dirty="0"/>
          </a:p>
          <a:p>
            <a:r>
              <a:rPr lang="en-GB" dirty="0"/>
              <a:t>Encouragement to reflect on team group behaviours through the lens of all 4 colours (whilst </a:t>
            </a:r>
          </a:p>
          <a:p>
            <a:r>
              <a:rPr lang="en-GB" dirty="0"/>
              <a:t>we have a behavioural preference, we are all a blend of all 4 colours).</a:t>
            </a:r>
          </a:p>
          <a:p>
            <a:endParaRPr lang="en-GB" dirty="0"/>
          </a:p>
          <a:p>
            <a:r>
              <a:rPr lang="en-GB" b="1" dirty="0"/>
              <a:t>STOP/START/CONTINUE</a:t>
            </a:r>
            <a:r>
              <a:rPr lang="en-GB" dirty="0"/>
              <a:t>: a helpful structure for reflection.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D9527-8B92-A267-D3E5-018E0BC3C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5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these </a:t>
            </a:r>
            <a:r>
              <a:rPr lang="en-US" b="1" dirty="0"/>
              <a:t>aims</a:t>
            </a:r>
            <a:r>
              <a:rPr lang="en-US" dirty="0"/>
              <a:t> are appropriate for your clients and tailor if necessary.</a:t>
            </a:r>
          </a:p>
          <a:p>
            <a:endParaRPr lang="en-US" dirty="0"/>
          </a:p>
          <a:p>
            <a:r>
              <a:rPr lang="en-US" dirty="0"/>
              <a:t>Give space for participants to</a:t>
            </a:r>
            <a:r>
              <a:rPr lang="en-US" b="1" dirty="0"/>
              <a:t> share </a:t>
            </a:r>
            <a:r>
              <a:rPr lang="en-US" dirty="0"/>
              <a:t>their session aims in the chat.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4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5863-904E-426A-4548-12AD0106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60C12-2412-F267-23D1-320D12408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FED78-AD00-E710-4B63-F06F2D39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Opportunity to </a:t>
            </a:r>
            <a:r>
              <a:rPr lang="en-US" b="1" dirty="0"/>
              <a:t>thank</a:t>
            </a:r>
            <a:r>
              <a:rPr lang="en-US" dirty="0"/>
              <a:t> everyone.</a:t>
            </a:r>
          </a:p>
          <a:p>
            <a:endParaRPr lang="en-US" dirty="0"/>
          </a:p>
          <a:p>
            <a:pPr lvl="0"/>
            <a:r>
              <a:rPr lang="en-GB" dirty="0"/>
              <a:t>Insert your own links on this slide.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5C9A2-C911-4567-D8A3-E925C21E5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34D0-4A73-641A-CE76-3D9FF8BD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BBA1E-594E-1330-1DAA-42691E8D0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99943-3822-727E-38B5-D9808C085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rgbClr val="00206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r>
              <a:rPr lang="en-US" sz="1200" b="0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Let's start with the 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foundations </a:t>
            </a:r>
            <a:r>
              <a:rPr lang="en-US" sz="1200" b="0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of C-me and the 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fundamental difference </a:t>
            </a:r>
            <a:r>
              <a:rPr lang="en-US" sz="1200" b="0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between C-me </a:t>
            </a:r>
          </a:p>
          <a:p>
            <a:r>
              <a:rPr lang="en-US" sz="1200" b="0" dirty="0">
                <a:solidFill>
                  <a:srgbClr val="002060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and other tools in this field:</a:t>
            </a:r>
            <a:endParaRPr lang="en-US" sz="1200" b="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Emphasize C-</a:t>
            </a:r>
            <a:r>
              <a:rPr lang="en-US" sz="12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me’s</a:t>
            </a:r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focus on observable </a:t>
            </a:r>
            <a:r>
              <a:rPr lang="en-US" sz="12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behaviours</a:t>
            </a:r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</a:t>
            </a:r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personality.</a:t>
            </a:r>
          </a:p>
          <a:p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Known as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behavioural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</a:t>
            </a:r>
            <a:r>
              <a:rPr lang="en-US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profiling</a:t>
            </a:r>
            <a:r>
              <a:rPr lang="en-US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b="1" dirty="0">
              <a:solidFill>
                <a:srgbClr val="002060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  <a:p>
            <a:r>
              <a:rPr lang="en-US" sz="1200" b="1" i="0" dirty="0">
                <a:solidFill>
                  <a:srgbClr val="002060"/>
                </a:solidFill>
                <a:latin typeface="Poppins" panose="00000500000000000000" pitchFamily="2" charset="0"/>
                <a:ea typeface="Calibri" panose="020F0502020204030204"/>
                <a:cs typeface="Poppins" panose="00000500000000000000" pitchFamily="2" charset="0"/>
              </a:rPr>
              <a:t>Exercise: </a:t>
            </a:r>
            <a:r>
              <a:rPr lang="en-US" sz="1200" b="0" i="0" dirty="0">
                <a:solidFill>
                  <a:srgbClr val="002060"/>
                </a:solidFill>
                <a:latin typeface="Poppins" panose="00000500000000000000" pitchFamily="2" charset="0"/>
                <a:ea typeface="Calibri" panose="020F0502020204030204"/>
                <a:cs typeface="Poppins" panose="00000500000000000000" pitchFamily="2" charset="0"/>
              </a:rPr>
              <a:t>Can someone explain to me why this is important and what impact you think </a:t>
            </a:r>
          </a:p>
          <a:p>
            <a:r>
              <a:rPr lang="en-US" sz="1200" b="0" i="0" dirty="0">
                <a:solidFill>
                  <a:srgbClr val="002060"/>
                </a:solidFill>
                <a:latin typeface="Poppins" panose="00000500000000000000" pitchFamily="2" charset="0"/>
                <a:ea typeface="Calibri" panose="020F0502020204030204"/>
                <a:cs typeface="Poppins" panose="00000500000000000000" pitchFamily="2" charset="0"/>
              </a:rPr>
              <a:t>that might have for you?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</a:t>
            </a:r>
            <a:r>
              <a:rPr lang="en-GB" sz="12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usp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is that we’re looking at observable behaviours, we’re not challenging people’s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inherent values but instead looking at what behaviours someone is choosing to display and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 in the context they find themselves in.</a:t>
            </a: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 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acknowledge that individuals have a 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range of behaviours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they can choose from, but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seek to assess their 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preferred ways of working, 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 what they might naturally lead with,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within this range.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Our behaviours directly impact others and can be flexible to change - behaviour is 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easier </a:t>
            </a:r>
          </a:p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to coach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and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adapt 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than personality, which is often seen as fixed.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We’re helping to bring realisation around our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tendencies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- we’re speaking to behaviours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that 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emerge from our core beliefs, values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and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our personalities.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 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label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specific behaviour as 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'right' or 'wrong’, 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simply individuals </a:t>
            </a:r>
          </a:p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choosing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feels 'right'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them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Personality 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tests are looking to assess the underlying personality traits, which can be 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complex, often seem vague and can leave individuals feeling 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boxed in</a:t>
            </a: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Our bank of 1,000s of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 statements </a:t>
            </a:r>
            <a:r>
              <a:rPr lang="en-GB" sz="1200" b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are based on </a:t>
            </a:r>
            <a:r>
              <a:rPr lang="en-GB" sz="1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behaviour.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5562-90E2-A97E-4A72-128EC80E8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2147C-F18E-FDB2-3B9E-4DF9E8ED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B28DE-D027-6C20-F888-3427C6BB1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C2C72-D474-7A4D-EF10-A3D476D43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rgbClr val="00206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r>
              <a:rPr lang="en-US" dirty="0"/>
              <a:t>What do you think </a:t>
            </a:r>
            <a:r>
              <a:rPr lang="en-US" b="1" dirty="0"/>
              <a:t>Resilience </a:t>
            </a:r>
            <a:r>
              <a:rPr lang="en-US" dirty="0"/>
              <a:t>is?</a:t>
            </a:r>
          </a:p>
          <a:p>
            <a:endParaRPr lang="en-US" dirty="0"/>
          </a:p>
          <a:p>
            <a:r>
              <a:rPr lang="en-US" dirty="0"/>
              <a:t>Why an </a:t>
            </a:r>
            <a:r>
              <a:rPr lang="en-US" b="1" dirty="0"/>
              <a:t>elastic band</a:t>
            </a:r>
            <a:r>
              <a:rPr lang="en-US" dirty="0"/>
              <a:t>?  When stretched it will not break and will </a:t>
            </a:r>
            <a:r>
              <a:rPr lang="en-US" b="1" dirty="0"/>
              <a:t>rebound </a:t>
            </a:r>
            <a:r>
              <a:rPr lang="en-US" dirty="0"/>
              <a:t>back to its original size </a:t>
            </a:r>
          </a:p>
          <a:p>
            <a:r>
              <a:rPr lang="en-US" dirty="0"/>
              <a:t>once the pressure is off.  If </a:t>
            </a:r>
            <a:r>
              <a:rPr lang="en-US" b="1" dirty="0"/>
              <a:t>overstretched </a:t>
            </a:r>
            <a:r>
              <a:rPr lang="en-US" b="0" dirty="0"/>
              <a:t>it</a:t>
            </a:r>
            <a:r>
              <a:rPr lang="en-US" dirty="0"/>
              <a:t> will lose elasticity or even break.</a:t>
            </a:r>
          </a:p>
          <a:p>
            <a:endParaRPr lang="en-US" dirty="0"/>
          </a:p>
          <a:p>
            <a:r>
              <a:rPr lang="en-US" dirty="0"/>
              <a:t>These exercises can be done as individual reflection time or group discussion.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33A5C-C8B4-C227-9790-09EF3F6D7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2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F4C6-6731-9EAC-C4AC-DFBECF08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5FF1C-6E50-E63D-88A1-6373CC5BA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F2E6E-510F-FB90-79FB-56E3B82C3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summary of resilient strengths and development areas of each colour.  Use after 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a summary and remember we’re looking at </a:t>
            </a:r>
            <a:r>
              <a:rPr lang="en-GB" b="1" dirty="0"/>
              <a:t>resilience not competence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b="1" dirty="0"/>
              <a:t>Resilience</a:t>
            </a:r>
            <a:r>
              <a:rPr lang="en-GB" dirty="0"/>
              <a:t> = where we </a:t>
            </a:r>
            <a:r>
              <a:rPr lang="en-GB" b="1" dirty="0"/>
              <a:t>perform</a:t>
            </a:r>
            <a:r>
              <a:rPr lang="en-GB" dirty="0"/>
              <a:t> at our </a:t>
            </a:r>
            <a:r>
              <a:rPr lang="en-GB" b="1" dirty="0"/>
              <a:t>best</a:t>
            </a:r>
            <a:r>
              <a:rPr lang="en-GB" dirty="0"/>
              <a:t> and for the </a:t>
            </a:r>
            <a:r>
              <a:rPr lang="en-GB" b="1" dirty="0"/>
              <a:t>longest</a:t>
            </a:r>
            <a:r>
              <a:rPr lang="en-GB" dirty="0"/>
              <a:t> time given any task. </a:t>
            </a:r>
          </a:p>
          <a:p>
            <a:r>
              <a:rPr lang="en-GB" dirty="0"/>
              <a:t>Not about what we’re good at but about </a:t>
            </a:r>
            <a:r>
              <a:rPr lang="en-GB" b="1" dirty="0"/>
              <a:t>what gives us life and energy</a:t>
            </a:r>
            <a:r>
              <a:rPr lang="en-GB" dirty="0"/>
              <a:t>. </a:t>
            </a:r>
          </a:p>
          <a:p>
            <a:r>
              <a:rPr lang="en-GB" dirty="0"/>
              <a:t>You may be very good at things that are normally associated with your lowest colour preference </a:t>
            </a:r>
          </a:p>
          <a:p>
            <a:r>
              <a:rPr lang="en-GB" dirty="0"/>
              <a:t>but it may be draining for you to do this. </a:t>
            </a:r>
          </a:p>
          <a:p>
            <a:endParaRPr lang="en-GB" dirty="0"/>
          </a:p>
          <a:p>
            <a:r>
              <a:rPr lang="en-GB" b="1" dirty="0"/>
              <a:t>Example</a:t>
            </a:r>
            <a:r>
              <a:rPr lang="en-GB" dirty="0"/>
              <a:t>: Someone who is good at detailed, systematic administrative tasks but when </a:t>
            </a:r>
          </a:p>
          <a:p>
            <a:r>
              <a:rPr lang="en-GB" dirty="0"/>
              <a:t>their energy is low, planning goes out the window, details are missed and balls are dropped. </a:t>
            </a:r>
          </a:p>
          <a:p>
            <a:r>
              <a:rPr lang="en-GB" b="1" dirty="0"/>
              <a:t>Competence is high </a:t>
            </a:r>
            <a:r>
              <a:rPr lang="en-GB" dirty="0"/>
              <a:t>but </a:t>
            </a:r>
            <a:r>
              <a:rPr lang="en-GB" b="1" dirty="0"/>
              <a:t>resilience is low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dirty="0"/>
              <a:t>Colour does give us </a:t>
            </a:r>
            <a:r>
              <a:rPr lang="en-GB" b="1" dirty="0"/>
              <a:t>clues</a:t>
            </a:r>
            <a:r>
              <a:rPr lang="en-GB" dirty="0"/>
              <a:t> as to where we </a:t>
            </a:r>
            <a:r>
              <a:rPr lang="en-GB" b="1" dirty="0"/>
              <a:t>gather energy</a:t>
            </a:r>
            <a:r>
              <a:rPr lang="en-GB" dirty="0"/>
              <a:t>, so if we’re in a role that demands our </a:t>
            </a:r>
          </a:p>
          <a:p>
            <a:r>
              <a:rPr lang="en-GB" dirty="0"/>
              <a:t>lowest colour we need to look at how to structure our day in </a:t>
            </a:r>
            <a:r>
              <a:rPr lang="en-GB" b="1" dirty="0"/>
              <a:t>practical ways </a:t>
            </a:r>
            <a:r>
              <a:rPr lang="en-GB" dirty="0"/>
              <a:t>to </a:t>
            </a:r>
            <a:r>
              <a:rPr lang="en-GB" b="1" dirty="0"/>
              <a:t>work effectively </a:t>
            </a:r>
          </a:p>
          <a:p>
            <a:r>
              <a:rPr lang="en-GB" dirty="0"/>
              <a:t>for longer.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4CC8E-D160-265C-E105-14AB40E32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2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BF37F-1F45-0634-B738-C51FDA8B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7081D-D95F-4821-B137-235B4CBEE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0C86A-B01F-5350-6B48-A9FBB4451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rgbClr val="002060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r>
              <a:rPr lang="en-GB" dirty="0"/>
              <a:t>The aim is to begin to explore how </a:t>
            </a:r>
            <a:r>
              <a:rPr lang="en-GB" b="1" dirty="0"/>
              <a:t>stress impacts </a:t>
            </a:r>
            <a:r>
              <a:rPr lang="en-GB" dirty="0"/>
              <a:t>us in different ways.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935B0-989F-AAEA-87FA-81A365AC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5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713B5-26DC-DBEC-1956-ECC440DA5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53FBA-66CB-7D16-FD0D-9865D5146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8EC25-58C3-3757-C73A-357446DF1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 Please recreate this grid on your paper, drawing two columns, with the numbers</a:t>
            </a:r>
          </a:p>
          <a:p>
            <a:r>
              <a:rPr lang="en-GB" dirty="0"/>
              <a:t>1-9 down the left-hand column.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. Whilst your clients are drawing the grid, it’s helpful for you to draw the grid at the </a:t>
            </a:r>
          </a:p>
          <a:p>
            <a:r>
              <a:rPr lang="en-GB" dirty="0"/>
              <a:t>same time in order to get your pace right.</a:t>
            </a:r>
            <a:endParaRPr lang="en-US" dirty="0"/>
          </a:p>
          <a:p>
            <a:endParaRPr lang="en-GB" dirty="0"/>
          </a:p>
          <a:p>
            <a:r>
              <a:rPr lang="en-GB" dirty="0"/>
              <a:t>A series of statements (labelled A,B,C,D) will appear on the screen. Identify the statement </a:t>
            </a:r>
          </a:p>
          <a:p>
            <a:r>
              <a:rPr lang="en-GB" dirty="0"/>
              <a:t>that best describes your behaviour when under stress and write down that letter in the </a:t>
            </a:r>
          </a:p>
          <a:p>
            <a:r>
              <a:rPr lang="en-GB" dirty="0"/>
              <a:t>right hand column next to the corresponding number.</a:t>
            </a:r>
          </a:p>
          <a:p>
            <a:endParaRPr lang="en-GB" dirty="0">
              <a:cs typeface="Calibri" panose="020F0502020204030204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716D-B3EB-A7D2-0A77-59C84AAE7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8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0D25F-9552-FAAD-C713-EAB1C518F141}"/>
              </a:ext>
            </a:extLst>
          </p:cNvPr>
          <p:cNvSpPr txBox="1"/>
          <p:nvPr/>
        </p:nvSpPr>
        <p:spPr>
          <a:xfrm>
            <a:off x="1154685" y="681914"/>
            <a:ext cx="1032611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Preparing for your C-me session</a:t>
            </a:r>
          </a:p>
          <a:p>
            <a:endParaRPr lang="en-US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r>
              <a:rPr lang="en-US" sz="24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can be hidden (right click ‘Hide Slide’) depending on session needs. 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will need editing for each session (see below)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9D23C78-B501-5FFB-F3E3-1CB793C07D2A}"/>
              </a:ext>
            </a:extLst>
          </p:cNvPr>
          <p:cNvSpPr txBox="1"/>
          <p:nvPr/>
        </p:nvSpPr>
        <p:spPr>
          <a:xfrm>
            <a:off x="1154685" y="2850416"/>
            <a:ext cx="10503915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Checklist</a:t>
            </a:r>
          </a:p>
          <a:p>
            <a:endParaRPr lang="en-GB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profile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needed</a:t>
            </a:r>
          </a:p>
          <a:p>
            <a:endParaRPr lang="en-GB" sz="1200" u="sng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Home Slide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logo/brand 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Insert </a:t>
            </a:r>
            <a:r>
              <a:rPr lang="en-GB" sz="2400" b="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Wheel </a:t>
            </a: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Insert bespoke</a:t>
            </a:r>
            <a:r>
              <a:rPr lang="en-GB" sz="2400" dirty="0">
                <a:solidFill>
                  <a:srgbClr val="28265B"/>
                </a:solidFill>
                <a:latin typeface="Poppins"/>
                <a:cs typeface="Poppins"/>
              </a:rPr>
              <a:t> </a:t>
            </a:r>
            <a:r>
              <a:rPr lang="en-GB" sz="24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 Graphs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 </a:t>
            </a: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37</a:t>
            </a: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. </a:t>
            </a:r>
            <a:endParaRPr lang="en-GB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4E19F3-330A-D265-98D7-9AC732E61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413168D3-45FE-1E0F-C8DB-9B7AF1D60A55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E768AFE9-8874-9F30-8B1A-CDDCF250DD74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89315CCE-91C1-40AB-D931-FF1CAA2F2510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99900432-0D50-2AE7-061D-B0D9230ACDFA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F2B0F041-33D2-F68E-0FE8-83A7EB39A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279CC4-7FD4-B429-1DA6-DDAEFA2D4C6A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D2B51-AB0C-C6BF-D417-1A569272A174}"/>
              </a:ext>
            </a:extLst>
          </p:cNvPr>
          <p:cNvSpPr/>
          <p:nvPr/>
        </p:nvSpPr>
        <p:spPr>
          <a:xfrm>
            <a:off x="1144980" y="1644837"/>
            <a:ext cx="9496516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1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457200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hypersensitive to my own and others' emotions.</a:t>
            </a:r>
          </a:p>
          <a:p>
            <a:pPr marL="342900" lvl="0" indent="-342900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Blurt out harsh words and critical statements about others.</a:t>
            </a:r>
          </a:p>
          <a:p>
            <a:pPr marL="342900" lvl="0" indent="-342900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Feel disapproved of, disliked and rejected by others.</a:t>
            </a:r>
          </a:p>
          <a:p>
            <a:pPr marL="342900" lvl="0" indent="-342900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Make up “logical plots” and rationalisations to explain situations.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6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3541E-FDAB-8089-B555-8BD807DB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4D7B34EA-F78C-CA9C-CCE3-E4DE964ED928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309B0B5F-62BD-CACD-49B3-AAACD92B3AFF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BEE4EBB6-731D-8BD1-2576-0D69168D902D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FFA97F4B-ACC2-FB1D-9CB5-65E233E8AF6A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082447E2-BE54-DA7A-2834-AC2D26384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98AA6-1DEC-8B5E-2604-D548B963A794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7DF053-3EEB-46BA-4C87-3FABF2DC1C42}"/>
              </a:ext>
            </a:extLst>
          </p:cNvPr>
          <p:cNvSpPr/>
          <p:nvPr/>
        </p:nvSpPr>
        <p:spPr>
          <a:xfrm>
            <a:off x="1144980" y="1741530"/>
            <a:ext cx="965554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2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457200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Misinterpret comments from others as personal criticism.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Put others down by pointing out their mistakes.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disorganised, chaotic and rush around.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compulsive in search of the “truth”.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5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CD091-4BA9-CEFC-81E9-987C5549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90CDB097-6635-3D48-5D20-974DE50B37DE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F8B95CAC-E41E-5185-1689-DE5FED3BC2A8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82F3E77B-8ECF-12BE-B734-1B9FC408C7F0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5368A60-08A4-3662-9FC3-67AC526AA947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E4AF9650-75B6-2880-3647-F9D6C418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2AA6FF-B82B-C17E-F0B2-BDD89BE4BF99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F11BF-D74E-79BA-1F95-3AE5FBD9A361}"/>
              </a:ext>
            </a:extLst>
          </p:cNvPr>
          <p:cNvSpPr/>
          <p:nvPr/>
        </p:nvSpPr>
        <p:spPr>
          <a:xfrm>
            <a:off x="1144980" y="1741530"/>
            <a:ext cx="970855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3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457200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Feel like a victim, unappreciated and used.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Make decisions too quickly and display knee jerk reactions.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forgetful and misplace things.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Turn to experts for advice, complaining if they don’t know everything.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5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AD265-04CE-5DBD-9541-A2E828EC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A7BEA94-9572-77D8-FF23-3B9C2229EB4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9AB433B3-F7AB-9937-1A1D-8E46E909EA8D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AA5A9FAB-DCE4-CD11-28A5-6FE40767858D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27DCD444-5A37-5631-9EE2-200F7DEE3E16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57D2DEE3-153E-E31B-0526-A9F8C06B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C0581E-7B50-ED70-981E-C99B376FBA66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6941A-F966-6128-CC64-0368E9FDFB4E}"/>
              </a:ext>
            </a:extLst>
          </p:cNvPr>
          <p:cNvSpPr/>
          <p:nvPr/>
        </p:nvSpPr>
        <p:spPr>
          <a:xfrm>
            <a:off x="1144980" y="1741530"/>
            <a:ext cx="970855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4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defensive and feel threatened.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increasingly impatient and irritable.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 fontAlgn="base" hangingPunct="0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overemotional and argumentative.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 fontAlgn="base" hangingPunct="0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concerned about not appearing “professional”. 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7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D45AD-47EB-449C-8E7D-82923A59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7C2A949-705A-23D0-E225-C70319754BC8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069DEDF5-6EDA-2699-7AF0-7DA21B7C043B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00F2F50-86C8-2170-D92C-30713A8265F2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A29CEC67-BE02-2A87-66A5-56D616CB10A7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0EF316FD-46C8-F428-6663-0C2BC2B0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8E7507-DE60-D055-88BA-576CCAC9374A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01952-1B8F-8A56-E514-38E1426F73D6}"/>
              </a:ext>
            </a:extLst>
          </p:cNvPr>
          <p:cNvSpPr/>
          <p:nvPr/>
        </p:nvSpPr>
        <p:spPr>
          <a:xfrm>
            <a:off x="1144980" y="1741530"/>
            <a:ext cx="970855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5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overly concerned about the welfare of others.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impatient with people who are not as quick.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fearful of other people’s disapproval.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Withdraw and become pessimistic seeing only the downside in everything.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7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A6414-CF6F-4819-88F0-2C7E866D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1EB6B6D-E1AF-9C16-193A-607A02944AB7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685F3CED-31EB-7149-364D-08925DFB304C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6E0536BA-2E07-D042-1D10-8215293917CE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1282AB0C-0665-A190-68A2-80864993B46C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12B36A1-B41C-A29B-F5FD-3B839C707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3494-DB5E-FB2F-52BF-8CDFF02F09CF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D8F8F-F4E7-E509-CDD5-BBCF9C953EEE}"/>
              </a:ext>
            </a:extLst>
          </p:cNvPr>
          <p:cNvSpPr/>
          <p:nvPr/>
        </p:nvSpPr>
        <p:spPr>
          <a:xfrm>
            <a:off x="1144980" y="1741530"/>
            <a:ext cx="970855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6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stubborn.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 fontAlgn="base" hangingPunct="0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Start to micromanage and seek to control all outcomes.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manipulative and coercive.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indent="-542925" fontAlgn="base" hangingPunct="0"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excessively rigid and rulebound.  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4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C4AEF-A08A-82DE-F157-11691323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174A1C8C-3822-45A0-4960-6B127A413D02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4A7A207D-EA39-76F3-EABE-EBDD19C1D877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F9C170A0-43CF-0AA9-5752-AC4D144996F7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B96B9D44-2436-A949-F88E-BB9A82E4336A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EAB9B150-2F90-D3D6-E371-4C09BDB2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4F5A12-7C2B-9BB2-4C67-B26877B3DD6F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BE6E8-8EED-2B7B-5398-C11FB5FC9F1E}"/>
              </a:ext>
            </a:extLst>
          </p:cNvPr>
          <p:cNvSpPr/>
          <p:nvPr/>
        </p:nvSpPr>
        <p:spPr>
          <a:xfrm>
            <a:off x="1144980" y="1741530"/>
            <a:ext cx="970855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7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Shut down and worry excessively.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inflexible in decision making (I am right).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Lose focus and become easily distracted.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Look for perfection rather than an 80/20 solution.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6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76100-6117-625D-A4D7-3D25548C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812F1A81-1B82-F1BB-C4DE-E4DEB3DF4F23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5C4982F5-BA86-C4F9-01E2-D486D8E4EB26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A6E22CD4-3805-3E0A-3295-BE8395586945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99C55B09-D909-C3F3-C5D7-E40C8174EC7B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6F2531DA-1E85-54E4-42B1-97C68B73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3AD68-2475-5AD5-0130-7E9287C126EC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ABA28A-5820-CAA5-984F-4FA02332771C}"/>
              </a:ext>
            </a:extLst>
          </p:cNvPr>
          <p:cNvSpPr/>
          <p:nvPr/>
        </p:nvSpPr>
        <p:spPr>
          <a:xfrm>
            <a:off x="1144980" y="1741530"/>
            <a:ext cx="970855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8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Feel devalued as a human being.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Make caustic remarks about others.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Blame others for not appreciating me.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Engage in excessive logic.</a:t>
            </a: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lvl="0" fontAlgn="base" hangingPunct="0">
              <a:spcAft>
                <a:spcPts val="0"/>
              </a:spcAft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2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D1FB1-2EF7-2077-CA86-26DD0BE6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65702F1A-C21D-1D7D-C2F2-9FDBE0BB7EA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FB8A3C61-A8C2-5320-02D8-BED0812EFC6B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696964F5-9C78-FF80-1548-B92AC4E6E64A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C8642384-D30B-8E80-8A41-F03A5058E165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3AF390C1-837A-1CA5-26DF-F070FB39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343F1A-C705-AA45-A15D-11C1F395C40C}"/>
              </a:ext>
            </a:extLst>
          </p:cNvPr>
          <p:cNvSpPr/>
          <p:nvPr/>
        </p:nvSpPr>
        <p:spPr>
          <a:xfrm>
            <a:off x="625894" y="714454"/>
            <a:ext cx="105088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826810-333C-8D24-B988-E1BA335A6D4F}"/>
              </a:ext>
            </a:extLst>
          </p:cNvPr>
          <p:cNvSpPr/>
          <p:nvPr/>
        </p:nvSpPr>
        <p:spPr>
          <a:xfrm>
            <a:off x="1144980" y="1741530"/>
            <a:ext cx="970855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 fontAlgn="base" hangingPunct="0"/>
            <a:r>
              <a:rPr lang="en-GB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Question 9 </a:t>
            </a: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When I’m stressed, I …</a:t>
            </a:r>
          </a:p>
          <a:p>
            <a:pPr marL="542925" indent="-542925" algn="ctr" fontAlgn="base" hangingPunct="0"/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Feel fragile and needy.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Order people around.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Start to chase my tail but get very little done.</a:t>
            </a: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endParaRPr lang="en-GB" sz="24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542925" lvl="0" indent="-542925" fontAlgn="base" hangingPunct="0">
              <a:spcAft>
                <a:spcPts val="0"/>
              </a:spcAft>
              <a:buFont typeface="+mj-lt"/>
              <a:buAutoNum type="alphaLcPeriod"/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Become aloof and detached.  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5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045FB-DD60-0436-76C8-64A02AFE4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50C65CF-623D-7E5A-7150-824B09449638}"/>
              </a:ext>
            </a:extLst>
          </p:cNvPr>
          <p:cNvSpPr/>
          <p:nvPr/>
        </p:nvSpPr>
        <p:spPr>
          <a:xfrm>
            <a:off x="-3249" y="-2412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25178-2FA9-1C2F-3D2A-F01C9DC5193F}"/>
              </a:ext>
            </a:extLst>
          </p:cNvPr>
          <p:cNvSpPr txBox="1"/>
          <p:nvPr/>
        </p:nvSpPr>
        <p:spPr>
          <a:xfrm>
            <a:off x="614448" y="36460"/>
            <a:ext cx="7141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test results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323E1886-0DC2-ACD8-59D5-6106D61CBE43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B2453990-FE31-A005-19B2-80069C2EC0F6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7D25F2C5-36C1-9311-A28A-38A33B32EF5E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AB597DE-7EE0-565C-BC67-B87D40457DFB}"/>
              </a:ext>
            </a:extLst>
          </p:cNvPr>
          <p:cNvSpPr/>
          <p:nvPr/>
        </p:nvSpPr>
        <p:spPr>
          <a:xfrm>
            <a:off x="7284789" y="-48102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9CCD1EAA-04B6-070B-99F4-17FD801A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0D54C-6342-64ED-FF56-3F14FC5C022A}"/>
              </a:ext>
            </a:extLst>
          </p:cNvPr>
          <p:cNvSpPr txBox="1"/>
          <p:nvPr/>
        </p:nvSpPr>
        <p:spPr>
          <a:xfrm>
            <a:off x="5192636" y="981679"/>
            <a:ext cx="5621387" cy="3600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Operating with </a:t>
            </a:r>
            <a:r>
              <a:rPr lang="en-US" sz="2400" b="1" dirty="0">
                <a:solidFill>
                  <a:srgbClr val="92D05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Green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 under pressure 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Operating with </a:t>
            </a:r>
            <a:r>
              <a:rPr lang="en-US" sz="2400" b="1" dirty="0">
                <a:solidFill>
                  <a:srgbClr val="FF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Red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 pressure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Operating with </a:t>
            </a:r>
            <a:r>
              <a:rPr lang="en-US" sz="2400" b="1" dirty="0">
                <a:solidFill>
                  <a:srgbClr val="FFFF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Yellow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 under pressure</a:t>
            </a:r>
          </a:p>
          <a:p>
            <a:endParaRPr lang="en-US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Operating with </a:t>
            </a:r>
            <a:r>
              <a:rPr lang="en-US" sz="2400" b="1" dirty="0">
                <a:solidFill>
                  <a:srgbClr val="00B0F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Blue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 pressure 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54352DC-6D26-2E00-7F77-961C42E64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84755"/>
              </p:ext>
            </p:extLst>
          </p:nvPr>
        </p:nvGraphicFramePr>
        <p:xfrm>
          <a:off x="736971" y="1201250"/>
          <a:ext cx="3828378" cy="4471416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971919">
                  <a:extLst>
                    <a:ext uri="{9D8B030D-6E8A-4147-A177-3AD203B41FA5}">
                      <a16:colId xmlns:a16="http://schemas.microsoft.com/office/drawing/2014/main" val="719161511"/>
                    </a:ext>
                  </a:extLst>
                </a:gridCol>
                <a:gridCol w="1856459">
                  <a:extLst>
                    <a:ext uri="{9D8B030D-6E8A-4147-A177-3AD203B41FA5}">
                      <a16:colId xmlns:a16="http://schemas.microsoft.com/office/drawing/2014/main" val="3812024331"/>
                    </a:ext>
                  </a:extLst>
                </a:gridCol>
              </a:tblGrid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1.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1079555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2.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3235950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3.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3972470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4.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7018122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5.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2467755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6.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2749627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7.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6210618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8.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2151753"/>
                  </a:ext>
                </a:extLst>
              </a:tr>
              <a:tr h="466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9.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83386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693690-57D7-2FA0-AC74-580CC4AC771A}"/>
              </a:ext>
            </a:extLst>
          </p:cNvPr>
          <p:cNvSpPr txBox="1"/>
          <p:nvPr/>
        </p:nvSpPr>
        <p:spPr>
          <a:xfrm>
            <a:off x="5188276" y="4954792"/>
            <a:ext cx="74182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2 colours do you have most of?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6F48E-6E15-302E-48B9-D13D90EEDFCD}"/>
              </a:ext>
            </a:extLst>
          </p:cNvPr>
          <p:cNvSpPr txBox="1"/>
          <p:nvPr/>
        </p:nvSpPr>
        <p:spPr>
          <a:xfrm>
            <a:off x="5188276" y="5579608"/>
            <a:ext cx="54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 what you have learned?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F8396-6A8E-4662-D25E-3241B0A0844F}"/>
              </a:ext>
            </a:extLst>
          </p:cNvPr>
          <p:cNvSpPr txBox="1"/>
          <p:nvPr/>
        </p:nvSpPr>
        <p:spPr>
          <a:xfrm>
            <a:off x="625512" y="721777"/>
            <a:ext cx="714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</a:t>
            </a:r>
            <a:r>
              <a:rPr lang="en-US" sz="28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767645" y="1294027"/>
            <a:ext cx="552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767645" y="2240996"/>
            <a:ext cx="10595300" cy="19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run through 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delivery in slideshow mode. Some slides are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static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animations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animations work as expected.</a:t>
            </a:r>
          </a:p>
          <a:p>
            <a:endParaRPr lang="en-GB" sz="24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3C63A-C0CA-EA6D-4573-2B6F9182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EED7C6C-1FD6-E1D3-072A-C3B0E3AF2A4B}"/>
              </a:ext>
            </a:extLst>
          </p:cNvPr>
          <p:cNvSpPr/>
          <p:nvPr/>
        </p:nvSpPr>
        <p:spPr>
          <a:xfrm>
            <a:off x="0" y="-23142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FF72FA03-C958-201B-3A72-DC435EC0D658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6D22D63D-AF1C-0BFE-7382-37E6A35174C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77285619-F89B-51CF-3824-877A205F3F66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6622C6D5-DF5D-E3F1-A3EB-6B4B4DE562A8}"/>
              </a:ext>
            </a:extLst>
          </p:cNvPr>
          <p:cNvSpPr/>
          <p:nvPr/>
        </p:nvSpPr>
        <p:spPr>
          <a:xfrm>
            <a:off x="7810385" y="-59197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B543E56A-3BA8-F9F0-9A73-774ABCC0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5" y="6086733"/>
            <a:ext cx="718835" cy="71883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75C139DC-D295-B230-4CDD-1216DBF1B31D}"/>
              </a:ext>
            </a:extLst>
          </p:cNvPr>
          <p:cNvSpPr txBox="1"/>
          <p:nvPr/>
        </p:nvSpPr>
        <p:spPr>
          <a:xfrm>
            <a:off x="533399" y="266156"/>
            <a:ext cx="11180903" cy="68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Signs of stress</a:t>
            </a:r>
            <a:endParaRPr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pic>
        <p:nvPicPr>
          <p:cNvPr id="29" name="Picture 5" descr="Picture 5">
            <a:extLst>
              <a:ext uri="{FF2B5EF4-FFF2-40B4-BE49-F238E27FC236}">
                <a16:creationId xmlns:a16="http://schemas.microsoft.com/office/drawing/2014/main" id="{669AB516-8FA4-7E18-3C04-CD003717D9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200922" y="1812277"/>
            <a:ext cx="3735835" cy="37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A9E858-C804-1965-FFF8-12122A85D265}"/>
              </a:ext>
            </a:extLst>
          </p:cNvPr>
          <p:cNvGrpSpPr/>
          <p:nvPr/>
        </p:nvGrpSpPr>
        <p:grpSpPr>
          <a:xfrm>
            <a:off x="6934200" y="1025485"/>
            <a:ext cx="4083866" cy="1993457"/>
            <a:chOff x="7162956" y="1019550"/>
            <a:chExt cx="4308524" cy="1405626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EA20734-58CD-4098-7C32-EFD75809A95E}"/>
                </a:ext>
              </a:extLst>
            </p:cNvPr>
            <p:cNvSpPr/>
            <p:nvPr/>
          </p:nvSpPr>
          <p:spPr>
            <a:xfrm>
              <a:off x="7162956" y="1019550"/>
              <a:ext cx="4256519" cy="1331621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B66165C8-5CB2-7530-6254-107F69CA2DD9}"/>
                </a:ext>
              </a:extLst>
            </p:cNvPr>
            <p:cNvSpPr txBox="1"/>
            <p:nvPr/>
          </p:nvSpPr>
          <p:spPr>
            <a:xfrm>
              <a:off x="7374893" y="1066635"/>
              <a:ext cx="4096587" cy="1358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Gets frustrated + makes hasty decisions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Drives too hard + becomes hyper-focused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Gets discouraged + negative</a:t>
              </a:r>
            </a:p>
            <a:p>
              <a:pPr>
                <a:lnSpc>
                  <a:spcPts val="2427"/>
                </a:lnSpc>
              </a:pPr>
              <a:endParaRPr lang="en-US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E18140-6404-2447-0BE2-C4F5C6DF3568}"/>
              </a:ext>
            </a:extLst>
          </p:cNvPr>
          <p:cNvGrpSpPr/>
          <p:nvPr/>
        </p:nvGrpSpPr>
        <p:grpSpPr>
          <a:xfrm>
            <a:off x="6934199" y="4298457"/>
            <a:ext cx="4034573" cy="1888504"/>
            <a:chOff x="7768771" y="4151207"/>
            <a:chExt cx="3612664" cy="228134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1007DF07-29FA-BF65-B36E-E78F420AD25E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BC01C9DD-021D-A459-7952-F3BFBB0B349B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E0114121-6140-76CC-B744-A39417193E1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56F1C21-B4A9-8BA4-4373-B5215FF21BA9}"/>
                </a:ext>
              </a:extLst>
            </p:cNvPr>
            <p:cNvSpPr txBox="1"/>
            <p:nvPr/>
          </p:nvSpPr>
          <p:spPr>
            <a:xfrm>
              <a:off x="7948651" y="4286303"/>
              <a:ext cx="3432784" cy="1635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Becomes chaotic + easily distracted 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Struggles to say ‘No’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Tends to ‘overcommunicate’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64DE18-7B35-9824-6979-C6463055F2C0}"/>
              </a:ext>
            </a:extLst>
          </p:cNvPr>
          <p:cNvGrpSpPr/>
          <p:nvPr/>
        </p:nvGrpSpPr>
        <p:grpSpPr>
          <a:xfrm>
            <a:off x="1090162" y="1092261"/>
            <a:ext cx="4183940" cy="1900583"/>
            <a:chOff x="752263" y="745675"/>
            <a:chExt cx="4216268" cy="1048302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67AD401B-A2D1-BAA8-5C54-0F4183AF3086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ADC80B0B-15F1-247F-28A5-39086325147C}"/>
                </a:ext>
              </a:extLst>
            </p:cNvPr>
            <p:cNvSpPr txBox="1"/>
            <p:nvPr/>
          </p:nvSpPr>
          <p:spPr>
            <a:xfrm>
              <a:off x="933314" y="803152"/>
              <a:ext cx="4035217" cy="746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Becomes impatient + negative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Gets stuck in analysis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Feels overloaded + becomes distant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A6298F-982B-265F-4D33-74636F9FF4BB}"/>
              </a:ext>
            </a:extLst>
          </p:cNvPr>
          <p:cNvGrpSpPr/>
          <p:nvPr/>
        </p:nvGrpSpPr>
        <p:grpSpPr>
          <a:xfrm>
            <a:off x="1091819" y="4298456"/>
            <a:ext cx="4077241" cy="1900583"/>
            <a:chOff x="1464692" y="4124267"/>
            <a:chExt cx="3601104" cy="2281350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26E45226-DF37-0028-786A-5CCF1F61D48B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6E73AC51-EE26-CFF9-AF42-D6B161EA9A93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E8F776E6-B4E9-C04A-2F3E-0320C18F835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163F99AF-2FF5-859F-4BAB-CD79ED6F40B8}"/>
                </a:ext>
              </a:extLst>
            </p:cNvPr>
            <p:cNvSpPr txBox="1"/>
            <p:nvPr/>
          </p:nvSpPr>
          <p:spPr>
            <a:xfrm>
              <a:off x="1621911" y="4126764"/>
              <a:ext cx="3276119" cy="216631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Internalises</a:t>
              </a: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 + feels overwhelmed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Gets anxious, withdraws, goes quiet</a:t>
              </a:r>
            </a:p>
            <a:p>
              <a:endParaRPr lang="en-US" sz="8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Becomes less supportive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5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BCFD0-27B3-D969-1C61-2A53FE36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771186D-E4CB-A575-F301-81F70503699B}"/>
              </a:ext>
            </a:extLst>
          </p:cNvPr>
          <p:cNvSpPr/>
          <p:nvPr/>
        </p:nvSpPr>
        <p:spPr>
          <a:xfrm>
            <a:off x="-3249" y="-8291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1C1E792C-E958-6801-0B71-62B20877F479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036204CB-CE4D-57D1-DCD2-CE9691718ECA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70AE1D5-7C6A-07DC-5BED-71007A3A2C17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FF397CA-F5C3-3050-CA3A-75B53F939DFF}"/>
              </a:ext>
            </a:extLst>
          </p:cNvPr>
          <p:cNvSpPr/>
          <p:nvPr/>
        </p:nvSpPr>
        <p:spPr>
          <a:xfrm>
            <a:off x="6703468" y="-56650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CA4F881-B43F-D92F-F12A-779E4DA4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C1494-7015-966F-E5C2-A73115AEFF16}"/>
              </a:ext>
            </a:extLst>
          </p:cNvPr>
          <p:cNvSpPr txBox="1"/>
          <p:nvPr/>
        </p:nvSpPr>
        <p:spPr>
          <a:xfrm rot="16200000">
            <a:off x="5260006" y="3954735"/>
            <a:ext cx="283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9228-E98B-B8F6-D22E-FF81C9ECBBF3}"/>
              </a:ext>
            </a:extLst>
          </p:cNvPr>
          <p:cNvSpPr txBox="1"/>
          <p:nvPr/>
        </p:nvSpPr>
        <p:spPr>
          <a:xfrm rot="16200000">
            <a:off x="7313309" y="4371806"/>
            <a:ext cx="204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Stress zone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6CAE5-5030-52CE-90E3-9D83D90B6E7C}"/>
              </a:ext>
            </a:extLst>
          </p:cNvPr>
          <p:cNvSpPr txBox="1"/>
          <p:nvPr/>
        </p:nvSpPr>
        <p:spPr>
          <a:xfrm rot="16200000">
            <a:off x="9073230" y="4518401"/>
            <a:ext cx="170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Flip zone</a:t>
            </a:r>
            <a:r>
              <a:rPr lang="en-US" sz="2000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07BC-F84E-C642-1916-E9F982EAC3FF}"/>
              </a:ext>
            </a:extLst>
          </p:cNvPr>
          <p:cNvCxnSpPr/>
          <p:nvPr/>
        </p:nvCxnSpPr>
        <p:spPr>
          <a:xfrm>
            <a:off x="2350576" y="1916043"/>
            <a:ext cx="0" cy="37290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14B5C-5445-F963-296C-D7ABD62345C7}"/>
              </a:ext>
            </a:extLst>
          </p:cNvPr>
          <p:cNvCxnSpPr>
            <a:cxnSpLocks/>
          </p:cNvCxnSpPr>
          <p:nvPr/>
        </p:nvCxnSpPr>
        <p:spPr>
          <a:xfrm flipH="1">
            <a:off x="2350576" y="5649184"/>
            <a:ext cx="804516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E1D6D0-F292-6881-A058-22FF6A432385}"/>
              </a:ext>
            </a:extLst>
          </p:cNvPr>
          <p:cNvCxnSpPr/>
          <p:nvPr/>
        </p:nvCxnSpPr>
        <p:spPr>
          <a:xfrm>
            <a:off x="3839627" y="1933739"/>
            <a:ext cx="0" cy="3729038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2B1DD6-5DBA-7D88-1B0B-53EDDE1DA61A}"/>
              </a:ext>
            </a:extLst>
          </p:cNvPr>
          <p:cNvCxnSpPr/>
          <p:nvPr/>
        </p:nvCxnSpPr>
        <p:spPr>
          <a:xfrm>
            <a:off x="5492215" y="1916043"/>
            <a:ext cx="0" cy="3729038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34E96D-102C-D3F3-9D70-A8F47BAEC15D}"/>
              </a:ext>
            </a:extLst>
          </p:cNvPr>
          <p:cNvCxnSpPr/>
          <p:nvPr/>
        </p:nvCxnSpPr>
        <p:spPr>
          <a:xfrm>
            <a:off x="7049552" y="1916043"/>
            <a:ext cx="0" cy="3729038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861E8C-AD67-03DC-8FD2-0F06DAF12684}"/>
              </a:ext>
            </a:extLst>
          </p:cNvPr>
          <p:cNvCxnSpPr/>
          <p:nvPr/>
        </p:nvCxnSpPr>
        <p:spPr>
          <a:xfrm>
            <a:off x="8673565" y="1933739"/>
            <a:ext cx="0" cy="3729038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40D102-7BBC-334A-4D02-C8955A3E4BA3}"/>
              </a:ext>
            </a:extLst>
          </p:cNvPr>
          <p:cNvSpPr txBox="1"/>
          <p:nvPr/>
        </p:nvSpPr>
        <p:spPr>
          <a:xfrm>
            <a:off x="363623" y="3403386"/>
            <a:ext cx="207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90017-EB66-E8B4-2639-AC6AC21D5FA4}"/>
              </a:ext>
            </a:extLst>
          </p:cNvPr>
          <p:cNvSpPr txBox="1"/>
          <p:nvPr/>
        </p:nvSpPr>
        <p:spPr>
          <a:xfrm>
            <a:off x="5201874" y="5761178"/>
            <a:ext cx="207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Pressure</a:t>
            </a:r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2798E39A-D976-15A2-3556-FA252148D169}"/>
              </a:ext>
            </a:extLst>
          </p:cNvPr>
          <p:cNvSpPr/>
          <p:nvPr/>
        </p:nvSpPr>
        <p:spPr>
          <a:xfrm>
            <a:off x="2373012" y="2402006"/>
            <a:ext cx="7989757" cy="3252861"/>
          </a:xfrm>
          <a:custGeom>
            <a:avLst/>
            <a:gdLst>
              <a:gd name="connsiteX0" fmla="*/ 0 w 7989757"/>
              <a:gd name="connsiteY0" fmla="*/ 3702573 h 3717563"/>
              <a:gd name="connsiteX1" fmla="*/ 3897442 w 7989757"/>
              <a:gd name="connsiteY1" fmla="*/ 2 h 3717563"/>
              <a:gd name="connsiteX2" fmla="*/ 7989757 w 7989757"/>
              <a:gd name="connsiteY2" fmla="*/ 3717563 h 37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9757" h="3717563">
                <a:moveTo>
                  <a:pt x="0" y="3702573"/>
                </a:moveTo>
                <a:cubicBezTo>
                  <a:pt x="1282908" y="1850038"/>
                  <a:pt x="2565816" y="-2496"/>
                  <a:pt x="3897442" y="2"/>
                </a:cubicBezTo>
                <a:cubicBezTo>
                  <a:pt x="5229068" y="2500"/>
                  <a:pt x="6609412" y="1860031"/>
                  <a:pt x="7989757" y="3717563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CB647-4FB8-C399-05F5-22AC29C0A430}"/>
              </a:ext>
            </a:extLst>
          </p:cNvPr>
          <p:cNvSpPr txBox="1"/>
          <p:nvPr/>
        </p:nvSpPr>
        <p:spPr>
          <a:xfrm rot="16200000">
            <a:off x="5649785" y="4786873"/>
            <a:ext cx="118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Stretch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E97C4-7DDE-EEDE-A6F1-025F68171EC4}"/>
              </a:ext>
            </a:extLst>
          </p:cNvPr>
          <p:cNvSpPr txBox="1"/>
          <p:nvPr/>
        </p:nvSpPr>
        <p:spPr>
          <a:xfrm rot="16200000">
            <a:off x="3937238" y="4689029"/>
            <a:ext cx="130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Comfort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BD0E56-50AB-8401-0324-F0F198387386}"/>
              </a:ext>
            </a:extLst>
          </p:cNvPr>
          <p:cNvSpPr txBox="1"/>
          <p:nvPr/>
        </p:nvSpPr>
        <p:spPr>
          <a:xfrm rot="16200000">
            <a:off x="2333388" y="4560098"/>
            <a:ext cx="152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Boredom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933124-4BBE-4001-0B4F-E4EEE7889F48}"/>
              </a:ext>
            </a:extLst>
          </p:cNvPr>
          <p:cNvSpPr txBox="1"/>
          <p:nvPr/>
        </p:nvSpPr>
        <p:spPr>
          <a:xfrm rot="16200000">
            <a:off x="7261662" y="4785220"/>
            <a:ext cx="118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B9233-8E3F-5008-FDFE-501726A586C7}"/>
              </a:ext>
            </a:extLst>
          </p:cNvPr>
          <p:cNvSpPr txBox="1"/>
          <p:nvPr/>
        </p:nvSpPr>
        <p:spPr>
          <a:xfrm rot="16200000">
            <a:off x="8831134" y="4756605"/>
            <a:ext cx="118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5E7F78-5FC9-2A5E-0694-5154C4695354}"/>
              </a:ext>
            </a:extLst>
          </p:cNvPr>
          <p:cNvSpPr txBox="1"/>
          <p:nvPr/>
        </p:nvSpPr>
        <p:spPr>
          <a:xfrm>
            <a:off x="479794" y="134543"/>
            <a:ext cx="9246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Yerkes-Dodson Human Performance Curve</a:t>
            </a:r>
          </a:p>
        </p:txBody>
      </p:sp>
    </p:spTree>
    <p:extLst>
      <p:ext uri="{BB962C8B-B14F-4D97-AF65-F5344CB8AC3E}">
        <p14:creationId xmlns:p14="http://schemas.microsoft.com/office/powerpoint/2010/main" val="7356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EEFE8-9FAA-FC54-90EE-4674234F9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D374995-192B-B99E-6AC9-C10763CE923A}"/>
              </a:ext>
            </a:extLst>
          </p:cNvPr>
          <p:cNvSpPr/>
          <p:nvPr/>
        </p:nvSpPr>
        <p:spPr>
          <a:xfrm>
            <a:off x="-3249" y="-8291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CFFE2E2-68E9-6E11-4238-14FB1B0809CF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CA1357C-5F04-5B05-3EFA-C494A8D62F58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BD1BB49C-03E2-198C-5B1F-94B40E8ED849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175FF33-7AE4-502E-371B-C593866A9747}"/>
              </a:ext>
            </a:extLst>
          </p:cNvPr>
          <p:cNvSpPr/>
          <p:nvPr/>
        </p:nvSpPr>
        <p:spPr>
          <a:xfrm>
            <a:off x="7405539" y="-5788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1CE54211-8DD6-3ECE-51BD-E40177C3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D35F41-CF82-5E0A-1581-FAA93A953346}"/>
              </a:ext>
            </a:extLst>
          </p:cNvPr>
          <p:cNvSpPr txBox="1"/>
          <p:nvPr/>
        </p:nvSpPr>
        <p:spPr>
          <a:xfrm>
            <a:off x="-573101" y="153472"/>
            <a:ext cx="924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Yerkes-Dodson and C-me</a:t>
            </a:r>
          </a:p>
        </p:txBody>
      </p:sp>
      <p:pic>
        <p:nvPicPr>
          <p:cNvPr id="29" name="Picture 5" descr="Picture 5">
            <a:extLst>
              <a:ext uri="{FF2B5EF4-FFF2-40B4-BE49-F238E27FC236}">
                <a16:creationId xmlns:a16="http://schemas.microsoft.com/office/drawing/2014/main" id="{0FF5AEA9-6D02-7D37-2B15-AAAA1B73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7447813" y="1791381"/>
            <a:ext cx="3735835" cy="37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710D227-965B-216D-1D11-C83DA373F3F5}"/>
              </a:ext>
            </a:extLst>
          </p:cNvPr>
          <p:cNvSpPr/>
          <p:nvPr/>
        </p:nvSpPr>
        <p:spPr>
          <a:xfrm>
            <a:off x="6665020" y="1043619"/>
            <a:ext cx="5301419" cy="522935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6D971D-0B45-0E62-28CB-EB2F553F08C5}"/>
              </a:ext>
            </a:extLst>
          </p:cNvPr>
          <p:cNvSpPr txBox="1"/>
          <p:nvPr/>
        </p:nvSpPr>
        <p:spPr>
          <a:xfrm>
            <a:off x="9865012" y="4155541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4AD699-FAFC-BE2B-C961-443C430D593F}"/>
              </a:ext>
            </a:extLst>
          </p:cNvPr>
          <p:cNvSpPr txBox="1"/>
          <p:nvPr/>
        </p:nvSpPr>
        <p:spPr>
          <a:xfrm>
            <a:off x="10589188" y="4802615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B700DD-FDE2-8C0D-664C-8B8063204ECE}"/>
              </a:ext>
            </a:extLst>
          </p:cNvPr>
          <p:cNvSpPr txBox="1"/>
          <p:nvPr/>
        </p:nvSpPr>
        <p:spPr>
          <a:xfrm>
            <a:off x="11253943" y="5387390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1554571-FCA5-9EA6-13AC-7EBDF1553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32" y="2534843"/>
            <a:ext cx="5384902" cy="228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DA52D16-F188-463E-89A2-4C89A570F96D}"/>
              </a:ext>
            </a:extLst>
          </p:cNvPr>
          <p:cNvSpPr txBox="1"/>
          <p:nvPr/>
        </p:nvSpPr>
        <p:spPr>
          <a:xfrm>
            <a:off x="3200400" y="1950068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F6DA23-0A00-8BB2-19F8-A13FA4F3E028}"/>
              </a:ext>
            </a:extLst>
          </p:cNvPr>
          <p:cNvSpPr txBox="1"/>
          <p:nvPr/>
        </p:nvSpPr>
        <p:spPr>
          <a:xfrm>
            <a:off x="3983193" y="1957158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BA4EA6-56E9-DA3F-E612-ED7603F550E5}"/>
              </a:ext>
            </a:extLst>
          </p:cNvPr>
          <p:cNvSpPr txBox="1"/>
          <p:nvPr/>
        </p:nvSpPr>
        <p:spPr>
          <a:xfrm>
            <a:off x="4782653" y="1969461"/>
            <a:ext cx="71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n-GB" sz="2400" b="1" dirty="0">
              <a:solidFill>
                <a:srgbClr val="0C3E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7664-53BB-2309-825A-4AE76690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A53F9E5-9440-F93D-5EC5-9DFB484D36B2}"/>
              </a:ext>
            </a:extLst>
          </p:cNvPr>
          <p:cNvSpPr/>
          <p:nvPr/>
        </p:nvSpPr>
        <p:spPr>
          <a:xfrm>
            <a:off x="0" y="1663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D80C3D55-AE99-5E73-5CE0-5252E3082BA9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799AAEF5-707C-FAE1-EA41-368B18084ADD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356E2C68-690D-E80F-7962-5168ED150A45}"/>
              </a:ext>
            </a:extLst>
          </p:cNvPr>
          <p:cNvSpPr/>
          <p:nvPr/>
        </p:nvSpPr>
        <p:spPr>
          <a:xfrm>
            <a:off x="4644126" y="6474870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6105FC4-B74B-5728-9F35-6F3D616FB851}"/>
              </a:ext>
            </a:extLst>
          </p:cNvPr>
          <p:cNvSpPr/>
          <p:nvPr/>
        </p:nvSpPr>
        <p:spPr>
          <a:xfrm>
            <a:off x="7810385" y="-59197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96716C0-2DA0-B60B-E70B-B79F5382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5" y="6086733"/>
            <a:ext cx="718835" cy="71883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12864FDB-DDF1-1C6C-6C4A-F08440A5B7F1}"/>
              </a:ext>
            </a:extLst>
          </p:cNvPr>
          <p:cNvSpPr txBox="1"/>
          <p:nvPr/>
        </p:nvSpPr>
        <p:spPr>
          <a:xfrm>
            <a:off x="478387" y="133111"/>
            <a:ext cx="11180903" cy="117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High performance (stretch zone)</a:t>
            </a:r>
          </a:p>
          <a:p>
            <a:r>
              <a:rPr lang="en-GB" sz="32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Playing to your colour strengths</a:t>
            </a:r>
            <a:endParaRPr sz="32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pic>
        <p:nvPicPr>
          <p:cNvPr id="29" name="Picture 5" descr="Picture 5">
            <a:extLst>
              <a:ext uri="{FF2B5EF4-FFF2-40B4-BE49-F238E27FC236}">
                <a16:creationId xmlns:a16="http://schemas.microsoft.com/office/drawing/2014/main" id="{22AFF99D-6C1F-4031-CC10-906D720F64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252007" y="2406904"/>
            <a:ext cx="3342880" cy="334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0EB6C6-9608-5DED-46F9-A3E1AE65DF44}"/>
              </a:ext>
            </a:extLst>
          </p:cNvPr>
          <p:cNvGrpSpPr/>
          <p:nvPr/>
        </p:nvGrpSpPr>
        <p:grpSpPr>
          <a:xfrm>
            <a:off x="1809869" y="1457839"/>
            <a:ext cx="3182495" cy="2238540"/>
            <a:chOff x="534676" y="240461"/>
            <a:chExt cx="3182495" cy="2238540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720E675A-7DA5-A238-DA61-73AF4BF58ABD}"/>
                </a:ext>
              </a:extLst>
            </p:cNvPr>
            <p:cNvSpPr/>
            <p:nvPr/>
          </p:nvSpPr>
          <p:spPr>
            <a:xfrm>
              <a:off x="693550" y="1374146"/>
              <a:ext cx="2800983" cy="50217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8DCD050B-D9CD-50C2-CF83-E8108DA07975}"/>
                </a:ext>
              </a:extLst>
            </p:cNvPr>
            <p:cNvSpPr/>
            <p:nvPr/>
          </p:nvSpPr>
          <p:spPr>
            <a:xfrm>
              <a:off x="674317" y="1970881"/>
              <a:ext cx="2820216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7"/>
                  </a:lnTo>
                  <a:lnTo>
                    <a:pt x="0" y="845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AE86EE94-8D08-F8A8-C2EE-E1167603ABFE}"/>
                </a:ext>
              </a:extLst>
            </p:cNvPr>
            <p:cNvSpPr txBox="1"/>
            <p:nvPr/>
          </p:nvSpPr>
          <p:spPr>
            <a:xfrm>
              <a:off x="568451" y="146308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Organised</a:t>
              </a:r>
              <a:endParaRPr lang="en-US" sz="1733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F998A59C-F071-9B44-5354-1BA94AA1E097}"/>
                </a:ext>
              </a:extLst>
            </p:cNvPr>
            <p:cNvSpPr txBox="1"/>
            <p:nvPr/>
          </p:nvSpPr>
          <p:spPr>
            <a:xfrm>
              <a:off x="585001" y="205723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Critical thinker</a:t>
              </a: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9A11E067-48AB-4D9F-4042-75762BCCD11D}"/>
                </a:ext>
              </a:extLst>
            </p:cNvPr>
            <p:cNvSpPr/>
            <p:nvPr/>
          </p:nvSpPr>
          <p:spPr>
            <a:xfrm>
              <a:off x="717709" y="240461"/>
              <a:ext cx="2800983" cy="506617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4092EEB9-7FB9-2D0A-9E32-24492D20DC1D}"/>
                </a:ext>
              </a:extLst>
            </p:cNvPr>
            <p:cNvSpPr txBox="1"/>
            <p:nvPr/>
          </p:nvSpPr>
          <p:spPr>
            <a:xfrm>
              <a:off x="534676" y="32135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Focused</a:t>
              </a: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9E75AC26-97FF-2756-1BE4-9F93C9035B6A}"/>
                </a:ext>
              </a:extLst>
            </p:cNvPr>
            <p:cNvSpPr/>
            <p:nvPr/>
          </p:nvSpPr>
          <p:spPr>
            <a:xfrm>
              <a:off x="700131" y="813988"/>
              <a:ext cx="2800983" cy="47298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F22489-BB08-FA2B-A607-524BC8374A4D}"/>
                </a:ext>
              </a:extLst>
            </p:cNvPr>
            <p:cNvSpPr txBox="1"/>
            <p:nvPr/>
          </p:nvSpPr>
          <p:spPr>
            <a:xfrm>
              <a:off x="617674" y="88706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Detailed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EFDFCE-E6EB-6219-C196-7445FE69764E}"/>
              </a:ext>
            </a:extLst>
          </p:cNvPr>
          <p:cNvGrpSpPr/>
          <p:nvPr/>
        </p:nvGrpSpPr>
        <p:grpSpPr>
          <a:xfrm>
            <a:off x="6693506" y="1433249"/>
            <a:ext cx="3191316" cy="2194667"/>
            <a:chOff x="8280826" y="1019197"/>
            <a:chExt cx="3191316" cy="2194667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1C9424EE-18AB-91AB-E3E5-078821DBFAC8}"/>
                </a:ext>
              </a:extLst>
            </p:cNvPr>
            <p:cNvSpPr/>
            <p:nvPr/>
          </p:nvSpPr>
          <p:spPr>
            <a:xfrm>
              <a:off x="8499048" y="1019197"/>
              <a:ext cx="2708806" cy="4937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10040583-321C-7E12-98DA-E61941F92BF7}"/>
                </a:ext>
              </a:extLst>
            </p:cNvPr>
            <p:cNvSpPr txBox="1"/>
            <p:nvPr/>
          </p:nvSpPr>
          <p:spPr>
            <a:xfrm>
              <a:off x="8312154" y="1115316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Decisive</a:t>
              </a: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5F65E1D-5895-7E61-E9C6-5638CF9E1B62}"/>
                </a:ext>
              </a:extLst>
            </p:cNvPr>
            <p:cNvSpPr/>
            <p:nvPr/>
          </p:nvSpPr>
          <p:spPr>
            <a:xfrm>
              <a:off x="8535906" y="1587786"/>
              <a:ext cx="2671948" cy="48593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28B1C52E-2EA2-00A1-395E-61CEE2411A91}"/>
                </a:ext>
              </a:extLst>
            </p:cNvPr>
            <p:cNvSpPr txBox="1"/>
            <p:nvPr/>
          </p:nvSpPr>
          <p:spPr>
            <a:xfrm>
              <a:off x="8280826" y="167120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Determined</a:t>
              </a: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7078E878-C77D-1B41-6449-E49377BAF7E9}"/>
                </a:ext>
              </a:extLst>
            </p:cNvPr>
            <p:cNvSpPr/>
            <p:nvPr/>
          </p:nvSpPr>
          <p:spPr>
            <a:xfrm>
              <a:off x="8535906" y="2142758"/>
              <a:ext cx="2671949" cy="485934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BBEF0875-2FF9-9EFD-274D-AF7F8F24F637}"/>
                </a:ext>
              </a:extLst>
            </p:cNvPr>
            <p:cNvSpPr txBox="1"/>
            <p:nvPr/>
          </p:nvSpPr>
          <p:spPr>
            <a:xfrm>
              <a:off x="8661567" y="2215129"/>
              <a:ext cx="2338014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Action orientated</a:t>
              </a: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0DF9636-7337-E40D-89FC-7397CA48F43E}"/>
                </a:ext>
              </a:extLst>
            </p:cNvPr>
            <p:cNvSpPr/>
            <p:nvPr/>
          </p:nvSpPr>
          <p:spPr>
            <a:xfrm>
              <a:off x="8535906" y="2686358"/>
              <a:ext cx="2671948" cy="527506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37768E10-A011-3A1B-3483-9D844593B594}"/>
                </a:ext>
              </a:extLst>
            </p:cNvPr>
            <p:cNvSpPr txBox="1"/>
            <p:nvPr/>
          </p:nvSpPr>
          <p:spPr>
            <a:xfrm>
              <a:off x="8372645" y="277699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Assertive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304F97-F787-CDF0-84F7-896F4C71EA72}"/>
              </a:ext>
            </a:extLst>
          </p:cNvPr>
          <p:cNvGrpSpPr/>
          <p:nvPr/>
        </p:nvGrpSpPr>
        <p:grpSpPr>
          <a:xfrm>
            <a:off x="6823396" y="4460550"/>
            <a:ext cx="3146822" cy="2098154"/>
            <a:chOff x="8362665" y="3881402"/>
            <a:chExt cx="3146822" cy="2098154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FF13E0-1402-F209-3835-CD6E459BE143}"/>
                </a:ext>
              </a:extLst>
            </p:cNvPr>
            <p:cNvSpPr/>
            <p:nvPr/>
          </p:nvSpPr>
          <p:spPr>
            <a:xfrm>
              <a:off x="8525925" y="3881402"/>
              <a:ext cx="2671949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F7D66837-76EE-40FD-4382-7E20ABD90870}"/>
                </a:ext>
              </a:extLst>
            </p:cNvPr>
            <p:cNvSpPr txBox="1"/>
            <p:nvPr/>
          </p:nvSpPr>
          <p:spPr>
            <a:xfrm>
              <a:off x="8409990" y="3946118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Creative</a:t>
              </a: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874C13BF-6689-E3A7-4C5E-912BD47365F9}"/>
                </a:ext>
              </a:extLst>
            </p:cNvPr>
            <p:cNvSpPr/>
            <p:nvPr/>
          </p:nvSpPr>
          <p:spPr>
            <a:xfrm>
              <a:off x="8525925" y="4422794"/>
              <a:ext cx="2671949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477AE5FE-9D7C-E30C-AE59-27D2FF498796}"/>
                </a:ext>
              </a:extLst>
            </p:cNvPr>
            <p:cNvSpPr txBox="1"/>
            <p:nvPr/>
          </p:nvSpPr>
          <p:spPr>
            <a:xfrm>
              <a:off x="8362665" y="4490838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Inspiring</a:t>
              </a: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5B75B014-4368-79D7-5CAC-AA1C494263F1}"/>
                </a:ext>
              </a:extLst>
            </p:cNvPr>
            <p:cNvSpPr/>
            <p:nvPr/>
          </p:nvSpPr>
          <p:spPr>
            <a:xfrm>
              <a:off x="8593491" y="4991431"/>
              <a:ext cx="2604383" cy="48400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F873F84C-6FFA-8ACF-5D38-21A94A105A2B}"/>
                </a:ext>
              </a:extLst>
            </p:cNvPr>
            <p:cNvSpPr/>
            <p:nvPr/>
          </p:nvSpPr>
          <p:spPr>
            <a:xfrm>
              <a:off x="8525925" y="5541714"/>
              <a:ext cx="2695153" cy="437842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0023AEA8-D029-1320-DD82-6B3886C280FF}"/>
                </a:ext>
              </a:extLst>
            </p:cNvPr>
            <p:cNvSpPr txBox="1"/>
            <p:nvPr/>
          </p:nvSpPr>
          <p:spPr>
            <a:xfrm>
              <a:off x="8603750" y="5065826"/>
              <a:ext cx="2644638" cy="292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Visionary</a:t>
              </a:r>
            </a:p>
          </p:txBody>
        </p:sp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8BF1A6AC-3773-DD06-6C1B-3BE1689265CC}"/>
                </a:ext>
              </a:extLst>
            </p:cNvPr>
            <p:cNvSpPr txBox="1"/>
            <p:nvPr/>
          </p:nvSpPr>
          <p:spPr>
            <a:xfrm>
              <a:off x="8376320" y="560513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Positive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59B4D4-5F9A-D7D6-D247-3CFB8CA63440}"/>
              </a:ext>
            </a:extLst>
          </p:cNvPr>
          <p:cNvGrpSpPr/>
          <p:nvPr/>
        </p:nvGrpSpPr>
        <p:grpSpPr>
          <a:xfrm>
            <a:off x="1909797" y="4404204"/>
            <a:ext cx="3099497" cy="2175922"/>
            <a:chOff x="236041" y="3873642"/>
            <a:chExt cx="3099497" cy="2175922"/>
          </a:xfrm>
        </p:grpSpPr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4946D96-4233-004F-E37D-267557324D92}"/>
                </a:ext>
              </a:extLst>
            </p:cNvPr>
            <p:cNvSpPr/>
            <p:nvPr/>
          </p:nvSpPr>
          <p:spPr>
            <a:xfrm>
              <a:off x="325356" y="3873642"/>
              <a:ext cx="2844375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0FA504F0-F7A0-E0E3-F9D2-0D7D8443AFDC}"/>
                </a:ext>
              </a:extLst>
            </p:cNvPr>
            <p:cNvSpPr txBox="1"/>
            <p:nvPr/>
          </p:nvSpPr>
          <p:spPr>
            <a:xfrm>
              <a:off x="236041" y="3956392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Intentional</a:t>
              </a: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5DFB2328-E610-7E92-6D2D-81D4E4482741}"/>
                </a:ext>
              </a:extLst>
            </p:cNvPr>
            <p:cNvSpPr/>
            <p:nvPr/>
          </p:nvSpPr>
          <p:spPr>
            <a:xfrm>
              <a:off x="325356" y="4442151"/>
              <a:ext cx="2844375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F3DDAEDC-815C-CBEA-EF91-34F4B77A26FA}"/>
                </a:ext>
              </a:extLst>
            </p:cNvPr>
            <p:cNvSpPr/>
            <p:nvPr/>
          </p:nvSpPr>
          <p:spPr>
            <a:xfrm>
              <a:off x="362824" y="5546953"/>
              <a:ext cx="2826141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D1E22EB9-1B41-3FF7-8821-1C5247EF5B3E}"/>
                </a:ext>
              </a:extLst>
            </p:cNvPr>
            <p:cNvSpPr/>
            <p:nvPr/>
          </p:nvSpPr>
          <p:spPr>
            <a:xfrm>
              <a:off x="325357" y="4980306"/>
              <a:ext cx="2863608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9" name="TextBox 24">
              <a:extLst>
                <a:ext uri="{FF2B5EF4-FFF2-40B4-BE49-F238E27FC236}">
                  <a16:creationId xmlns:a16="http://schemas.microsoft.com/office/drawing/2014/main" id="{21DAF8EE-5B6C-A12B-ABA6-776044FB96F3}"/>
                </a:ext>
              </a:extLst>
            </p:cNvPr>
            <p:cNvSpPr txBox="1"/>
            <p:nvPr/>
          </p:nvSpPr>
          <p:spPr>
            <a:xfrm>
              <a:off x="236041" y="4537237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Values focused</a:t>
              </a:r>
            </a:p>
          </p:txBody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1C713B23-BB33-2DFA-C4DF-2A3799598462}"/>
                </a:ext>
              </a:extLst>
            </p:cNvPr>
            <p:cNvSpPr txBox="1"/>
            <p:nvPr/>
          </p:nvSpPr>
          <p:spPr>
            <a:xfrm>
              <a:off x="236041" y="5641423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People focused</a:t>
              </a:r>
            </a:p>
          </p:txBody>
        </p:sp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C5C209FA-879C-6EFD-D816-D50ADF55AFED}"/>
                </a:ext>
              </a:extLst>
            </p:cNvPr>
            <p:cNvSpPr txBox="1"/>
            <p:nvPr/>
          </p:nvSpPr>
          <p:spPr>
            <a:xfrm>
              <a:off x="314416" y="5067501"/>
              <a:ext cx="2942748" cy="292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Supportive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2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84476-8047-E4B4-DAFC-C2A187EBD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A37D02B-AB8B-218F-4776-C2A18ACC72F1}"/>
              </a:ext>
            </a:extLst>
          </p:cNvPr>
          <p:cNvSpPr/>
          <p:nvPr/>
        </p:nvSpPr>
        <p:spPr>
          <a:xfrm>
            <a:off x="-174250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DB9A15AC-CDC0-4BB6-04D5-2428EFCCCE19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C0E8F761-54D1-307B-2269-22CE6B6AE043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67D65BF-C209-9164-6582-8B1F62E42572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5A1CEF44-0139-5EC9-0A7C-0A921A50A300}"/>
              </a:ext>
            </a:extLst>
          </p:cNvPr>
          <p:cNvSpPr/>
          <p:nvPr/>
        </p:nvSpPr>
        <p:spPr>
          <a:xfrm>
            <a:off x="7810385" y="-59197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6BABEB5-871D-4D37-125E-6026E767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6" y="6382619"/>
            <a:ext cx="501649" cy="50164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2A91CE2C-181D-0E26-B3D1-D66692CF07F7}"/>
              </a:ext>
            </a:extLst>
          </p:cNvPr>
          <p:cNvSpPr txBox="1"/>
          <p:nvPr/>
        </p:nvSpPr>
        <p:spPr>
          <a:xfrm>
            <a:off x="533399" y="266156"/>
            <a:ext cx="11180903" cy="68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Triggers that take us into the stress zone</a:t>
            </a:r>
            <a:endParaRPr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9CFC0-9ADD-3CF3-1D3B-DED0829E7676}"/>
              </a:ext>
            </a:extLst>
          </p:cNvPr>
          <p:cNvGrpSpPr/>
          <p:nvPr/>
        </p:nvGrpSpPr>
        <p:grpSpPr>
          <a:xfrm>
            <a:off x="3445290" y="1117842"/>
            <a:ext cx="5301419" cy="5229350"/>
            <a:chOff x="3445290" y="1117842"/>
            <a:chExt cx="5301419" cy="5229350"/>
          </a:xfrm>
        </p:grpSpPr>
        <p:pic>
          <p:nvPicPr>
            <p:cNvPr id="29" name="Picture 5" descr="Picture 5">
              <a:extLst>
                <a:ext uri="{FF2B5EF4-FFF2-40B4-BE49-F238E27FC236}">
                  <a16:creationId xmlns:a16="http://schemas.microsoft.com/office/drawing/2014/main" id="{4B58A6D4-E8DF-06F0-BB4B-A2690666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228081" y="1865604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CF674E-722C-5375-DF4A-DEBD3A99DE13}"/>
                </a:ext>
              </a:extLst>
            </p:cNvPr>
            <p:cNvSpPr/>
            <p:nvPr/>
          </p:nvSpPr>
          <p:spPr>
            <a:xfrm>
              <a:off x="3445290" y="1117842"/>
              <a:ext cx="5301419" cy="522935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Arrow 27">
              <a:extLst>
                <a:ext uri="{FF2B5EF4-FFF2-40B4-BE49-F238E27FC236}">
                  <a16:creationId xmlns:a16="http://schemas.microsoft.com/office/drawing/2014/main" id="{B61DAD5D-4BC7-2013-B66D-74F23DA748ED}"/>
                </a:ext>
              </a:extLst>
            </p:cNvPr>
            <p:cNvSpPr/>
            <p:nvPr/>
          </p:nvSpPr>
          <p:spPr>
            <a:xfrm rot="13271916">
              <a:off x="4247244" y="22855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Right Arrow 26">
              <a:extLst>
                <a:ext uri="{FF2B5EF4-FFF2-40B4-BE49-F238E27FC236}">
                  <a16:creationId xmlns:a16="http://schemas.microsoft.com/office/drawing/2014/main" id="{1AB95C33-F2A5-EDF6-5D0E-75E1D43F731F}"/>
                </a:ext>
              </a:extLst>
            </p:cNvPr>
            <p:cNvSpPr/>
            <p:nvPr/>
          </p:nvSpPr>
          <p:spPr>
            <a:xfrm rot="18925528">
              <a:off x="7183599" y="23113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ight Arrow 24">
              <a:extLst>
                <a:ext uri="{FF2B5EF4-FFF2-40B4-BE49-F238E27FC236}">
                  <a16:creationId xmlns:a16="http://schemas.microsoft.com/office/drawing/2014/main" id="{E2251416-FF9F-A9E2-E046-99DA518C953B}"/>
                </a:ext>
              </a:extLst>
            </p:cNvPr>
            <p:cNvSpPr/>
            <p:nvPr/>
          </p:nvSpPr>
          <p:spPr>
            <a:xfrm rot="2404986">
              <a:off x="7219307" y="4773993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E0DD8925-6CAB-DCCB-08CA-2157F200232C}"/>
                </a:ext>
              </a:extLst>
            </p:cNvPr>
            <p:cNvSpPr/>
            <p:nvPr/>
          </p:nvSpPr>
          <p:spPr>
            <a:xfrm rot="8124173">
              <a:off x="4254697" y="4901812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039BA8-6CEC-F6AA-340C-49FEDBD7050F}"/>
              </a:ext>
            </a:extLst>
          </p:cNvPr>
          <p:cNvGrpSpPr/>
          <p:nvPr/>
        </p:nvGrpSpPr>
        <p:grpSpPr>
          <a:xfrm>
            <a:off x="8358702" y="991874"/>
            <a:ext cx="3576400" cy="1331621"/>
            <a:chOff x="7162956" y="1019550"/>
            <a:chExt cx="4308524" cy="1331621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E990CEB-5B4B-47CC-DF7F-69843C754182}"/>
                </a:ext>
              </a:extLst>
            </p:cNvPr>
            <p:cNvSpPr/>
            <p:nvPr/>
          </p:nvSpPr>
          <p:spPr>
            <a:xfrm>
              <a:off x="7162956" y="1019550"/>
              <a:ext cx="4256519" cy="1331621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E01F6C9A-3541-C9E7-02F7-0B6020FFDD65}"/>
                </a:ext>
              </a:extLst>
            </p:cNvPr>
            <p:cNvSpPr txBox="1"/>
            <p:nvPr/>
          </p:nvSpPr>
          <p:spPr>
            <a:xfrm>
              <a:off x="7374893" y="1066635"/>
              <a:ext cx="4096587" cy="1218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Loss of control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Too slow a pace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Too much detail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Endless discussion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E63ECF-FA2E-2F69-6192-9D1855CBAD7D}"/>
              </a:ext>
            </a:extLst>
          </p:cNvPr>
          <p:cNvGrpSpPr/>
          <p:nvPr/>
        </p:nvGrpSpPr>
        <p:grpSpPr>
          <a:xfrm>
            <a:off x="8331348" y="5106974"/>
            <a:ext cx="3542111" cy="1331620"/>
            <a:chOff x="7768771" y="4151207"/>
            <a:chExt cx="3612664" cy="228134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100F286C-56E2-E0A3-2532-586D0FE9F0B0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6A7F650C-2C32-20C5-2E80-46750197AB28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6AB602B8-ED6C-1C8A-721E-CAAE0F7B6A5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01D436A-CA40-48FB-826F-0E4E56706ADD}"/>
                </a:ext>
              </a:extLst>
            </p:cNvPr>
            <p:cNvSpPr txBox="1"/>
            <p:nvPr/>
          </p:nvSpPr>
          <p:spPr>
            <a:xfrm>
              <a:off x="7962380" y="4286304"/>
              <a:ext cx="3419055" cy="18982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Exclusion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Disapproval or criticism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Too much focus on detail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Lack of collaboration or fun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2E4C1-EB7E-E283-7EDE-6DEA37B115E8}"/>
              </a:ext>
            </a:extLst>
          </p:cNvPr>
          <p:cNvGrpSpPr/>
          <p:nvPr/>
        </p:nvGrpSpPr>
        <p:grpSpPr>
          <a:xfrm>
            <a:off x="256897" y="1026440"/>
            <a:ext cx="3533232" cy="1361647"/>
            <a:chOff x="752263" y="745675"/>
            <a:chExt cx="4112083" cy="1048302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BBC11DA-E9DD-9EFC-F658-5155787E2F44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6AFBD67B-7E9A-B94D-25FC-ED89F881ADFD}"/>
                </a:ext>
              </a:extLst>
            </p:cNvPr>
            <p:cNvSpPr txBox="1"/>
            <p:nvPr/>
          </p:nvSpPr>
          <p:spPr>
            <a:xfrm>
              <a:off x="801635" y="792411"/>
              <a:ext cx="4035217" cy="85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Incoherent plans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Insufficient preparation time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Last minute changes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Too many ideas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BA77D2-23C8-FCD4-C9FD-EB3C8CC03EBF}"/>
              </a:ext>
            </a:extLst>
          </p:cNvPr>
          <p:cNvGrpSpPr/>
          <p:nvPr/>
        </p:nvGrpSpPr>
        <p:grpSpPr>
          <a:xfrm>
            <a:off x="346721" y="5161440"/>
            <a:ext cx="3513928" cy="1349698"/>
            <a:chOff x="1464692" y="4124267"/>
            <a:chExt cx="3601104" cy="2281350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CF714CBB-6CDE-9026-1415-606860CC0AB5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7925B197-9F66-B76D-597C-05EF206F403B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E971F62F-BF8E-6D37-D847-EF7938A9EDB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E335D78E-C8FC-8A03-CAEA-4CD9E5DB2A59}"/>
                </a:ext>
              </a:extLst>
            </p:cNvPr>
            <p:cNvSpPr txBox="1"/>
            <p:nvPr/>
          </p:nvSpPr>
          <p:spPr>
            <a:xfrm>
              <a:off x="1634950" y="4261632"/>
              <a:ext cx="3276119" cy="2072045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Feeling rushed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Devaluing others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Conflict and tension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Undermining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4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6CE2-5B2F-2669-9486-DD2B67FB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DE21581-027E-6451-5D5D-6C3CA1ECB1E2}"/>
              </a:ext>
            </a:extLst>
          </p:cNvPr>
          <p:cNvSpPr/>
          <p:nvPr/>
        </p:nvSpPr>
        <p:spPr>
          <a:xfrm>
            <a:off x="-174250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3C01CA5B-9D8F-0B98-393E-EBCEFE3AAA66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6A45337-E9F4-0F96-574E-1AAA888C41A3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B21FAC9-EAEF-807C-A274-9388D9268B58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1FD8718-6D06-113E-17A9-95FD9169C283}"/>
              </a:ext>
            </a:extLst>
          </p:cNvPr>
          <p:cNvSpPr/>
          <p:nvPr/>
        </p:nvSpPr>
        <p:spPr>
          <a:xfrm>
            <a:off x="7810385" y="-59197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0DB2A43F-0A5E-EC8B-25AE-7876ED5F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6" y="6382619"/>
            <a:ext cx="501649" cy="50164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638EEB7-FA15-C8AD-9D27-2342FE188F6A}"/>
              </a:ext>
            </a:extLst>
          </p:cNvPr>
          <p:cNvSpPr txBox="1"/>
          <p:nvPr/>
        </p:nvSpPr>
        <p:spPr>
          <a:xfrm>
            <a:off x="533399" y="266156"/>
            <a:ext cx="11180903" cy="68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Observed behaviours in the stress zone</a:t>
            </a:r>
            <a:endParaRPr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1693A-1616-D0CA-1208-013DBAE9915E}"/>
              </a:ext>
            </a:extLst>
          </p:cNvPr>
          <p:cNvGrpSpPr/>
          <p:nvPr/>
        </p:nvGrpSpPr>
        <p:grpSpPr>
          <a:xfrm>
            <a:off x="3445290" y="1117842"/>
            <a:ext cx="5301419" cy="5229350"/>
            <a:chOff x="3445290" y="1117842"/>
            <a:chExt cx="5301419" cy="5229350"/>
          </a:xfrm>
        </p:grpSpPr>
        <p:pic>
          <p:nvPicPr>
            <p:cNvPr id="29" name="Picture 5" descr="Picture 5">
              <a:extLst>
                <a:ext uri="{FF2B5EF4-FFF2-40B4-BE49-F238E27FC236}">
                  <a16:creationId xmlns:a16="http://schemas.microsoft.com/office/drawing/2014/main" id="{B8F9AB7C-2797-4A6B-C986-3EC6C997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228081" y="1865604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9BA5EB-6C31-BC7C-A54E-2C23ED6DD749}"/>
                </a:ext>
              </a:extLst>
            </p:cNvPr>
            <p:cNvSpPr/>
            <p:nvPr/>
          </p:nvSpPr>
          <p:spPr>
            <a:xfrm>
              <a:off x="3445290" y="1117842"/>
              <a:ext cx="5301419" cy="522935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Arrow 27">
              <a:extLst>
                <a:ext uri="{FF2B5EF4-FFF2-40B4-BE49-F238E27FC236}">
                  <a16:creationId xmlns:a16="http://schemas.microsoft.com/office/drawing/2014/main" id="{C6BF395C-2CBC-C529-7BAD-89D9FCBFCD61}"/>
                </a:ext>
              </a:extLst>
            </p:cNvPr>
            <p:cNvSpPr/>
            <p:nvPr/>
          </p:nvSpPr>
          <p:spPr>
            <a:xfrm rot="13271916">
              <a:off x="4247244" y="22855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Right Arrow 26">
              <a:extLst>
                <a:ext uri="{FF2B5EF4-FFF2-40B4-BE49-F238E27FC236}">
                  <a16:creationId xmlns:a16="http://schemas.microsoft.com/office/drawing/2014/main" id="{D52697CC-854C-EB90-A0EE-02365F379817}"/>
                </a:ext>
              </a:extLst>
            </p:cNvPr>
            <p:cNvSpPr/>
            <p:nvPr/>
          </p:nvSpPr>
          <p:spPr>
            <a:xfrm rot="18925528">
              <a:off x="7183599" y="23113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ight Arrow 24">
              <a:extLst>
                <a:ext uri="{FF2B5EF4-FFF2-40B4-BE49-F238E27FC236}">
                  <a16:creationId xmlns:a16="http://schemas.microsoft.com/office/drawing/2014/main" id="{FAC25485-0AE1-3AD5-E27C-AE5DB0A68D9A}"/>
                </a:ext>
              </a:extLst>
            </p:cNvPr>
            <p:cNvSpPr/>
            <p:nvPr/>
          </p:nvSpPr>
          <p:spPr>
            <a:xfrm rot="2404986">
              <a:off x="7219307" y="4773993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FED0E286-8358-CE9A-C432-F55A0314DC7C}"/>
                </a:ext>
              </a:extLst>
            </p:cNvPr>
            <p:cNvSpPr/>
            <p:nvPr/>
          </p:nvSpPr>
          <p:spPr>
            <a:xfrm rot="8124173">
              <a:off x="4254697" y="4901812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45BBC-158E-399A-4730-7BFE89A0CA77}"/>
              </a:ext>
            </a:extLst>
          </p:cNvPr>
          <p:cNvGrpSpPr/>
          <p:nvPr/>
        </p:nvGrpSpPr>
        <p:grpSpPr>
          <a:xfrm>
            <a:off x="8316280" y="975736"/>
            <a:ext cx="3605372" cy="1331621"/>
            <a:chOff x="7162956" y="1019550"/>
            <a:chExt cx="4343427" cy="1331621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146B403-737C-B123-8D9A-836A60426DC8}"/>
                </a:ext>
              </a:extLst>
            </p:cNvPr>
            <p:cNvSpPr/>
            <p:nvPr/>
          </p:nvSpPr>
          <p:spPr>
            <a:xfrm>
              <a:off x="7162956" y="1019550"/>
              <a:ext cx="4256519" cy="1331621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7AA3105B-7CDB-DB33-682C-092F2FEE83EB}"/>
                </a:ext>
              </a:extLst>
            </p:cNvPr>
            <p:cNvSpPr txBox="1"/>
            <p:nvPr/>
          </p:nvSpPr>
          <p:spPr>
            <a:xfrm>
              <a:off x="7409796" y="1069299"/>
              <a:ext cx="4096587" cy="1218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Frustration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Rushed decisions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Overly zealous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Impatience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B3AE1-96AD-8574-5F64-0070E03DEF1B}"/>
              </a:ext>
            </a:extLst>
          </p:cNvPr>
          <p:cNvGrpSpPr/>
          <p:nvPr/>
        </p:nvGrpSpPr>
        <p:grpSpPr>
          <a:xfrm>
            <a:off x="8331349" y="5106974"/>
            <a:ext cx="3598717" cy="1331620"/>
            <a:chOff x="7768771" y="4151207"/>
            <a:chExt cx="3670397" cy="228134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E284F832-AF40-E8C2-FAC2-1A9DABE826D0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00B1A831-F5CE-E835-85E2-511A4FE03D8E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2E460D82-C04D-9A4F-9C44-5E88ACDB4E7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8E6F11B-9967-6201-B836-9C63971A5279}"/>
                </a:ext>
              </a:extLst>
            </p:cNvPr>
            <p:cNvSpPr txBox="1"/>
            <p:nvPr/>
          </p:nvSpPr>
          <p:spPr>
            <a:xfrm>
              <a:off x="8020113" y="4286304"/>
              <a:ext cx="3419055" cy="18982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Chaotic decision making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Distraction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Inability to say ‘No’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Loss of creativity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721136-20AE-6BB3-39EB-FB134DF91408}"/>
              </a:ext>
            </a:extLst>
          </p:cNvPr>
          <p:cNvGrpSpPr/>
          <p:nvPr/>
        </p:nvGrpSpPr>
        <p:grpSpPr>
          <a:xfrm>
            <a:off x="256897" y="1026440"/>
            <a:ext cx="3626692" cy="1361647"/>
            <a:chOff x="752263" y="745675"/>
            <a:chExt cx="4220855" cy="1048302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952F929-1256-A639-26B1-86E90DBDE042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052EBD9D-52D9-90D8-F050-C2A7B6891A92}"/>
                </a:ext>
              </a:extLst>
            </p:cNvPr>
            <p:cNvSpPr txBox="1"/>
            <p:nvPr/>
          </p:nvSpPr>
          <p:spPr>
            <a:xfrm>
              <a:off x="937901" y="816043"/>
              <a:ext cx="4035217" cy="85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Negativity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Getting stuck in analysis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Overloaded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Unresponsive, distant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0850C7-F561-EF2D-EBA6-0285C55DABB0}"/>
              </a:ext>
            </a:extLst>
          </p:cNvPr>
          <p:cNvGrpSpPr/>
          <p:nvPr/>
        </p:nvGrpSpPr>
        <p:grpSpPr>
          <a:xfrm>
            <a:off x="346721" y="5161437"/>
            <a:ext cx="3513928" cy="1349696"/>
            <a:chOff x="1464692" y="4124267"/>
            <a:chExt cx="3601104" cy="2281350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BE4C124B-1775-A6E2-333E-0B9F7C28572D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6C67E3D4-F6A9-894D-4A5B-54AC338A6B24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1DA4A2ED-ECB0-9C15-94EE-1299FDD017E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4191C98D-9DE7-D016-CB93-44E2A6B1D52D}"/>
                </a:ext>
              </a:extLst>
            </p:cNvPr>
            <p:cNvSpPr txBox="1"/>
            <p:nvPr/>
          </p:nvSpPr>
          <p:spPr>
            <a:xfrm>
              <a:off x="1575654" y="4193588"/>
              <a:ext cx="3362576" cy="207204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Anxiety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Being overwhelmed</a:t>
              </a:r>
            </a:p>
            <a:p>
              <a:r>
                <a:rPr lang="en-US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Internalising</a:t>
              </a: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 + distancing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Becoming less supportive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4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4CEC-4778-2235-6D65-0DA1C546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5F132FC-2861-FFF8-CA03-C2ACBED3449C}"/>
              </a:ext>
            </a:extLst>
          </p:cNvPr>
          <p:cNvSpPr/>
          <p:nvPr/>
        </p:nvSpPr>
        <p:spPr>
          <a:xfrm>
            <a:off x="0" y="-3810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8223FC59-AB32-3744-A827-7A9E49A616E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43D7B7B6-0BC3-BEC9-9280-0394A79E63C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DFD18AB-7E61-CB2F-F00E-BE4A2FB913B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B972788-C78B-A96A-6C7F-587564DB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1D91AB8B-7AC3-0C6D-1C19-B6BAA341E9FB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9ADB6-332F-7584-BC49-634BB1D48095}"/>
              </a:ext>
            </a:extLst>
          </p:cNvPr>
          <p:cNvSpPr txBox="1"/>
          <p:nvPr/>
        </p:nvSpPr>
        <p:spPr>
          <a:xfrm>
            <a:off x="770101" y="61948"/>
            <a:ext cx="3391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Stress zone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F74600-54FE-E132-F208-7797B2E27E4C}"/>
              </a:ext>
            </a:extLst>
          </p:cNvPr>
          <p:cNvGrpSpPr/>
          <p:nvPr/>
        </p:nvGrpSpPr>
        <p:grpSpPr>
          <a:xfrm>
            <a:off x="2135660" y="967725"/>
            <a:ext cx="8175901" cy="5277665"/>
            <a:chOff x="1425299" y="437335"/>
            <a:chExt cx="8175901" cy="52776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FA2D836-92FA-137A-8D56-980C99653A29}"/>
                </a:ext>
              </a:extLst>
            </p:cNvPr>
            <p:cNvGrpSpPr/>
            <p:nvPr/>
          </p:nvGrpSpPr>
          <p:grpSpPr>
            <a:xfrm>
              <a:off x="2128720" y="576720"/>
              <a:ext cx="7176985" cy="4452479"/>
              <a:chOff x="2888036" y="1396180"/>
              <a:chExt cx="7176985" cy="445247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53E152E-66EC-63A4-F502-EFE17AE8F5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3" t="20297" r="51791" b="35681"/>
              <a:stretch>
                <a:fillRect/>
              </a:stretch>
            </p:blipFill>
            <p:spPr>
              <a:xfrm>
                <a:off x="2888036" y="2467366"/>
                <a:ext cx="6402677" cy="3381293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49257A-01AC-1853-9A05-BB2ED883A8BF}"/>
                  </a:ext>
                </a:extLst>
              </p:cNvPr>
              <p:cNvSpPr txBox="1"/>
              <p:nvPr/>
            </p:nvSpPr>
            <p:spPr>
              <a:xfrm>
                <a:off x="5963882" y="1396180"/>
                <a:ext cx="41011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Note</a:t>
                </a:r>
                <a:r>
                  <a:rPr lang="en-US" sz="2400" dirty="0">
                    <a:solidFill>
                      <a:srgbClr val="00206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. unfiltered, less conscious graph</a:t>
                </a:r>
              </a:p>
            </p:txBody>
          </p:sp>
          <p:sp>
            <p:nvSpPr>
              <p:cNvPr id="7" name="Right Arrow 21">
                <a:extLst>
                  <a:ext uri="{FF2B5EF4-FFF2-40B4-BE49-F238E27FC236}">
                    <a16:creationId xmlns:a16="http://schemas.microsoft.com/office/drawing/2014/main" id="{E2867056-9C59-01AC-5773-8714FED3F9B9}"/>
                  </a:ext>
                </a:extLst>
              </p:cNvPr>
              <p:cNvSpPr/>
              <p:nvPr/>
            </p:nvSpPr>
            <p:spPr>
              <a:xfrm rot="8974792">
                <a:off x="8588656" y="2319246"/>
                <a:ext cx="822960" cy="568036"/>
              </a:xfrm>
              <a:prstGeom prst="rightArrow">
                <a:avLst>
                  <a:gd name="adj1" fmla="val 28863"/>
                  <a:gd name="adj2" fmla="val 46288"/>
                </a:avLst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6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" name="Right Arrow 23">
                <a:extLst>
                  <a:ext uri="{FF2B5EF4-FFF2-40B4-BE49-F238E27FC236}">
                    <a16:creationId xmlns:a16="http://schemas.microsoft.com/office/drawing/2014/main" id="{77823529-CA10-CB2B-E080-E69E35A72D67}"/>
                  </a:ext>
                </a:extLst>
              </p:cNvPr>
              <p:cNvSpPr/>
              <p:nvPr/>
            </p:nvSpPr>
            <p:spPr>
              <a:xfrm rot="2102466">
                <a:off x="6959144" y="2319834"/>
                <a:ext cx="822960" cy="568036"/>
              </a:xfrm>
              <a:prstGeom prst="rightArrow">
                <a:avLst>
                  <a:gd name="adj1" fmla="val 28863"/>
                  <a:gd name="adj2" fmla="val 46288"/>
                </a:avLst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6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BEE66-5F60-78F9-B272-3113E908B1F1}"/>
                </a:ext>
              </a:extLst>
            </p:cNvPr>
            <p:cNvSpPr txBox="1"/>
            <p:nvPr/>
          </p:nvSpPr>
          <p:spPr>
            <a:xfrm>
              <a:off x="2819400" y="511333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Adapted behaviour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EBEF6-66CA-82D5-3AD0-F3B672183A47}"/>
                </a:ext>
              </a:extLst>
            </p:cNvPr>
            <p:cNvSpPr txBox="1"/>
            <p:nvPr/>
          </p:nvSpPr>
          <p:spPr>
            <a:xfrm>
              <a:off x="6223177" y="5113339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Natural behaviour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BAAE49-7446-C5ED-BD5F-19B020EF9316}"/>
                </a:ext>
              </a:extLst>
            </p:cNvPr>
            <p:cNvSpPr/>
            <p:nvPr/>
          </p:nvSpPr>
          <p:spPr>
            <a:xfrm>
              <a:off x="1425299" y="437335"/>
              <a:ext cx="8175901" cy="5277665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351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43B6-CB7E-DF5C-B950-B298DB7E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7122B2C-884A-2D6F-EA59-669A9636A08B}"/>
              </a:ext>
            </a:extLst>
          </p:cNvPr>
          <p:cNvSpPr/>
          <p:nvPr/>
        </p:nvSpPr>
        <p:spPr>
          <a:xfrm>
            <a:off x="-89721" y="-4914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0A226229-10AA-BBF6-2AB6-F1D2EAF9BED1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2B820C86-058A-515A-0354-4BBD8615B87F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3C450377-8BDD-9C59-28B8-114AB2E7685C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B4D27B1-CF7B-C42E-F528-F0F9923095E6}"/>
              </a:ext>
            </a:extLst>
          </p:cNvPr>
          <p:cNvSpPr/>
          <p:nvPr/>
        </p:nvSpPr>
        <p:spPr>
          <a:xfrm>
            <a:off x="8140997" y="-651245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14118D47-EA85-2D5F-DE84-9F7A3989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6" y="6382619"/>
            <a:ext cx="501649" cy="50164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B4115095-1236-0738-95A7-E77FE0AD1C26}"/>
              </a:ext>
            </a:extLst>
          </p:cNvPr>
          <p:cNvSpPr txBox="1"/>
          <p:nvPr/>
        </p:nvSpPr>
        <p:spPr>
          <a:xfrm>
            <a:off x="373225" y="184779"/>
            <a:ext cx="11180903" cy="68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Flip zone – moving from stress to panic</a:t>
            </a:r>
            <a:endParaRPr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7F92A6-9672-8A01-C65E-12F2EEB84595}"/>
              </a:ext>
            </a:extLst>
          </p:cNvPr>
          <p:cNvGrpSpPr/>
          <p:nvPr/>
        </p:nvGrpSpPr>
        <p:grpSpPr>
          <a:xfrm>
            <a:off x="3445290" y="1117842"/>
            <a:ext cx="5301419" cy="5229350"/>
            <a:chOff x="3445290" y="1117842"/>
            <a:chExt cx="5301419" cy="5229350"/>
          </a:xfrm>
        </p:grpSpPr>
        <p:pic>
          <p:nvPicPr>
            <p:cNvPr id="29" name="Picture 5" descr="Picture 5">
              <a:extLst>
                <a:ext uri="{FF2B5EF4-FFF2-40B4-BE49-F238E27FC236}">
                  <a16:creationId xmlns:a16="http://schemas.microsoft.com/office/drawing/2014/main" id="{81739ED2-E460-E0B7-523A-0FA2AC93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228081" y="1865604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1BB60E-788A-4FBD-4C9D-305A205E2C12}"/>
                </a:ext>
              </a:extLst>
            </p:cNvPr>
            <p:cNvSpPr/>
            <p:nvPr/>
          </p:nvSpPr>
          <p:spPr>
            <a:xfrm>
              <a:off x="3445290" y="1117842"/>
              <a:ext cx="5301419" cy="522935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Arrow 27">
              <a:extLst>
                <a:ext uri="{FF2B5EF4-FFF2-40B4-BE49-F238E27FC236}">
                  <a16:creationId xmlns:a16="http://schemas.microsoft.com/office/drawing/2014/main" id="{4A1379B4-3A2F-A455-2B74-4D077E8E3319}"/>
                </a:ext>
              </a:extLst>
            </p:cNvPr>
            <p:cNvSpPr/>
            <p:nvPr/>
          </p:nvSpPr>
          <p:spPr>
            <a:xfrm rot="13271916">
              <a:off x="4247244" y="22855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Right Arrow 26">
              <a:extLst>
                <a:ext uri="{FF2B5EF4-FFF2-40B4-BE49-F238E27FC236}">
                  <a16:creationId xmlns:a16="http://schemas.microsoft.com/office/drawing/2014/main" id="{F1611A0F-5401-72D3-D7C0-84752EE0DD40}"/>
                </a:ext>
              </a:extLst>
            </p:cNvPr>
            <p:cNvSpPr/>
            <p:nvPr/>
          </p:nvSpPr>
          <p:spPr>
            <a:xfrm rot="18925528">
              <a:off x="7183599" y="23113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ight Arrow 24">
              <a:extLst>
                <a:ext uri="{FF2B5EF4-FFF2-40B4-BE49-F238E27FC236}">
                  <a16:creationId xmlns:a16="http://schemas.microsoft.com/office/drawing/2014/main" id="{BA83BDC2-7265-5285-9D63-C780F2D5799E}"/>
                </a:ext>
              </a:extLst>
            </p:cNvPr>
            <p:cNvSpPr/>
            <p:nvPr/>
          </p:nvSpPr>
          <p:spPr>
            <a:xfrm rot="2404986">
              <a:off x="7219307" y="4773993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3F0592AF-AFAD-C242-9E52-E1D4E520917A}"/>
                </a:ext>
              </a:extLst>
            </p:cNvPr>
            <p:cNvSpPr/>
            <p:nvPr/>
          </p:nvSpPr>
          <p:spPr>
            <a:xfrm rot="8124173">
              <a:off x="4254697" y="4901812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E0560F-9ED1-55FD-78E9-9964523E12E9}"/>
              </a:ext>
            </a:extLst>
          </p:cNvPr>
          <p:cNvGrpSpPr/>
          <p:nvPr/>
        </p:nvGrpSpPr>
        <p:grpSpPr>
          <a:xfrm>
            <a:off x="8296440" y="1037506"/>
            <a:ext cx="3576400" cy="1058424"/>
            <a:chOff x="7162956" y="1019550"/>
            <a:chExt cx="4308524" cy="1331621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99493B0D-F22A-75C1-4461-C97F9B0DA705}"/>
                </a:ext>
              </a:extLst>
            </p:cNvPr>
            <p:cNvSpPr/>
            <p:nvPr/>
          </p:nvSpPr>
          <p:spPr>
            <a:xfrm>
              <a:off x="7162956" y="1019550"/>
              <a:ext cx="4256519" cy="1331621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B7154CD3-24B6-3FB5-E0A3-ED38D83A4004}"/>
                </a:ext>
              </a:extLst>
            </p:cNvPr>
            <p:cNvSpPr txBox="1"/>
            <p:nvPr/>
          </p:nvSpPr>
          <p:spPr>
            <a:xfrm>
              <a:off x="7374893" y="1066635"/>
              <a:ext cx="4096587" cy="911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Overly emotional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Hypersensitive</a:t>
              </a:r>
            </a:p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Indecisive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ED5E79-5987-F06F-31C7-51785E381A2B}"/>
              </a:ext>
            </a:extLst>
          </p:cNvPr>
          <p:cNvGrpSpPr/>
          <p:nvPr/>
        </p:nvGrpSpPr>
        <p:grpSpPr>
          <a:xfrm>
            <a:off x="8276663" y="5442886"/>
            <a:ext cx="3542111" cy="1040172"/>
            <a:chOff x="7768771" y="4151207"/>
            <a:chExt cx="3612664" cy="228134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0620708C-F3CA-B3CD-23B1-99B728ADF267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FBD3FC75-AAEB-C428-2FC6-162ED070BFBA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55ECED0C-D708-8FD7-F8D7-CE8E9F04265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E4176CD-4519-9B7E-99B6-57B7B6FF62A6}"/>
                </a:ext>
              </a:extLst>
            </p:cNvPr>
            <p:cNvSpPr txBox="1"/>
            <p:nvPr/>
          </p:nvSpPr>
          <p:spPr>
            <a:xfrm>
              <a:off x="7962380" y="4286304"/>
              <a:ext cx="3419055" cy="1423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Becomes highly rigid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Fixated by details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Stops communicating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C9C6B-BF64-8FEC-31B9-D9254BCAEEF4}"/>
              </a:ext>
            </a:extLst>
          </p:cNvPr>
          <p:cNvGrpSpPr/>
          <p:nvPr/>
        </p:nvGrpSpPr>
        <p:grpSpPr>
          <a:xfrm>
            <a:off x="373225" y="1026440"/>
            <a:ext cx="3638783" cy="1058424"/>
            <a:chOff x="752263" y="745675"/>
            <a:chExt cx="4234926" cy="1048302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1A46EDD-7140-78F1-14D6-56A7199519A5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9B489CC0-3BE1-FA08-C644-2C3FF1053B64}"/>
                </a:ext>
              </a:extLst>
            </p:cNvPr>
            <p:cNvSpPr txBox="1"/>
            <p:nvPr/>
          </p:nvSpPr>
          <p:spPr>
            <a:xfrm>
              <a:off x="951972" y="849616"/>
              <a:ext cx="4035217" cy="639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Erratic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Uncalculated risks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Inability to </a:t>
              </a:r>
              <a:r>
                <a:rPr lang="en-US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prioritise</a:t>
              </a:r>
              <a:endParaRPr lang="en-US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862C87-8822-86DE-EDC3-10E04C71F082}"/>
              </a:ext>
            </a:extLst>
          </p:cNvPr>
          <p:cNvGrpSpPr/>
          <p:nvPr/>
        </p:nvGrpSpPr>
        <p:grpSpPr>
          <a:xfrm>
            <a:off x="373225" y="5424633"/>
            <a:ext cx="3533232" cy="1058425"/>
            <a:chOff x="1464692" y="4124267"/>
            <a:chExt cx="3601104" cy="2281350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03220213-3E7D-3615-9A2F-113367E098D2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71F4A31E-C0BC-FC58-478B-8D4F00EB883C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32EB9A6C-31E4-A160-F833-4206F241459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E96282B1-9C23-62DE-BE9E-656F52722A72}"/>
                </a:ext>
              </a:extLst>
            </p:cNvPr>
            <p:cNvSpPr txBox="1"/>
            <p:nvPr/>
          </p:nvSpPr>
          <p:spPr>
            <a:xfrm>
              <a:off x="1548493" y="4261632"/>
              <a:ext cx="3362576" cy="1554035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Overly pushy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Impetuous</a:t>
              </a:r>
            </a:p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Callous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7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4ADF-F60F-AF91-C0D5-BDB06246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hourglass on a piece of paper&#10;&#10;AI-generated content may be incorrect.">
            <a:extLst>
              <a:ext uri="{FF2B5EF4-FFF2-40B4-BE49-F238E27FC236}">
                <a16:creationId xmlns:a16="http://schemas.microsoft.com/office/drawing/2014/main" id="{25D681B9-5A4B-DE87-2F72-DC3E6096E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04997F-FE37-3D70-9005-5645A9EA1CDD}"/>
              </a:ext>
            </a:extLst>
          </p:cNvPr>
          <p:cNvSpPr/>
          <p:nvPr/>
        </p:nvSpPr>
        <p:spPr>
          <a:xfrm>
            <a:off x="0" y="0"/>
            <a:ext cx="1152144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8770D13E-EA88-28EC-27A6-6EBC2F1E5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6" y="368265"/>
            <a:ext cx="1001927" cy="795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D7215-5CA5-8FC2-9C4E-88339A77ED83}"/>
              </a:ext>
            </a:extLst>
          </p:cNvPr>
          <p:cNvSpPr txBox="1"/>
          <p:nvPr/>
        </p:nvSpPr>
        <p:spPr>
          <a:xfrm>
            <a:off x="870642" y="5387000"/>
            <a:ext cx="1111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Break</a:t>
            </a:r>
            <a:endParaRPr lang="en-US" sz="2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406F8-195C-BBAB-3F60-63F8ADE6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F94D6D5-E9E6-7E32-1A19-15BE3B3415D8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21FCD7AE-33B9-80E2-757C-CFF88FB090E9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BFA22FC-5B5B-F5C5-624D-8864CBC61EA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63B0456D-CBBD-ADBB-02F6-C05BEDC6AFF8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ABA5C30C-A441-A8CF-546C-BDF0C4D5E691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013D561-5FCC-C8BD-75CC-E335242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98ACA-6BE4-A024-76B6-F24652B6D5C4}"/>
              </a:ext>
            </a:extLst>
          </p:cNvPr>
          <p:cNvSpPr txBox="1"/>
          <p:nvPr/>
        </p:nvSpPr>
        <p:spPr>
          <a:xfrm>
            <a:off x="919807" y="1418749"/>
            <a:ext cx="8748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stress play out for these </a:t>
            </a:r>
            <a:r>
              <a:rPr lang="en-US" sz="32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combinations?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DCF38-2C46-BAE5-73F5-C0CC6D3DBE35}"/>
              </a:ext>
            </a:extLst>
          </p:cNvPr>
          <p:cNvSpPr txBox="1"/>
          <p:nvPr/>
        </p:nvSpPr>
        <p:spPr>
          <a:xfrm>
            <a:off x="919807" y="113925"/>
            <a:ext cx="10818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4: Stress and Colour Combination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21FEFA-3737-F6E0-14F1-85C06DF8B674}"/>
              </a:ext>
            </a:extLst>
          </p:cNvPr>
          <p:cNvGrpSpPr/>
          <p:nvPr/>
        </p:nvGrpSpPr>
        <p:grpSpPr>
          <a:xfrm>
            <a:off x="1027447" y="3048000"/>
            <a:ext cx="8650704" cy="1941154"/>
            <a:chOff x="1411636" y="2813592"/>
            <a:chExt cx="8650704" cy="19411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D71D5B-E8CF-AF34-1B00-5A0A9ADBB910}"/>
                </a:ext>
              </a:extLst>
            </p:cNvPr>
            <p:cNvGrpSpPr/>
            <p:nvPr/>
          </p:nvGrpSpPr>
          <p:grpSpPr>
            <a:xfrm>
              <a:off x="8302763" y="2813592"/>
              <a:ext cx="1759577" cy="1941154"/>
              <a:chOff x="8531837" y="3048000"/>
              <a:chExt cx="1759577" cy="194115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BD6B6C-D6C8-D8B4-0C0A-2637A47B8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1838" y="3225147"/>
                <a:ext cx="1672521" cy="162690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A140940-811A-9EB0-7037-101AA3E86542}"/>
                  </a:ext>
                </a:extLst>
              </p:cNvPr>
              <p:cNvSpPr/>
              <p:nvPr/>
            </p:nvSpPr>
            <p:spPr>
              <a:xfrm>
                <a:off x="8531837" y="3048000"/>
                <a:ext cx="1759577" cy="194115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E70051B-5E00-C771-5C8C-FE4F3A10E1B8}"/>
                </a:ext>
              </a:extLst>
            </p:cNvPr>
            <p:cNvGrpSpPr/>
            <p:nvPr/>
          </p:nvGrpSpPr>
          <p:grpSpPr>
            <a:xfrm>
              <a:off x="6038350" y="2813592"/>
              <a:ext cx="1759577" cy="1941154"/>
              <a:chOff x="4882219" y="2849161"/>
              <a:chExt cx="1759577" cy="1941154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4FC9896-EE0A-4826-2F9D-8987E5F9196E}"/>
                  </a:ext>
                </a:extLst>
              </p:cNvPr>
              <p:cNvSpPr/>
              <p:nvPr/>
            </p:nvSpPr>
            <p:spPr>
              <a:xfrm>
                <a:off x="4882219" y="2849161"/>
                <a:ext cx="1759577" cy="194115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352C202-AB0F-2194-ADCD-48738A148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0782" y="3006285"/>
                <a:ext cx="1596495" cy="162690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8EC8F35-4AAD-3333-E1C2-2F19E8C8E52A}"/>
                </a:ext>
              </a:extLst>
            </p:cNvPr>
            <p:cNvGrpSpPr/>
            <p:nvPr/>
          </p:nvGrpSpPr>
          <p:grpSpPr>
            <a:xfrm>
              <a:off x="3741558" y="2813592"/>
              <a:ext cx="1759577" cy="1941154"/>
              <a:chOff x="3741558" y="2813592"/>
              <a:chExt cx="1759577" cy="1941154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6165EA0-8205-106B-0DF1-18F017EEC17E}"/>
                  </a:ext>
                </a:extLst>
              </p:cNvPr>
              <p:cNvSpPr/>
              <p:nvPr/>
            </p:nvSpPr>
            <p:spPr>
              <a:xfrm>
                <a:off x="3741558" y="2813592"/>
                <a:ext cx="1759577" cy="194115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008BA11-5DA4-2E93-F10A-8EBD4E4B1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7893" y="2980712"/>
                <a:ext cx="1626906" cy="1626906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E9B576-B96E-C54D-961F-33D1379AF59C}"/>
                </a:ext>
              </a:extLst>
            </p:cNvPr>
            <p:cNvGrpSpPr/>
            <p:nvPr/>
          </p:nvGrpSpPr>
          <p:grpSpPr>
            <a:xfrm>
              <a:off x="1411636" y="2813592"/>
              <a:ext cx="1759577" cy="1941154"/>
              <a:chOff x="1851872" y="3128723"/>
              <a:chExt cx="1759577" cy="194115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48AD7D3-151B-F1C2-61D3-0F8F32C77982}"/>
                  </a:ext>
                </a:extLst>
              </p:cNvPr>
              <p:cNvSpPr/>
              <p:nvPr/>
            </p:nvSpPr>
            <p:spPr>
              <a:xfrm>
                <a:off x="1851872" y="3128723"/>
                <a:ext cx="1759577" cy="194115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98A375-7F75-4EA0-A400-E2224CF38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8207" y="3285847"/>
                <a:ext cx="1626906" cy="1626906"/>
              </a:xfrm>
              <a:prstGeom prst="rect">
                <a:avLst/>
              </a:prstGeom>
            </p:spPr>
          </p:pic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3176F99-4C2B-2BCD-9A9D-607C6AA19C53}"/>
              </a:ext>
            </a:extLst>
          </p:cNvPr>
          <p:cNvSpPr txBox="1"/>
          <p:nvPr/>
        </p:nvSpPr>
        <p:spPr>
          <a:xfrm>
            <a:off x="1050638" y="5164081"/>
            <a:ext cx="874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Person 1	       Person 2	  Person 3	       Person 4</a:t>
            </a:r>
          </a:p>
        </p:txBody>
      </p:sp>
    </p:spTree>
    <p:extLst>
      <p:ext uri="{BB962C8B-B14F-4D97-AF65-F5344CB8AC3E}">
        <p14:creationId xmlns:p14="http://schemas.microsoft.com/office/powerpoint/2010/main" val="90087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BC9A-3AA2-32DC-1CC3-DB05FD1B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74B20-B744-578A-E1DE-5146FBEA8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7191AB-62B0-9B7B-64DB-3A0E6707D627}"/>
              </a:ext>
            </a:extLst>
          </p:cNvPr>
          <p:cNvSpPr/>
          <p:nvPr/>
        </p:nvSpPr>
        <p:spPr>
          <a:xfrm>
            <a:off x="0" y="0"/>
            <a:ext cx="1133061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62544-1AC8-98FA-BC0A-402297944B24}"/>
              </a:ext>
            </a:extLst>
          </p:cNvPr>
          <p:cNvSpPr txBox="1"/>
          <p:nvPr/>
        </p:nvSpPr>
        <p:spPr>
          <a:xfrm>
            <a:off x="386076" y="2631866"/>
            <a:ext cx="11113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Stress and Resilience  Workshop</a:t>
            </a:r>
          </a:p>
          <a:p>
            <a:endParaRPr lang="en-US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F8571-C3A0-72AF-E94E-0563D1120222}"/>
              </a:ext>
            </a:extLst>
          </p:cNvPr>
          <p:cNvSpPr txBox="1"/>
          <p:nvPr/>
        </p:nvSpPr>
        <p:spPr>
          <a:xfrm>
            <a:off x="386075" y="4600627"/>
            <a:ext cx="79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Helping teams communicate, collaborate and perform at their best</a:t>
            </a:r>
          </a:p>
        </p:txBody>
      </p:sp>
      <p:pic>
        <p:nvPicPr>
          <p:cNvPr id="7" name="Picture 6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12F6A9C-1580-7816-A4BF-E72175B0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6" y="397125"/>
            <a:ext cx="1001927" cy="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872-1B66-FAC2-4047-D5CD9CA0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A16F86D-4844-6F8C-6460-5D0C34632C79}"/>
              </a:ext>
            </a:extLst>
          </p:cNvPr>
          <p:cNvSpPr/>
          <p:nvPr/>
        </p:nvSpPr>
        <p:spPr>
          <a:xfrm>
            <a:off x="-159385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B522440-6CB9-42FA-AC23-B3ECC8440109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12AFFD7A-DA75-D126-3C5A-7D19953EB81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F0A7CCD-7F18-EF94-42DC-36038F74B566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A579C02E-71A5-7B91-DA27-86F1AF1DD69F}"/>
              </a:ext>
            </a:extLst>
          </p:cNvPr>
          <p:cNvSpPr/>
          <p:nvPr/>
        </p:nvSpPr>
        <p:spPr>
          <a:xfrm>
            <a:off x="10771353" y="-385390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7892665-1459-8A90-8893-08C36805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6" y="6382619"/>
            <a:ext cx="501649" cy="501649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E56CC9C0-CD11-5118-5672-1BF7EF07B759}"/>
              </a:ext>
            </a:extLst>
          </p:cNvPr>
          <p:cNvSpPr txBox="1"/>
          <p:nvPr/>
        </p:nvSpPr>
        <p:spPr>
          <a:xfrm>
            <a:off x="451684" y="95639"/>
            <a:ext cx="11180903" cy="1296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>
            <a:lvl1pPr defTabSz="321468">
              <a:defRPr sz="24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How do we manage/coach returning to the high performance zone?</a:t>
            </a:r>
            <a:endParaRPr sz="4000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BFFC6-7304-5C09-8F2F-FA24E47B556E}"/>
              </a:ext>
            </a:extLst>
          </p:cNvPr>
          <p:cNvGrpSpPr/>
          <p:nvPr/>
        </p:nvGrpSpPr>
        <p:grpSpPr>
          <a:xfrm>
            <a:off x="4242470" y="2013717"/>
            <a:ext cx="3778478" cy="3733826"/>
            <a:chOff x="4228081" y="1865604"/>
            <a:chExt cx="3778478" cy="3733826"/>
          </a:xfrm>
        </p:grpSpPr>
        <p:pic>
          <p:nvPicPr>
            <p:cNvPr id="29" name="Picture 5" descr="Picture 5">
              <a:extLst>
                <a:ext uri="{FF2B5EF4-FFF2-40B4-BE49-F238E27FC236}">
                  <a16:creationId xmlns:a16="http://schemas.microsoft.com/office/drawing/2014/main" id="{D8C73B5B-50D7-67B4-CA19-17EAD314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228081" y="1865604"/>
              <a:ext cx="3735835" cy="37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4" name="Right Arrow 27">
              <a:extLst>
                <a:ext uri="{FF2B5EF4-FFF2-40B4-BE49-F238E27FC236}">
                  <a16:creationId xmlns:a16="http://schemas.microsoft.com/office/drawing/2014/main" id="{66B6A277-0121-2544-540F-D8DDF80FCE57}"/>
                </a:ext>
              </a:extLst>
            </p:cNvPr>
            <p:cNvSpPr/>
            <p:nvPr/>
          </p:nvSpPr>
          <p:spPr>
            <a:xfrm rot="2253024">
              <a:off x="4247244" y="22855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Right Arrow 26">
              <a:extLst>
                <a:ext uri="{FF2B5EF4-FFF2-40B4-BE49-F238E27FC236}">
                  <a16:creationId xmlns:a16="http://schemas.microsoft.com/office/drawing/2014/main" id="{C79E4D1B-4D67-CD1E-2AB9-92DA314F6D07}"/>
                </a:ext>
              </a:extLst>
            </p:cNvPr>
            <p:cNvSpPr/>
            <p:nvPr/>
          </p:nvSpPr>
          <p:spPr>
            <a:xfrm rot="8486771">
              <a:off x="7183599" y="2311380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Right Arrow 24">
              <a:extLst>
                <a:ext uri="{FF2B5EF4-FFF2-40B4-BE49-F238E27FC236}">
                  <a16:creationId xmlns:a16="http://schemas.microsoft.com/office/drawing/2014/main" id="{EE131EFC-FA89-47D0-2AE1-18A418C60C66}"/>
                </a:ext>
              </a:extLst>
            </p:cNvPr>
            <p:cNvSpPr/>
            <p:nvPr/>
          </p:nvSpPr>
          <p:spPr>
            <a:xfrm rot="13331154">
              <a:off x="7097878" y="4733248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Right Arrow 28">
              <a:extLst>
                <a:ext uri="{FF2B5EF4-FFF2-40B4-BE49-F238E27FC236}">
                  <a16:creationId xmlns:a16="http://schemas.microsoft.com/office/drawing/2014/main" id="{EF4C281D-DB3F-6A74-D658-474161EDCC54}"/>
                </a:ext>
              </a:extLst>
            </p:cNvPr>
            <p:cNvSpPr/>
            <p:nvPr/>
          </p:nvSpPr>
          <p:spPr>
            <a:xfrm rot="19199064">
              <a:off x="4292389" y="4741892"/>
              <a:ext cx="822960" cy="568036"/>
            </a:xfrm>
            <a:prstGeom prst="rightArrow">
              <a:avLst>
                <a:gd name="adj1" fmla="val 28863"/>
                <a:gd name="adj2" fmla="val 46288"/>
              </a:avLst>
            </a:prstGeom>
            <a:solidFill>
              <a:srgbClr val="0E3D56"/>
            </a:solidFill>
            <a:ln>
              <a:solidFill>
                <a:srgbClr val="0E3D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3BEAB0-A373-8384-61B0-37C6E858D7DD}"/>
              </a:ext>
            </a:extLst>
          </p:cNvPr>
          <p:cNvGrpSpPr/>
          <p:nvPr/>
        </p:nvGrpSpPr>
        <p:grpSpPr>
          <a:xfrm>
            <a:off x="8137903" y="1466036"/>
            <a:ext cx="3576400" cy="1331621"/>
            <a:chOff x="7162956" y="1019550"/>
            <a:chExt cx="4308524" cy="1331621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69EEE0E-5412-059E-81D3-6175E6E701F2}"/>
                </a:ext>
              </a:extLst>
            </p:cNvPr>
            <p:cNvSpPr/>
            <p:nvPr/>
          </p:nvSpPr>
          <p:spPr>
            <a:xfrm>
              <a:off x="7162956" y="1019550"/>
              <a:ext cx="4256519" cy="1331621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EF088E8D-6649-1B1F-E927-59958C347742}"/>
                </a:ext>
              </a:extLst>
            </p:cNvPr>
            <p:cNvSpPr txBox="1"/>
            <p:nvPr/>
          </p:nvSpPr>
          <p:spPr>
            <a:xfrm>
              <a:off x="7374893" y="1066635"/>
              <a:ext cx="4096587" cy="1218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Avoid mirroring </a:t>
              </a:r>
              <a:r>
                <a:rPr lang="en-US" sz="1700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behaviour</a:t>
              </a:r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  <a:p>
              <a:pPr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Leave alone</a:t>
              </a:r>
            </a:p>
            <a:p>
              <a:pPr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Give options</a:t>
              </a:r>
            </a:p>
            <a:p>
              <a:pPr>
                <a:lnSpc>
                  <a:spcPts val="2427"/>
                </a:lnSpc>
              </a:pPr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Help them to </a:t>
              </a:r>
              <a:r>
                <a:rPr lang="en-US" sz="1700" b="1" dirty="0" err="1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prioritise</a:t>
              </a:r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C02040-FB50-2239-365C-99F026D86826}"/>
              </a:ext>
            </a:extLst>
          </p:cNvPr>
          <p:cNvGrpSpPr/>
          <p:nvPr/>
        </p:nvGrpSpPr>
        <p:grpSpPr>
          <a:xfrm>
            <a:off x="8148446" y="5081733"/>
            <a:ext cx="3542111" cy="1331620"/>
            <a:chOff x="7768771" y="4151207"/>
            <a:chExt cx="3612664" cy="2281349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962CAE30-0148-0F91-2045-791F9E33356A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D888E1FE-023C-D6F6-257A-BB58C907751E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AB6A418B-CA1F-365A-720B-0AF9D1C6C10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952968C-4DAD-65C2-9502-64D7E9E8AE0C}"/>
                </a:ext>
              </a:extLst>
            </p:cNvPr>
            <p:cNvSpPr txBox="1"/>
            <p:nvPr/>
          </p:nvSpPr>
          <p:spPr>
            <a:xfrm>
              <a:off x="7962380" y="4286304"/>
              <a:ext cx="3419055" cy="1792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Compliment successes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Involve them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Listen to them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Give them validation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F0121A-D07F-834A-77AD-C20C5239851B}"/>
              </a:ext>
            </a:extLst>
          </p:cNvPr>
          <p:cNvGrpSpPr/>
          <p:nvPr/>
        </p:nvGrpSpPr>
        <p:grpSpPr>
          <a:xfrm>
            <a:off x="589302" y="1436010"/>
            <a:ext cx="3672955" cy="1361647"/>
            <a:chOff x="752263" y="745675"/>
            <a:chExt cx="4274697" cy="1048302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7C9086A-6634-AAF4-D1B8-A84293714E6C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C32EB2B8-6907-1B30-54F9-D6F9DB2BE4EC}"/>
                </a:ext>
              </a:extLst>
            </p:cNvPr>
            <p:cNvSpPr txBox="1"/>
            <p:nvPr/>
          </p:nvSpPr>
          <p:spPr>
            <a:xfrm>
              <a:off x="991743" y="788269"/>
              <a:ext cx="4035217" cy="8056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Give them time + space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Answer questions fully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Present the facts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Avoid interrupting them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BA9D24-505B-4409-AD72-645F0D2D2ADA}"/>
              </a:ext>
            </a:extLst>
          </p:cNvPr>
          <p:cNvGrpSpPr/>
          <p:nvPr/>
        </p:nvGrpSpPr>
        <p:grpSpPr>
          <a:xfrm>
            <a:off x="567541" y="5037153"/>
            <a:ext cx="3554993" cy="1349696"/>
            <a:chOff x="1464692" y="4124267"/>
            <a:chExt cx="3643188" cy="2281350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27D52E9B-BC76-FA68-1F55-71C658BA32F2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3393BE01-F363-5E96-735E-BEFBD24C2DC1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7CAE1688-4B28-F718-768B-D2A77225021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1F78F9C8-A0B3-1BDA-066C-D1A6F4FBB891}"/>
                </a:ext>
              </a:extLst>
            </p:cNvPr>
            <p:cNvSpPr txBox="1"/>
            <p:nvPr/>
          </p:nvSpPr>
          <p:spPr>
            <a:xfrm>
              <a:off x="1590577" y="4269297"/>
              <a:ext cx="3517303" cy="1956935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Listen – don’t fix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Revisit values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Help them identify the issue</a:t>
              </a:r>
            </a:p>
            <a:p>
              <a:r>
                <a:rPr lang="en-US" sz="17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Ask how to support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3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E36C-C04A-42BA-18A9-0E47708C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6DA7BBF-B81A-EDEE-1336-8531106A903D}"/>
              </a:ext>
            </a:extLst>
          </p:cNvPr>
          <p:cNvSpPr/>
          <p:nvPr/>
        </p:nvSpPr>
        <p:spPr>
          <a:xfrm>
            <a:off x="0" y="-6781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B1B4B8AF-2461-E496-81B0-BD9EDB4EA722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7BA0383F-AFE0-B85E-5E88-1D2C6C5DE56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5435BBF4-4320-C155-711A-1CFB320330BC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E55F0D56-135C-A361-EA89-5B4E5EE4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0DA6D8B-9C3E-A7F7-69FE-3AFD20F2C844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4B202-7F39-2188-41F7-D689E1C1D74F}"/>
              </a:ext>
            </a:extLst>
          </p:cNvPr>
          <p:cNvSpPr txBox="1"/>
          <p:nvPr/>
        </p:nvSpPr>
        <p:spPr>
          <a:xfrm>
            <a:off x="723719" y="60991"/>
            <a:ext cx="10818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5: Coaching back to high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BAE47-D694-1358-6D80-FD161C51F4FE}"/>
              </a:ext>
            </a:extLst>
          </p:cNvPr>
          <p:cNvSpPr txBox="1"/>
          <p:nvPr/>
        </p:nvSpPr>
        <p:spPr>
          <a:xfrm>
            <a:off x="838200" y="1905000"/>
            <a:ext cx="473334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stress be triggered?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will this stress be displayed?</a:t>
            </a:r>
          </a:p>
          <a:p>
            <a:pPr>
              <a:spcAft>
                <a:spcPts val="600"/>
              </a:spcAft>
            </a:pPr>
            <a:endParaRPr lang="en-US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What behaviours should be avoided when supporting this person?</a:t>
            </a:r>
          </a:p>
          <a:p>
            <a:pPr>
              <a:spcAft>
                <a:spcPts val="600"/>
              </a:spcAft>
            </a:pPr>
            <a:endParaRPr lang="en-US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How could this person be coached back to high performance?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12064-69B6-AC4D-B132-FE0523CFA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60"/>
          <a:stretch/>
        </p:blipFill>
        <p:spPr>
          <a:xfrm>
            <a:off x="5693853" y="2286000"/>
            <a:ext cx="5848791" cy="282967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689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81369-6114-C79E-43CE-8C6BB7BE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60CF7DF-D9D2-2B2F-5A5C-0F0DBB2358F4}"/>
              </a:ext>
            </a:extLst>
          </p:cNvPr>
          <p:cNvSpPr/>
          <p:nvPr/>
        </p:nvSpPr>
        <p:spPr>
          <a:xfrm>
            <a:off x="-28351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5D746E32-4BA7-9894-3197-30C18F1ED192}"/>
              </a:ext>
            </a:extLst>
          </p:cNvPr>
          <p:cNvSpPr/>
          <p:nvPr/>
        </p:nvSpPr>
        <p:spPr>
          <a:xfrm>
            <a:off x="11745900" y="5291285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70CE4A83-AF20-B978-F976-0B396A64494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BFF06D74-FF11-CF55-085D-AD7442AB7398}"/>
              </a:ext>
            </a:extLst>
          </p:cNvPr>
          <p:cNvSpPr/>
          <p:nvPr/>
        </p:nvSpPr>
        <p:spPr>
          <a:xfrm>
            <a:off x="2759961" y="642255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03646ADA-6D50-8181-0C91-447BB83A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DC9CD0-C563-8EE4-4578-2192E591A6F1}"/>
              </a:ext>
            </a:extLst>
          </p:cNvPr>
          <p:cNvSpPr txBox="1"/>
          <p:nvPr/>
        </p:nvSpPr>
        <p:spPr>
          <a:xfrm>
            <a:off x="502778" y="301559"/>
            <a:ext cx="1043344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Coaching out of stress</a:t>
            </a: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B7474EE-AEC7-53E8-C861-2AC31CA96E86}"/>
              </a:ext>
            </a:extLst>
          </p:cNvPr>
          <p:cNvSpPr/>
          <p:nvPr/>
        </p:nvSpPr>
        <p:spPr>
          <a:xfrm>
            <a:off x="9172010" y="-24448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BCE729E-AA59-F14B-27B9-1DAE8942E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52493"/>
              </p:ext>
            </p:extLst>
          </p:nvPr>
        </p:nvGraphicFramePr>
        <p:xfrm>
          <a:off x="502778" y="1009446"/>
          <a:ext cx="10768672" cy="5147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88255">
                  <a:extLst>
                    <a:ext uri="{9D8B030D-6E8A-4147-A177-3AD203B41FA5}">
                      <a16:colId xmlns:a16="http://schemas.microsoft.com/office/drawing/2014/main" val="1198920294"/>
                    </a:ext>
                  </a:extLst>
                </a:gridCol>
                <a:gridCol w="1133017">
                  <a:extLst>
                    <a:ext uri="{9D8B030D-6E8A-4147-A177-3AD203B41FA5}">
                      <a16:colId xmlns:a16="http://schemas.microsoft.com/office/drawing/2014/main" val="2291753312"/>
                    </a:ext>
                  </a:extLst>
                </a:gridCol>
                <a:gridCol w="4070515">
                  <a:extLst>
                    <a:ext uri="{9D8B030D-6E8A-4147-A177-3AD203B41FA5}">
                      <a16:colId xmlns:a16="http://schemas.microsoft.com/office/drawing/2014/main" val="4044823302"/>
                    </a:ext>
                  </a:extLst>
                </a:gridCol>
                <a:gridCol w="3976885">
                  <a:extLst>
                    <a:ext uri="{9D8B030D-6E8A-4147-A177-3AD203B41FA5}">
                      <a16:colId xmlns:a16="http://schemas.microsoft.com/office/drawing/2014/main" val="1897417386"/>
                    </a:ext>
                  </a:extLst>
                </a:gridCol>
              </a:tblGrid>
              <a:tr h="96269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2060"/>
                          </a:solidFill>
                          <a:latin typeface="Poppins "/>
                        </a:rPr>
                        <a:t>Name</a:t>
                      </a:r>
                      <a:endParaRPr lang="en-GB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Poppins "/>
                        </a:rPr>
                        <a:t>C’s</a:t>
                      </a:r>
                      <a:endParaRPr lang="en-GB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Poppins "/>
                        </a:rPr>
                        <a:t>Do</a:t>
                      </a:r>
                      <a:endParaRPr lang="en-GB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Poppins "/>
                        </a:rPr>
                        <a:t>Don’t</a:t>
                      </a:r>
                      <a:endParaRPr lang="en-GB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43846"/>
                  </a:ext>
                </a:extLst>
              </a:tr>
              <a:tr h="142819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8265B"/>
                          </a:solidFill>
                          <a:latin typeface="Poppins "/>
                        </a:rPr>
                        <a:t>Elliott</a:t>
                      </a: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5540"/>
                  </a:ext>
                </a:extLst>
              </a:tr>
              <a:tr h="137831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8265B"/>
                          </a:solidFill>
                          <a:latin typeface="Poppins "/>
                        </a:rPr>
                        <a:t>Tulisa</a:t>
                      </a:r>
                    </a:p>
                    <a:p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76531"/>
                  </a:ext>
                </a:extLst>
              </a:tr>
              <a:tr h="137831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8265B"/>
                          </a:solidFill>
                          <a:latin typeface="Poppins "/>
                        </a:rPr>
                        <a:t>Drew</a:t>
                      </a: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28265B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246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936090-03C3-43EB-DDE7-144FE7005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43" y="2018891"/>
            <a:ext cx="746825" cy="76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F249E-1193-FBAA-AAA7-11392ECF1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43" y="3451416"/>
            <a:ext cx="723963" cy="739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FABD3-A139-8449-2694-92C18B836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685" y="4830464"/>
            <a:ext cx="731583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30BC6-C699-9C8F-5D66-D304DA9A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A2B7981-EACE-0D24-9F9B-9F047C5F779E}"/>
              </a:ext>
            </a:extLst>
          </p:cNvPr>
          <p:cNvSpPr/>
          <p:nvPr/>
        </p:nvSpPr>
        <p:spPr>
          <a:xfrm>
            <a:off x="0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1AF2C69-18F6-3D5F-3BA5-BD9D35FF7955}"/>
              </a:ext>
            </a:extLst>
          </p:cNvPr>
          <p:cNvSpPr/>
          <p:nvPr/>
        </p:nvSpPr>
        <p:spPr>
          <a:xfrm>
            <a:off x="4084012" y="1431583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FFD47C1-34B6-E924-FA34-052F9DDD542E}"/>
              </a:ext>
            </a:extLst>
          </p:cNvPr>
          <p:cNvSpPr txBox="1">
            <a:spLocks/>
          </p:cNvSpPr>
          <p:nvPr/>
        </p:nvSpPr>
        <p:spPr>
          <a:xfrm>
            <a:off x="642127" y="91102"/>
            <a:ext cx="6099868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Response to setbacks</a:t>
            </a:r>
          </a:p>
          <a:p>
            <a:r>
              <a:rPr lang="en-US" sz="2400" b="1" dirty="0">
                <a:solidFill>
                  <a:srgbClr val="28265B"/>
                </a:solidFill>
                <a:latin typeface="Poppins "/>
                <a:cs typeface="Poppins ExtraBold" panose="00000900000000000000" pitchFamily="2" charset="0"/>
              </a:rPr>
              <a:t>How each </a:t>
            </a:r>
            <a:r>
              <a:rPr lang="en-US" sz="2400" b="1" dirty="0" err="1">
                <a:solidFill>
                  <a:srgbClr val="28265B"/>
                </a:solidFill>
                <a:latin typeface="Poppins "/>
                <a:cs typeface="Poppins ExtraBold" panose="00000900000000000000" pitchFamily="2" charset="0"/>
              </a:rPr>
              <a:t>colour</a:t>
            </a:r>
            <a:r>
              <a:rPr lang="en-US" sz="2400" b="1" dirty="0">
                <a:solidFill>
                  <a:srgbClr val="28265B"/>
                </a:solidFill>
                <a:latin typeface="Poppins "/>
                <a:cs typeface="Poppins ExtraBold" panose="00000900000000000000" pitchFamily="2" charset="0"/>
              </a:rPr>
              <a:t> is likely to respond</a:t>
            </a: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320A609-7629-5C3B-23B5-58A83D2C5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38D01850-5DC9-9A3D-1BC8-EACE8A011597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16925422-6205-B658-F1BE-699568D5FFA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30967AD9-DA8B-CC4E-F060-149B79D8A37E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162E306E-5F9D-31F5-2AB7-6010E5A0CACF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F23998-9349-48D8-5B65-51B62E21BA98}"/>
              </a:ext>
            </a:extLst>
          </p:cNvPr>
          <p:cNvGrpSpPr/>
          <p:nvPr/>
        </p:nvGrpSpPr>
        <p:grpSpPr>
          <a:xfrm>
            <a:off x="1000284" y="4523265"/>
            <a:ext cx="4080905" cy="1064524"/>
            <a:chOff x="1464692" y="4124267"/>
            <a:chExt cx="3601104" cy="228135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5637B6B5-0B2F-7BF7-5DC6-C5961DBC467C}"/>
                </a:ext>
              </a:extLst>
            </p:cNvPr>
            <p:cNvGrpSpPr/>
            <p:nvPr/>
          </p:nvGrpSpPr>
          <p:grpSpPr>
            <a:xfrm>
              <a:off x="1464692" y="4124267"/>
              <a:ext cx="3601104" cy="2281350"/>
              <a:chOff x="0" y="0"/>
              <a:chExt cx="1625382" cy="989729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ED1FCAE-0362-C3D0-D9D5-24B388161A84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1ED7F1E-7A63-7A3E-2E84-62977979168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86" name="TextBox 20">
              <a:extLst>
                <a:ext uri="{FF2B5EF4-FFF2-40B4-BE49-F238E27FC236}">
                  <a16:creationId xmlns:a16="http://schemas.microsoft.com/office/drawing/2014/main" id="{B7B5DD79-0EBD-AC50-8F97-8D5D15794B41}"/>
                </a:ext>
              </a:extLst>
            </p:cNvPr>
            <p:cNvSpPr txBox="1"/>
            <p:nvPr/>
          </p:nvSpPr>
          <p:spPr>
            <a:xfrm>
              <a:off x="1634950" y="4261631"/>
              <a:ext cx="3276119" cy="656780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Can feel overwhelmed</a:t>
              </a:r>
            </a:p>
          </p:txBody>
        </p:sp>
        <p:sp>
          <p:nvSpPr>
            <p:cNvPr id="87" name="TextBox 20">
              <a:extLst>
                <a:ext uri="{FF2B5EF4-FFF2-40B4-BE49-F238E27FC236}">
                  <a16:creationId xmlns:a16="http://schemas.microsoft.com/office/drawing/2014/main" id="{B8D2FD37-B9E4-7ECC-2981-8EDD8F9FFF75}"/>
                </a:ext>
              </a:extLst>
            </p:cNvPr>
            <p:cNvSpPr txBox="1"/>
            <p:nvPr/>
          </p:nvSpPr>
          <p:spPr>
            <a:xfrm>
              <a:off x="1618648" y="4933998"/>
              <a:ext cx="3099497" cy="656780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Concerned for others first</a:t>
              </a:r>
            </a:p>
          </p:txBody>
        </p:sp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26F8A169-B801-3AFE-93A4-FE59FFD7788F}"/>
                </a:ext>
              </a:extLst>
            </p:cNvPr>
            <p:cNvSpPr txBox="1"/>
            <p:nvPr/>
          </p:nvSpPr>
          <p:spPr>
            <a:xfrm>
              <a:off x="1628509" y="5616146"/>
              <a:ext cx="3099497" cy="656780"/>
            </a:xfrm>
            <a:prstGeom prst="round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Reluctant to respond quickly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4425B1-F3D1-39D1-B04D-AC99CDDE22AF}"/>
              </a:ext>
            </a:extLst>
          </p:cNvPr>
          <p:cNvGrpSpPr/>
          <p:nvPr/>
        </p:nvGrpSpPr>
        <p:grpSpPr>
          <a:xfrm>
            <a:off x="7473362" y="1816148"/>
            <a:ext cx="4500596" cy="1071912"/>
            <a:chOff x="7162956" y="1019551"/>
            <a:chExt cx="4500596" cy="1071912"/>
          </a:xfrm>
        </p:grpSpPr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5F524928-2185-41AE-FFEF-C99E34A213C9}"/>
                </a:ext>
              </a:extLst>
            </p:cNvPr>
            <p:cNvSpPr/>
            <p:nvPr/>
          </p:nvSpPr>
          <p:spPr>
            <a:xfrm>
              <a:off x="7162956" y="1019551"/>
              <a:ext cx="4256519" cy="1071912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97" name="TextBox 20">
              <a:extLst>
                <a:ext uri="{FF2B5EF4-FFF2-40B4-BE49-F238E27FC236}">
                  <a16:creationId xmlns:a16="http://schemas.microsoft.com/office/drawing/2014/main" id="{A334BF9E-8C7D-61D6-8E3A-717A5793B446}"/>
                </a:ext>
              </a:extLst>
            </p:cNvPr>
            <p:cNvSpPr txBox="1"/>
            <p:nvPr/>
          </p:nvSpPr>
          <p:spPr>
            <a:xfrm>
              <a:off x="7338092" y="1093474"/>
              <a:ext cx="4096587" cy="246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Looks to sort it quickly</a:t>
              </a:r>
            </a:p>
          </p:txBody>
        </p:sp>
        <p:sp>
          <p:nvSpPr>
            <p:cNvPr id="98" name="TextBox 20">
              <a:extLst>
                <a:ext uri="{FF2B5EF4-FFF2-40B4-BE49-F238E27FC236}">
                  <a16:creationId xmlns:a16="http://schemas.microsoft.com/office/drawing/2014/main" id="{1C2978AA-939F-5AE1-B909-D43D4E983F21}"/>
                </a:ext>
              </a:extLst>
            </p:cNvPr>
            <p:cNvSpPr txBox="1"/>
            <p:nvPr/>
          </p:nvSpPr>
          <p:spPr>
            <a:xfrm>
              <a:off x="7338092" y="1427914"/>
              <a:ext cx="4325460" cy="231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Decisive</a:t>
              </a:r>
            </a:p>
          </p:txBody>
        </p:sp>
        <p:sp>
          <p:nvSpPr>
            <p:cNvPr id="99" name="TextBox 20">
              <a:extLst>
                <a:ext uri="{FF2B5EF4-FFF2-40B4-BE49-F238E27FC236}">
                  <a16:creationId xmlns:a16="http://schemas.microsoft.com/office/drawing/2014/main" id="{42D9DD5C-61F6-946F-5B19-6E7436AD0FDF}"/>
                </a:ext>
              </a:extLst>
            </p:cNvPr>
            <p:cNvSpPr txBox="1"/>
            <p:nvPr/>
          </p:nvSpPr>
          <p:spPr>
            <a:xfrm>
              <a:off x="7322888" y="1716437"/>
              <a:ext cx="4096587" cy="246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Can appear rushed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9A0E6D3-17B9-78DA-7F85-E6A2B8D1511B}"/>
              </a:ext>
            </a:extLst>
          </p:cNvPr>
          <p:cNvGrpSpPr/>
          <p:nvPr/>
        </p:nvGrpSpPr>
        <p:grpSpPr>
          <a:xfrm>
            <a:off x="7473362" y="4550569"/>
            <a:ext cx="4271723" cy="1064524"/>
            <a:chOff x="7768771" y="4151207"/>
            <a:chExt cx="3601103" cy="2281349"/>
          </a:xfrm>
        </p:grpSpPr>
        <p:grpSp>
          <p:nvGrpSpPr>
            <p:cNvPr id="101" name="Group 10">
              <a:extLst>
                <a:ext uri="{FF2B5EF4-FFF2-40B4-BE49-F238E27FC236}">
                  <a16:creationId xmlns:a16="http://schemas.microsoft.com/office/drawing/2014/main" id="{71C54C2A-6E8B-87ED-C16B-4B88C17BC706}"/>
                </a:ext>
              </a:extLst>
            </p:cNvPr>
            <p:cNvGrpSpPr/>
            <p:nvPr/>
          </p:nvGrpSpPr>
          <p:grpSpPr>
            <a:xfrm>
              <a:off x="7768771" y="4151207"/>
              <a:ext cx="3601103" cy="2281349"/>
              <a:chOff x="0" y="0"/>
              <a:chExt cx="1625382" cy="989729"/>
            </a:xfrm>
          </p:grpSpPr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0CCA4110-372F-187B-6B9E-9E3AF4C9AE71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107" name="TextBox 12">
                <a:extLst>
                  <a:ext uri="{FF2B5EF4-FFF2-40B4-BE49-F238E27FC236}">
                    <a16:creationId xmlns:a16="http://schemas.microsoft.com/office/drawing/2014/main" id="{CA8C8E63-4186-A818-D9C1-F224EA534E9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109" name="TextBox 20">
              <a:extLst>
                <a:ext uri="{FF2B5EF4-FFF2-40B4-BE49-F238E27FC236}">
                  <a16:creationId xmlns:a16="http://schemas.microsoft.com/office/drawing/2014/main" id="{852040E8-C58B-A691-DE4E-455ED3C89DFC}"/>
                </a:ext>
              </a:extLst>
            </p:cNvPr>
            <p:cNvSpPr txBox="1"/>
            <p:nvPr/>
          </p:nvSpPr>
          <p:spPr>
            <a:xfrm>
              <a:off x="8019569" y="4295678"/>
              <a:ext cx="3272664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Will see the opportunities</a:t>
              </a:r>
            </a:p>
          </p:txBody>
        </p:sp>
        <p:sp>
          <p:nvSpPr>
            <p:cNvPr id="110" name="TextBox 20">
              <a:extLst>
                <a:ext uri="{FF2B5EF4-FFF2-40B4-BE49-F238E27FC236}">
                  <a16:creationId xmlns:a16="http://schemas.microsoft.com/office/drawing/2014/main" id="{F13CD6AD-C405-4613-DA16-76D29EEDF748}"/>
                </a:ext>
              </a:extLst>
            </p:cNvPr>
            <p:cNvSpPr txBox="1"/>
            <p:nvPr/>
          </p:nvSpPr>
          <p:spPr>
            <a:xfrm>
              <a:off x="8031603" y="5019902"/>
              <a:ext cx="3099497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Keen to work collaboratively</a:t>
              </a:r>
            </a:p>
          </p:txBody>
        </p:sp>
        <p:sp>
          <p:nvSpPr>
            <p:cNvPr id="111" name="TextBox 20">
              <a:extLst>
                <a:ext uri="{FF2B5EF4-FFF2-40B4-BE49-F238E27FC236}">
                  <a16:creationId xmlns:a16="http://schemas.microsoft.com/office/drawing/2014/main" id="{65503430-4DB0-1F8E-8C17-84286E63C2FC}"/>
                </a:ext>
              </a:extLst>
            </p:cNvPr>
            <p:cNvSpPr txBox="1"/>
            <p:nvPr/>
          </p:nvSpPr>
          <p:spPr>
            <a:xfrm>
              <a:off x="8019569" y="5776488"/>
              <a:ext cx="3099497" cy="276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Can miss details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47D7CC6-3CE3-D605-E5A8-1A1ABFEA8B75}"/>
              </a:ext>
            </a:extLst>
          </p:cNvPr>
          <p:cNvGrpSpPr/>
          <p:nvPr/>
        </p:nvGrpSpPr>
        <p:grpSpPr>
          <a:xfrm>
            <a:off x="984696" y="1789450"/>
            <a:ext cx="4112083" cy="1048302"/>
            <a:chOff x="752263" y="745675"/>
            <a:chExt cx="4112083" cy="1048302"/>
          </a:xfrm>
        </p:grpSpPr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845051DF-7699-1755-7099-0CC60AFB8537}"/>
                </a:ext>
              </a:extLst>
            </p:cNvPr>
            <p:cNvSpPr/>
            <p:nvPr/>
          </p:nvSpPr>
          <p:spPr>
            <a:xfrm>
              <a:off x="752263" y="745675"/>
              <a:ext cx="4112083" cy="1048302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6" name="TextBox 20">
              <a:extLst>
                <a:ext uri="{FF2B5EF4-FFF2-40B4-BE49-F238E27FC236}">
                  <a16:creationId xmlns:a16="http://schemas.microsoft.com/office/drawing/2014/main" id="{856993E8-BFAF-9056-599A-43420867B251}"/>
                </a:ext>
              </a:extLst>
            </p:cNvPr>
            <p:cNvSpPr txBox="1"/>
            <p:nvPr/>
          </p:nvSpPr>
          <p:spPr>
            <a:xfrm>
              <a:off x="925884" y="1131326"/>
              <a:ext cx="3912595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Will look for a logical solution</a:t>
              </a:r>
            </a:p>
          </p:txBody>
        </p:sp>
        <p:sp>
          <p:nvSpPr>
            <p:cNvPr id="78" name="TextBox 20">
              <a:extLst>
                <a:ext uri="{FF2B5EF4-FFF2-40B4-BE49-F238E27FC236}">
                  <a16:creationId xmlns:a16="http://schemas.microsoft.com/office/drawing/2014/main" id="{06419C5C-E3B9-D185-D176-8DB93E63E078}"/>
                </a:ext>
              </a:extLst>
            </p:cNvPr>
            <p:cNvSpPr txBox="1"/>
            <p:nvPr/>
          </p:nvSpPr>
          <p:spPr>
            <a:xfrm>
              <a:off x="925884" y="1460525"/>
              <a:ext cx="334659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May see worst in situation</a:t>
              </a:r>
            </a:p>
          </p:txBody>
        </p:sp>
        <p:sp>
          <p:nvSpPr>
            <p:cNvPr id="73" name="TextBox 20">
              <a:extLst>
                <a:ext uri="{FF2B5EF4-FFF2-40B4-BE49-F238E27FC236}">
                  <a16:creationId xmlns:a16="http://schemas.microsoft.com/office/drawing/2014/main" id="{D33F65B2-7155-7934-7F2F-FE72857B37B2}"/>
                </a:ext>
              </a:extLst>
            </p:cNvPr>
            <p:cNvSpPr txBox="1"/>
            <p:nvPr/>
          </p:nvSpPr>
          <p:spPr>
            <a:xfrm>
              <a:off x="937946" y="792411"/>
              <a:ext cx="3321113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Looks for 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2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FBC8-E540-6F1C-9328-2D4021BC3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E0293F3-CA5C-88E5-A1D8-793FBD652170}"/>
              </a:ext>
            </a:extLst>
          </p:cNvPr>
          <p:cNvSpPr/>
          <p:nvPr/>
        </p:nvSpPr>
        <p:spPr>
          <a:xfrm>
            <a:off x="0" y="-6781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5E0B6BA8-22E3-E9DD-F9F0-FBF4B123F218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35F3BEC-10C3-A67A-EEA8-13BABCA395BF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25098FEB-DA08-72FD-FF49-A89812416B3E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77F123C-15D9-C145-ECAC-90E92560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7B55B-9237-5510-9D12-7435C06272D2}"/>
              </a:ext>
            </a:extLst>
          </p:cNvPr>
          <p:cNvSpPr txBox="1"/>
          <p:nvPr/>
        </p:nvSpPr>
        <p:spPr>
          <a:xfrm>
            <a:off x="550164" y="114788"/>
            <a:ext cx="9809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Handling setbacks</a:t>
            </a:r>
            <a:endParaRPr lang="en-US" sz="32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69078-836C-8B8B-13EB-632FAB8653BE}"/>
              </a:ext>
            </a:extLst>
          </p:cNvPr>
          <p:cNvSpPr txBox="1"/>
          <p:nvPr/>
        </p:nvSpPr>
        <p:spPr>
          <a:xfrm>
            <a:off x="605274" y="1163893"/>
            <a:ext cx="4793271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Look at the Handling Setbacks section of your report</a:t>
            </a:r>
            <a:endParaRPr lang="en-GB" sz="1600" dirty="0">
              <a:solidFill>
                <a:srgbClr val="002060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Pick two statements from each column that most resonate with you.</a:t>
            </a:r>
            <a:endParaRPr lang="en-GB" sz="16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F9AB2-2B49-8D3D-DDD5-7AB35E6CF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685" y="116048"/>
            <a:ext cx="5382094" cy="2453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BE081-0FE2-D86D-27BD-E0209B16D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298732"/>
            <a:ext cx="5547655" cy="2541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2267D708-9658-B248-3008-149A026568D1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7381D-20C9-293D-2F66-4DD52A75A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375452"/>
            <a:ext cx="5382094" cy="228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54934-E448-DBDF-576E-C46F49428D57}"/>
              </a:ext>
            </a:extLst>
          </p:cNvPr>
          <p:cNvSpPr txBox="1"/>
          <p:nvPr/>
        </p:nvSpPr>
        <p:spPr>
          <a:xfrm>
            <a:off x="6217966" y="3995669"/>
            <a:ext cx="2215766" cy="3797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Managing stress</a:t>
            </a:r>
            <a:endParaRPr lang="en-US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A1679-F0A5-B978-A0D5-3A5A8656DB8A}"/>
              </a:ext>
            </a:extLst>
          </p:cNvPr>
          <p:cNvSpPr txBox="1"/>
          <p:nvPr/>
        </p:nvSpPr>
        <p:spPr>
          <a:xfrm>
            <a:off x="550164" y="3539229"/>
            <a:ext cx="48224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 in pairs how an awareness of these things will help you better handle setbacks in the future.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5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C4179-A654-3A46-7BDC-883E7E745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4D6A3AD-4E35-93EB-84A8-97315875CEFF}"/>
              </a:ext>
            </a:extLst>
          </p:cNvPr>
          <p:cNvSpPr/>
          <p:nvPr/>
        </p:nvSpPr>
        <p:spPr>
          <a:xfrm>
            <a:off x="0" y="-180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E56E7D14-52CF-F49C-FA12-DFBC391B1FA9}"/>
              </a:ext>
            </a:extLst>
          </p:cNvPr>
          <p:cNvSpPr/>
          <p:nvPr/>
        </p:nvSpPr>
        <p:spPr>
          <a:xfrm>
            <a:off x="4028590" y="1425349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A650AEA-2C47-41C3-9E2A-3BAB094FE9EE}"/>
              </a:ext>
            </a:extLst>
          </p:cNvPr>
          <p:cNvSpPr txBox="1">
            <a:spLocks/>
          </p:cNvSpPr>
          <p:nvPr/>
        </p:nvSpPr>
        <p:spPr>
          <a:xfrm>
            <a:off x="642126" y="91102"/>
            <a:ext cx="11021425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Flexing </a:t>
            </a:r>
            <a:r>
              <a:rPr lang="en-US" sz="4000" b="1" dirty="0" err="1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behaviours</a:t>
            </a:r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to build resilience</a:t>
            </a:r>
            <a:endParaRPr lang="en-US" sz="2400" b="1" dirty="0">
              <a:solidFill>
                <a:srgbClr val="28265B"/>
              </a:solidFill>
              <a:latin typeface="Poppins "/>
              <a:cs typeface="Poppins ExtraBold" panose="00000900000000000000" pitchFamily="2" charset="0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2244FD40-C032-1551-2FE2-991241D2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28DEAA17-E435-9E16-98DA-FB8636AB1F0A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6EBC08CD-240F-CCF4-3060-814F33161EF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38C936AA-61E6-CE92-D0C7-3EF7531451C4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EEFAEBB5-10F9-E379-5D92-A44FD06AC4D6}"/>
              </a:ext>
            </a:extLst>
          </p:cNvPr>
          <p:cNvSpPr/>
          <p:nvPr/>
        </p:nvSpPr>
        <p:spPr>
          <a:xfrm>
            <a:off x="3345655" y="6432682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DDD7DA-CEDF-1DE2-32E0-F22414D96EE2}"/>
              </a:ext>
            </a:extLst>
          </p:cNvPr>
          <p:cNvGrpSpPr/>
          <p:nvPr/>
        </p:nvGrpSpPr>
        <p:grpSpPr>
          <a:xfrm>
            <a:off x="561151" y="915202"/>
            <a:ext cx="10891830" cy="5871423"/>
            <a:chOff x="561151" y="915202"/>
            <a:chExt cx="10891830" cy="58714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95EC0-86B6-9165-0668-1E11D9C1078F}"/>
                </a:ext>
              </a:extLst>
            </p:cNvPr>
            <p:cNvSpPr txBox="1"/>
            <p:nvPr/>
          </p:nvSpPr>
          <p:spPr>
            <a:xfrm>
              <a:off x="4858211" y="915202"/>
              <a:ext cx="2972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Explore feelings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487DF2-51EB-45F9-28C9-253669216F7F}"/>
                </a:ext>
              </a:extLst>
            </p:cNvPr>
            <p:cNvSpPr txBox="1"/>
            <p:nvPr/>
          </p:nvSpPr>
          <p:spPr>
            <a:xfrm>
              <a:off x="7699456" y="1567061"/>
              <a:ext cx="2972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Value other perspectives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12988F-B3F0-B43E-939B-1C8F0591EABB}"/>
                </a:ext>
              </a:extLst>
            </p:cNvPr>
            <p:cNvSpPr txBox="1"/>
            <p:nvPr/>
          </p:nvSpPr>
          <p:spPr>
            <a:xfrm>
              <a:off x="8480067" y="3306896"/>
              <a:ext cx="2972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Take on tasks which </a:t>
              </a: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require attention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2AECDD-FBB0-CFF2-458D-F8EEAE6C726D}"/>
                </a:ext>
              </a:extLst>
            </p:cNvPr>
            <p:cNvSpPr txBox="1"/>
            <p:nvPr/>
          </p:nvSpPr>
          <p:spPr>
            <a:xfrm>
              <a:off x="7972369" y="5046731"/>
              <a:ext cx="29767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Stick to deadlines</a:t>
              </a: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and healthy routines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25BA7-2F78-DD32-A339-779FFD2E6580}"/>
                </a:ext>
              </a:extLst>
            </p:cNvPr>
            <p:cNvSpPr txBox="1"/>
            <p:nvPr/>
          </p:nvSpPr>
          <p:spPr>
            <a:xfrm>
              <a:off x="4535366" y="6078739"/>
              <a:ext cx="3669355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Utilise</a:t>
              </a:r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analysis and attention to detail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332FF3-4FDD-934F-E2DE-CC26D41955C9}"/>
                </a:ext>
              </a:extLst>
            </p:cNvPr>
            <p:cNvSpPr txBox="1"/>
            <p:nvPr/>
          </p:nvSpPr>
          <p:spPr>
            <a:xfrm>
              <a:off x="1455541" y="5046731"/>
              <a:ext cx="2972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Commit to a task or decision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5D6D3F-50E1-5E67-90DF-90014F0271CE}"/>
                </a:ext>
              </a:extLst>
            </p:cNvPr>
            <p:cNvSpPr txBox="1"/>
            <p:nvPr/>
          </p:nvSpPr>
          <p:spPr>
            <a:xfrm>
              <a:off x="561151" y="3327014"/>
              <a:ext cx="3398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Stay connected to </a:t>
              </a: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purpose and life dreams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C79CCC-C428-0077-849B-4BFF97F7BC4E}"/>
                </a:ext>
              </a:extLst>
            </p:cNvPr>
            <p:cNvSpPr txBox="1"/>
            <p:nvPr/>
          </p:nvSpPr>
          <p:spPr>
            <a:xfrm>
              <a:off x="1891709" y="1567061"/>
              <a:ext cx="3049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Find the fun in challenges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0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6CA0-615F-C009-C28B-DDD5D55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1B60A-306D-4F9C-5230-5EEF72DF7057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8CCC5DC-8A04-9858-268D-7DE1B519E44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8D7685C6-E8F4-D1AF-3931-D90D800DE9B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0914A87-1D9A-BDF3-C95F-7571CBCDB78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CC7958-E0DA-CFC3-5844-D993531C8052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8E5E9D6-74E8-1F15-9C97-5B800EE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8AB7768-5AA4-A25F-5A64-643443D7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6630602" y="1515667"/>
            <a:ext cx="4375550" cy="4373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FF1EB-520B-1AA2-F4A8-B33E1EFF07FD}"/>
              </a:ext>
            </a:extLst>
          </p:cNvPr>
          <p:cNvSpPr txBox="1"/>
          <p:nvPr/>
        </p:nvSpPr>
        <p:spPr>
          <a:xfrm>
            <a:off x="574316" y="0"/>
            <a:ext cx="98095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Reflecting on stress as a team</a:t>
            </a:r>
          </a:p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wheel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0F3FF-E619-6868-11A1-33972CB5D593}"/>
              </a:ext>
            </a:extLst>
          </p:cNvPr>
          <p:cNvSpPr/>
          <p:nvPr/>
        </p:nvSpPr>
        <p:spPr>
          <a:xfrm>
            <a:off x="611584" y="1481712"/>
            <a:ext cx="48991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Reviewing last year and key projects, what have the stress points been for you as a team?</a:t>
            </a:r>
            <a:endParaRPr lang="en-GB" sz="12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66BE2-3A59-96B7-32CA-10536586F40E}"/>
              </a:ext>
            </a:extLst>
          </p:cNvPr>
          <p:cNvSpPr/>
          <p:nvPr/>
        </p:nvSpPr>
        <p:spPr>
          <a:xfrm>
            <a:off x="7154632" y="3502211"/>
            <a:ext cx="357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rgbClr val="0C3E56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CF9B6-E63A-086D-CC3E-D6C9D800C09D}"/>
              </a:ext>
            </a:extLst>
          </p:cNvPr>
          <p:cNvSpPr txBox="1"/>
          <p:nvPr/>
        </p:nvSpPr>
        <p:spPr>
          <a:xfrm>
            <a:off x="611584" y="3111260"/>
            <a:ext cx="482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does this relate to your team wheel?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5BB07-7E3E-8EEA-D400-3C1C12A26D9F}"/>
              </a:ext>
            </a:extLst>
          </p:cNvPr>
          <p:cNvSpPr txBox="1"/>
          <p:nvPr/>
        </p:nvSpPr>
        <p:spPr>
          <a:xfrm>
            <a:off x="613151" y="4084065"/>
            <a:ext cx="48228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changes could you make, as a team, to handle these stress points better in the future?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7F39-48EC-216F-405F-81CD5A0B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D5CFF5E-5BF8-FABB-CD00-1108A7ABC906}"/>
              </a:ext>
            </a:extLst>
          </p:cNvPr>
          <p:cNvSpPr/>
          <p:nvPr/>
        </p:nvSpPr>
        <p:spPr>
          <a:xfrm>
            <a:off x="0" y="-6781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0FB9CAC3-3F7B-E0FB-680F-0628AC246BC8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0A0E6D65-D64A-43E4-FE2F-52B3EB02C2BF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D519A12-D23C-3BA3-6C8F-749C0AE05C15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14460DE6-E0A3-7EDC-0537-64DC88475B6A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1878933D-0004-E720-CF00-209B5CA0F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A153C3F1-655A-3F4D-8143-E60C83147F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6643854" y="1268147"/>
            <a:ext cx="4375550" cy="4373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8FCA1-6624-7D97-4E6D-4913EBB434B1}"/>
              </a:ext>
            </a:extLst>
          </p:cNvPr>
          <p:cNvSpPr txBox="1"/>
          <p:nvPr/>
        </p:nvSpPr>
        <p:spPr>
          <a:xfrm>
            <a:off x="574316" y="0"/>
            <a:ext cx="98095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Reflecting on stress as a team</a:t>
            </a:r>
          </a:p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graphs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72FCB-02C8-A0D2-ED06-B8F49DA76D41}"/>
              </a:ext>
            </a:extLst>
          </p:cNvPr>
          <p:cNvSpPr/>
          <p:nvPr/>
        </p:nvSpPr>
        <p:spPr>
          <a:xfrm>
            <a:off x="7110015" y="3316218"/>
            <a:ext cx="357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C3E56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AFDB9-3D45-4B87-4D36-D070D483C345}"/>
              </a:ext>
            </a:extLst>
          </p:cNvPr>
          <p:cNvSpPr/>
          <p:nvPr/>
        </p:nvSpPr>
        <p:spPr>
          <a:xfrm>
            <a:off x="614448" y="1485705"/>
            <a:ext cx="437507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most likely triggers of stress for this team collectively?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4FF1C-6A24-FDC7-E04A-52FBE8929D09}"/>
              </a:ext>
            </a:extLst>
          </p:cNvPr>
          <p:cNvSpPr txBox="1"/>
          <p:nvPr/>
        </p:nvSpPr>
        <p:spPr>
          <a:xfrm>
            <a:off x="614448" y="2994950"/>
            <a:ext cx="40636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a team, what do you need to commit to intentionally in order to overcome this?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C059-7389-2E99-6A1C-4A251C54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72B190-B603-3D72-817A-D588328E22D1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D98AD9B6-7356-37C3-991A-D1ACFA1A000B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2BC82080-A619-99BF-14DA-B1F5D158E641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350EB81-4CD2-0B96-6EFC-52C3607E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0C601-83C3-4587-8F7B-4485F2F4958A}"/>
              </a:ext>
            </a:extLst>
          </p:cNvPr>
          <p:cNvSpPr txBox="1"/>
          <p:nvPr/>
        </p:nvSpPr>
        <p:spPr>
          <a:xfrm>
            <a:off x="463456" y="226679"/>
            <a:ext cx="47599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Personal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05589-C2FE-134E-35F4-1692811B4ADC}"/>
              </a:ext>
            </a:extLst>
          </p:cNvPr>
          <p:cNvSpPr/>
          <p:nvPr/>
        </p:nvSpPr>
        <p:spPr>
          <a:xfrm>
            <a:off x="436480" y="1475137"/>
            <a:ext cx="43154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</a:t>
            </a:r>
            <a:r>
              <a:rPr lang="en-US" sz="26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has a different perspective on the focus for action.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BE6E0-75E3-CD27-FEEB-50BE5327F758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00AE2C-1452-48CF-F538-6ED232C74E01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2CC41F-5353-6755-B2B1-CA2A991E9E6C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I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70CA4-5068-1FDA-1C7E-F09489ECA4D6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A186E3-73AF-6F09-C51E-A1F5DEF24360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8F175F-3A27-313D-7939-CF8E32040CE7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my personal goals?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D1A36E44-0F03-E6F7-FF97-E52E8D09A2B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907C6-E07A-2F26-6FFA-BB0A87226812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8883CB-B57E-F924-A893-6580DA48DD12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6C56A2-8788-A842-925C-ED9087498887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could this impact others?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6593A7-9D66-38F8-4D44-B474FCE2B553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B48780-B599-20CC-A598-290B8762AE83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0A874D-3FF4-D936-DA6A-F06B68A7DDB9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this be applied?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35FAFA71-2674-A7FC-192A-A4FB155ACED9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6E540-B9D9-46D5-D35E-426094D2D353}"/>
              </a:ext>
            </a:extLst>
          </p:cNvPr>
          <p:cNvSpPr txBox="1"/>
          <p:nvPr/>
        </p:nvSpPr>
        <p:spPr>
          <a:xfrm>
            <a:off x="434526" y="3159033"/>
            <a:ext cx="4440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all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4 </a:t>
            </a:r>
            <a:r>
              <a:rPr lang="en-US" sz="2600" dirty="0" err="1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colours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reflect on what you have learnt today.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C8D93-85A4-E715-16CC-063228C351C2}"/>
              </a:ext>
            </a:extLst>
          </p:cNvPr>
          <p:cNvSpPr txBox="1"/>
          <p:nvPr/>
        </p:nvSpPr>
        <p:spPr>
          <a:xfrm>
            <a:off x="437042" y="4778849"/>
            <a:ext cx="4314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want to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stop … start … continue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9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AD40-C528-C105-971B-CF039892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F40AFF-08C9-13B0-E163-8809BFFF2EFA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CD1E736F-1F47-9870-B60C-052F1BEE884F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03612A83-4364-64B4-90A2-B8EFFBFC6B75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79523A7C-7079-15C9-6DED-A4EE9B45D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C33E77-B17E-447E-D3EA-36E6076E125B}"/>
              </a:ext>
            </a:extLst>
          </p:cNvPr>
          <p:cNvSpPr txBox="1"/>
          <p:nvPr/>
        </p:nvSpPr>
        <p:spPr>
          <a:xfrm>
            <a:off x="363623" y="277469"/>
            <a:ext cx="56238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F5527-BA57-D128-FC09-3E4E4C845A75}"/>
              </a:ext>
            </a:extLst>
          </p:cNvPr>
          <p:cNvSpPr/>
          <p:nvPr/>
        </p:nvSpPr>
        <p:spPr>
          <a:xfrm>
            <a:off x="523198" y="1247581"/>
            <a:ext cx="4315448" cy="18466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 on what you have learnt today through the lens of all 4 </a:t>
            </a:r>
            <a:r>
              <a:rPr lang="en-US" sz="26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colours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BC6E55-7860-8968-5D51-1E2570B0453F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92060A-A10A-2E78-2CC5-FF90C6274455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6B9842-973B-E627-9ED3-A330A9397FBB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we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AA3DF1-0036-3439-FF07-38E526DDB081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62C573-65E2-71DD-0295-B1256B69705C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168977-5873-13CE-64E2-90E573DABDBA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our goals as a team?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24B153FF-048A-EFB5-042E-BB650DFF0FD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0A24CC-F755-B90A-206E-07044FEAEE7E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D00537-FDAD-0A13-82BD-D4E0FA328B0F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313218-7275-F1C2-BDA1-6A7F939CE727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wider impact could this have?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68D3BC-2F0A-CE9C-E8C8-17059402E7CC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36AE009-50B1-0E3C-070A-5EF55895034B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26D5DE-2085-9183-3AD1-E096319CBAF5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we apply this?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43A57280-2C32-AFF4-5841-B108016C7435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F372E0-9912-1000-9C06-C18501411523}"/>
              </a:ext>
            </a:extLst>
          </p:cNvPr>
          <p:cNvSpPr txBox="1"/>
          <p:nvPr/>
        </p:nvSpPr>
        <p:spPr>
          <a:xfrm>
            <a:off x="486673" y="3495553"/>
            <a:ext cx="413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a team what do you want to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stop … start … continue?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4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048EA-8425-A9F4-204D-CA553EE5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4E46F51-E9B2-8458-D20E-0B2F55FCABD5}"/>
              </a:ext>
            </a:extLst>
          </p:cNvPr>
          <p:cNvSpPr/>
          <p:nvPr/>
        </p:nvSpPr>
        <p:spPr>
          <a:xfrm>
            <a:off x="9842075" y="-377439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82D05567-B64D-03FD-9686-29A459C220FF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D3B51478-A2E1-F7E6-FA61-70C3D4B354C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C0994C3-BC5B-7AC6-3301-311744D3B09F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8095D65-BF9A-B0A7-6FFC-4D5F94E1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98DB537-0450-4A9F-B687-BA473F6ED993}"/>
              </a:ext>
            </a:extLst>
          </p:cNvPr>
          <p:cNvGrpSpPr/>
          <p:nvPr/>
        </p:nvGrpSpPr>
        <p:grpSpPr>
          <a:xfrm>
            <a:off x="596307" y="891626"/>
            <a:ext cx="11057507" cy="4127676"/>
            <a:chOff x="446566" y="299720"/>
            <a:chExt cx="5130033" cy="3137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B78EEC-833F-BE00-D4CF-931028923682}"/>
                </a:ext>
              </a:extLst>
            </p:cNvPr>
            <p:cNvSpPr txBox="1"/>
            <p:nvPr/>
          </p:nvSpPr>
          <p:spPr>
            <a:xfrm>
              <a:off x="462318" y="299720"/>
              <a:ext cx="3819048" cy="53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Our aims for this session</a:t>
              </a:r>
              <a:endParaRPr lang="en-US" sz="3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8C31EC-7122-CC7C-12C6-64BA2E6F15C3}"/>
                </a:ext>
              </a:extLst>
            </p:cNvPr>
            <p:cNvGrpSpPr/>
            <p:nvPr/>
          </p:nvGrpSpPr>
          <p:grpSpPr>
            <a:xfrm>
              <a:off x="446566" y="1071333"/>
              <a:ext cx="5130033" cy="2366051"/>
              <a:chOff x="1357040" y="1331958"/>
              <a:chExt cx="4667052" cy="236605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008B2-DF87-B756-8E32-3244459A67D9}"/>
                  </a:ext>
                </a:extLst>
              </p:cNvPr>
              <p:cNvSpPr txBox="1"/>
              <p:nvPr/>
            </p:nvSpPr>
            <p:spPr>
              <a:xfrm>
                <a:off x="1856391" y="1886351"/>
                <a:ext cx="4167701" cy="58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Learn to spot the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signs of stress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in ourselves and others</a:t>
                </a:r>
              </a:p>
              <a:p>
                <a:endPara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8BE697-5D1B-DA9E-A835-B980077BB3A4}"/>
                  </a:ext>
                </a:extLst>
              </p:cNvPr>
              <p:cNvSpPr txBox="1"/>
              <p:nvPr/>
            </p:nvSpPr>
            <p:spPr>
              <a:xfrm>
                <a:off x="1856391" y="2498068"/>
                <a:ext cx="3977269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Reflect on the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impact of stress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on our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behaviours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7118F-DD2B-F708-E24F-697F8FA84623}"/>
                  </a:ext>
                </a:extLst>
              </p:cNvPr>
              <p:cNvSpPr txBox="1"/>
              <p:nvPr/>
            </p:nvSpPr>
            <p:spPr>
              <a:xfrm>
                <a:off x="1856391" y="3019533"/>
                <a:ext cx="370457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Grow in our ability to adapt our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behaviour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to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build resilience</a:t>
                </a:r>
                <a:endParaRPr lang="en-US" sz="26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AB79FD-A905-4002-78E5-78F9C167A72D}"/>
                  </a:ext>
                </a:extLst>
              </p:cNvPr>
              <p:cNvSpPr txBox="1"/>
              <p:nvPr/>
            </p:nvSpPr>
            <p:spPr>
              <a:xfrm>
                <a:off x="1357040" y="1902201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02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CB49F0-18D9-73D1-D7CB-431F0D26D14E}"/>
                  </a:ext>
                </a:extLst>
              </p:cNvPr>
              <p:cNvSpPr txBox="1"/>
              <p:nvPr/>
            </p:nvSpPr>
            <p:spPr>
              <a:xfrm>
                <a:off x="1357040" y="2503566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03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D8CBDC-89E0-6B0E-0E8D-2754F084AF7E}"/>
                  </a:ext>
                </a:extLst>
              </p:cNvPr>
              <p:cNvSpPr txBox="1"/>
              <p:nvPr/>
            </p:nvSpPr>
            <p:spPr>
              <a:xfrm>
                <a:off x="1357040" y="3028330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04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CAAED9-8085-9434-0E18-FCFA554A0314}"/>
                  </a:ext>
                </a:extLst>
              </p:cNvPr>
              <p:cNvSpPr txBox="1"/>
              <p:nvPr/>
            </p:nvSpPr>
            <p:spPr>
              <a:xfrm>
                <a:off x="1357040" y="1331958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01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F1E6F-5EC3-E2F1-B253-78DB2C849392}"/>
                  </a:ext>
                </a:extLst>
              </p:cNvPr>
              <p:cNvSpPr txBox="1"/>
              <p:nvPr/>
            </p:nvSpPr>
            <p:spPr>
              <a:xfrm>
                <a:off x="1856391" y="1341876"/>
                <a:ext cx="408447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Better understand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resilience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in the context of C-me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25E4756-0CE2-5647-6037-45F018D4921F}"/>
              </a:ext>
            </a:extLst>
          </p:cNvPr>
          <p:cNvSpPr txBox="1"/>
          <p:nvPr/>
        </p:nvSpPr>
        <p:spPr>
          <a:xfrm>
            <a:off x="5886988" y="5234755"/>
            <a:ext cx="531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aims? …..</a:t>
            </a:r>
          </a:p>
        </p:txBody>
      </p:sp>
    </p:spTree>
    <p:extLst>
      <p:ext uri="{BB962C8B-B14F-4D97-AF65-F5344CB8AC3E}">
        <p14:creationId xmlns:p14="http://schemas.microsoft.com/office/powerpoint/2010/main" val="10378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3CA69E-AFC8-A7AC-080D-52077DEB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A4D20E4-2A9F-250A-C2F3-4EEC6983F93C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4BE25968-6422-486C-6639-36D42096F7B8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D16C0B9-1473-A0CB-E3BE-47DAB64DB208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E413F33-07DF-BC8E-B05E-86EA48A4BDAD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57B74DD-5C93-5A2F-C018-D7C6C008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5" y="5741262"/>
            <a:ext cx="1284237" cy="102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73CB6-6F15-6E9A-E608-09EED3520D4E}"/>
              </a:ext>
            </a:extLst>
          </p:cNvPr>
          <p:cNvSpPr txBox="1"/>
          <p:nvPr/>
        </p:nvSpPr>
        <p:spPr>
          <a:xfrm>
            <a:off x="849714" y="590661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Thank you and please stay in touch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2765FA-99D7-00D2-2CA8-D4B1A2D91A30}"/>
              </a:ext>
            </a:extLst>
          </p:cNvPr>
          <p:cNvSpPr/>
          <p:nvPr/>
        </p:nvSpPr>
        <p:spPr>
          <a:xfrm>
            <a:off x="6269058" y="1966379"/>
            <a:ext cx="771636" cy="771636"/>
          </a:xfrm>
          <a:custGeom>
            <a:avLst/>
            <a:gdLst/>
            <a:ahLst/>
            <a:cxnLst/>
            <a:rect l="l" t="t" r="r" b="b"/>
            <a:pathLst>
              <a:path w="1157454" h="1157454">
                <a:moveTo>
                  <a:pt x="0" y="0"/>
                </a:moveTo>
                <a:lnTo>
                  <a:pt x="1157454" y="0"/>
                </a:lnTo>
                <a:lnTo>
                  <a:pt x="1157454" y="1157453"/>
                </a:lnTo>
                <a:lnTo>
                  <a:pt x="0" y="1157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2C1054-CC57-2D49-9BF4-C790DB41E34F}"/>
              </a:ext>
            </a:extLst>
          </p:cNvPr>
          <p:cNvSpPr/>
          <p:nvPr/>
        </p:nvSpPr>
        <p:spPr>
          <a:xfrm>
            <a:off x="6354207" y="4122148"/>
            <a:ext cx="788911" cy="788911"/>
          </a:xfrm>
          <a:custGeom>
            <a:avLst/>
            <a:gdLst/>
            <a:ahLst/>
            <a:cxnLst/>
            <a:rect l="l" t="t" r="r" b="b"/>
            <a:pathLst>
              <a:path w="1183366" h="1183366">
                <a:moveTo>
                  <a:pt x="0" y="0"/>
                </a:moveTo>
                <a:lnTo>
                  <a:pt x="1183366" y="0"/>
                </a:lnTo>
                <a:lnTo>
                  <a:pt x="1183366" y="1183366"/>
                </a:lnTo>
                <a:lnTo>
                  <a:pt x="0" y="11833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560BE4-4297-7570-80CA-315EBC4A013D}"/>
              </a:ext>
            </a:extLst>
          </p:cNvPr>
          <p:cNvSpPr/>
          <p:nvPr/>
        </p:nvSpPr>
        <p:spPr>
          <a:xfrm>
            <a:off x="6354207" y="5253959"/>
            <a:ext cx="851567" cy="726154"/>
          </a:xfrm>
          <a:custGeom>
            <a:avLst/>
            <a:gdLst/>
            <a:ahLst/>
            <a:cxnLst/>
            <a:rect l="l" t="t" r="r" b="b"/>
            <a:pathLst>
              <a:path w="1277350" h="1089231">
                <a:moveTo>
                  <a:pt x="0" y="0"/>
                </a:moveTo>
                <a:lnTo>
                  <a:pt x="1277351" y="0"/>
                </a:lnTo>
                <a:lnTo>
                  <a:pt x="1277351" y="1089231"/>
                </a:lnTo>
                <a:lnTo>
                  <a:pt x="0" y="10892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B47105D-5B3D-A71E-10F0-17ADA9DF26AF}"/>
              </a:ext>
            </a:extLst>
          </p:cNvPr>
          <p:cNvSpPr/>
          <p:nvPr/>
        </p:nvSpPr>
        <p:spPr>
          <a:xfrm>
            <a:off x="6354208" y="3078752"/>
            <a:ext cx="686486" cy="700496"/>
          </a:xfrm>
          <a:custGeom>
            <a:avLst/>
            <a:gdLst/>
            <a:ahLst/>
            <a:cxnLst/>
            <a:rect l="l" t="t" r="r" b="b"/>
            <a:pathLst>
              <a:path w="1029729" h="1050744">
                <a:moveTo>
                  <a:pt x="0" y="0"/>
                </a:moveTo>
                <a:lnTo>
                  <a:pt x="1029730" y="0"/>
                </a:lnTo>
                <a:lnTo>
                  <a:pt x="1029730" y="1050744"/>
                </a:lnTo>
                <a:lnTo>
                  <a:pt x="0" y="1050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D139EC3-8F8F-5AFE-8DCD-4E8B675D655B}"/>
              </a:ext>
            </a:extLst>
          </p:cNvPr>
          <p:cNvSpPr/>
          <p:nvPr/>
        </p:nvSpPr>
        <p:spPr>
          <a:xfrm>
            <a:off x="6269059" y="865155"/>
            <a:ext cx="747127" cy="747127"/>
          </a:xfrm>
          <a:custGeom>
            <a:avLst/>
            <a:gdLst/>
            <a:ahLst/>
            <a:cxnLst/>
            <a:rect l="l" t="t" r="r" b="b"/>
            <a:pathLst>
              <a:path w="1120691" h="1120691">
                <a:moveTo>
                  <a:pt x="0" y="0"/>
                </a:moveTo>
                <a:lnTo>
                  <a:pt x="1120691" y="0"/>
                </a:lnTo>
                <a:lnTo>
                  <a:pt x="1120691" y="1120691"/>
                </a:lnTo>
                <a:lnTo>
                  <a:pt x="0" y="1120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9237-B6F7-A078-EF74-DD526BD27FC7}"/>
              </a:ext>
            </a:extLst>
          </p:cNvPr>
          <p:cNvSpPr txBox="1"/>
          <p:nvPr/>
        </p:nvSpPr>
        <p:spPr>
          <a:xfrm>
            <a:off x="7777704" y="1009484"/>
            <a:ext cx="2820908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colour-profiling.com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F2544-FF29-F1B3-FF6B-A114075A6285}"/>
              </a:ext>
            </a:extLst>
          </p:cNvPr>
          <p:cNvSpPr txBox="1"/>
          <p:nvPr/>
        </p:nvSpPr>
        <p:spPr>
          <a:xfrm>
            <a:off x="7777704" y="2122962"/>
            <a:ext cx="226893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@colourprofiling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2B73A-E4BB-AA41-D258-81FC73F26403}"/>
              </a:ext>
            </a:extLst>
          </p:cNvPr>
          <p:cNvSpPr txBox="1"/>
          <p:nvPr/>
        </p:nvSpPr>
        <p:spPr>
          <a:xfrm>
            <a:off x="7777705" y="3199765"/>
            <a:ext cx="202755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@cmeprofiling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2E166-E6BE-3C53-9043-4C6D4F99E449}"/>
              </a:ext>
            </a:extLst>
          </p:cNvPr>
          <p:cNvSpPr txBox="1"/>
          <p:nvPr/>
        </p:nvSpPr>
        <p:spPr>
          <a:xfrm>
            <a:off x="7777704" y="4287368"/>
            <a:ext cx="2663666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Cmecolourprofiling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1BE2-4FB9-AD5F-2189-D84959647108}"/>
              </a:ext>
            </a:extLst>
          </p:cNvPr>
          <p:cNvSpPr txBox="1"/>
          <p:nvPr/>
        </p:nvSpPr>
        <p:spPr>
          <a:xfrm>
            <a:off x="7777704" y="5364171"/>
            <a:ext cx="3254772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@C-me Colour Profiling</a:t>
            </a:r>
          </a:p>
        </p:txBody>
      </p:sp>
    </p:spTree>
    <p:extLst>
      <p:ext uri="{BB962C8B-B14F-4D97-AF65-F5344CB8AC3E}">
        <p14:creationId xmlns:p14="http://schemas.microsoft.com/office/powerpoint/2010/main" val="27290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ABE27-BFBF-CB42-0D54-2927B217C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4FD85E-01B9-22A4-2E03-6EC9657CEE6B}"/>
              </a:ext>
            </a:extLst>
          </p:cNvPr>
          <p:cNvSpPr/>
          <p:nvPr/>
        </p:nvSpPr>
        <p:spPr>
          <a:xfrm>
            <a:off x="0" y="-21143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A6E71647-A268-51A0-3367-6AAF6F671FD7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CD2C17EA-0560-A51B-D5B2-1AC731797767}"/>
              </a:ext>
            </a:extLst>
          </p:cNvPr>
          <p:cNvSpPr/>
          <p:nvPr/>
        </p:nvSpPr>
        <p:spPr>
          <a:xfrm>
            <a:off x="11745900" y="5291285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307B9210-CF62-AED8-09E3-8C58407AE361}"/>
              </a:ext>
            </a:extLst>
          </p:cNvPr>
          <p:cNvSpPr/>
          <p:nvPr/>
        </p:nvSpPr>
        <p:spPr>
          <a:xfrm>
            <a:off x="-340076" y="1020539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FE9612E3-FD3A-155D-81D6-627BBEA716C6}"/>
              </a:ext>
            </a:extLst>
          </p:cNvPr>
          <p:cNvSpPr/>
          <p:nvPr/>
        </p:nvSpPr>
        <p:spPr>
          <a:xfrm>
            <a:off x="2759961" y="642255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0A577777-3048-DFF1-7A0C-E1D2EEA3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672BD0-2E39-1245-6B97-03273C5136E4}"/>
              </a:ext>
            </a:extLst>
          </p:cNvPr>
          <p:cNvSpPr/>
          <p:nvPr/>
        </p:nvSpPr>
        <p:spPr>
          <a:xfrm>
            <a:off x="3702911" y="1258424"/>
            <a:ext cx="5076374" cy="503680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F858CC-9FA3-F499-2B75-CDEE54BC6C03}"/>
              </a:ext>
            </a:extLst>
          </p:cNvPr>
          <p:cNvSpPr/>
          <p:nvPr/>
        </p:nvSpPr>
        <p:spPr>
          <a:xfrm>
            <a:off x="5002692" y="2569910"/>
            <a:ext cx="2476811" cy="241383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C309B-823A-CDD5-B205-9C20BE869795}"/>
              </a:ext>
            </a:extLst>
          </p:cNvPr>
          <p:cNvGrpSpPr/>
          <p:nvPr/>
        </p:nvGrpSpPr>
        <p:grpSpPr>
          <a:xfrm>
            <a:off x="7194833" y="1395766"/>
            <a:ext cx="3290809" cy="1031615"/>
            <a:chOff x="7194833" y="1395766"/>
            <a:chExt cx="3290809" cy="1031615"/>
          </a:xfrm>
        </p:grpSpPr>
        <p:pic>
          <p:nvPicPr>
            <p:cNvPr id="4" name="Picture 3" descr="Logo, icon&#10;&#10;Description automatically generated with medium confidence">
              <a:extLst>
                <a:ext uri="{FF2B5EF4-FFF2-40B4-BE49-F238E27FC236}">
                  <a16:creationId xmlns:a16="http://schemas.microsoft.com/office/drawing/2014/main" id="{55179AD5-2F37-00EC-BE76-23AEE59F8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527" y="1395766"/>
              <a:ext cx="1298115" cy="1031615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77C5C5B-C22B-5554-C7EC-F5665F945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4833" y="1896282"/>
              <a:ext cx="1861084" cy="30584"/>
            </a:xfrm>
            <a:prstGeom prst="straightConnector1">
              <a:avLst/>
            </a:prstGeom>
            <a:ln w="57150">
              <a:solidFill>
                <a:srgbClr val="18AAE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3042C1-AE8A-C087-1D87-123FAD05F151}"/>
              </a:ext>
            </a:extLst>
          </p:cNvPr>
          <p:cNvCxnSpPr/>
          <p:nvPr/>
        </p:nvCxnSpPr>
        <p:spPr>
          <a:xfrm flipH="1" flipV="1">
            <a:off x="6241097" y="826264"/>
            <a:ext cx="1156" cy="742391"/>
          </a:xfrm>
          <a:prstGeom prst="straightConnector1">
            <a:avLst/>
          </a:prstGeom>
          <a:ln w="57150">
            <a:solidFill>
              <a:srgbClr val="18AA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169258-7968-3236-3898-75C4A55B40E9}"/>
              </a:ext>
            </a:extLst>
          </p:cNvPr>
          <p:cNvCxnSpPr>
            <a:cxnSpLocks/>
          </p:cNvCxnSpPr>
          <p:nvPr/>
        </p:nvCxnSpPr>
        <p:spPr>
          <a:xfrm flipV="1">
            <a:off x="6241097" y="2164843"/>
            <a:ext cx="0" cy="1184832"/>
          </a:xfrm>
          <a:prstGeom prst="straightConnector1">
            <a:avLst/>
          </a:prstGeom>
          <a:ln w="57150">
            <a:solidFill>
              <a:srgbClr val="18AA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E7CD8B-4C92-1AF4-7489-C225CE6DF85D}"/>
              </a:ext>
            </a:extLst>
          </p:cNvPr>
          <p:cNvSpPr txBox="1"/>
          <p:nvPr/>
        </p:nvSpPr>
        <p:spPr>
          <a:xfrm>
            <a:off x="5229244" y="3358742"/>
            <a:ext cx="211455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 ExtraBold" panose="00000900000000000000" pitchFamily="2" charset="0"/>
                <a:cs typeface="Poppins ExtraBold" panose="00000900000000000000" pitchFamily="2" charset="0"/>
              </a:rPr>
              <a:t>ersonality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values, beliefs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F811A-459E-B7AD-0FD9-410CE81160F0}"/>
              </a:ext>
            </a:extLst>
          </p:cNvPr>
          <p:cNvSpPr txBox="1"/>
          <p:nvPr/>
        </p:nvSpPr>
        <p:spPr>
          <a:xfrm>
            <a:off x="4962198" y="399008"/>
            <a:ext cx="305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 ExtraBold" panose="00000900000000000000" pitchFamily="2" charset="0"/>
                <a:cs typeface="Poppins ExtraBold" panose="00000900000000000000" pitchFamily="2" charset="0"/>
              </a:rPr>
              <a:t>mpact on others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7EF050-D994-A696-B4CD-0D63AFFE119D}"/>
              </a:ext>
            </a:extLst>
          </p:cNvPr>
          <p:cNvSpPr txBox="1"/>
          <p:nvPr/>
        </p:nvSpPr>
        <p:spPr>
          <a:xfrm>
            <a:off x="5202872" y="1696034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 ExtraBold" panose="00000900000000000000" pitchFamily="2" charset="0"/>
                <a:cs typeface="Poppins ExtraBold" panose="00000900000000000000" pitchFamily="2" charset="0"/>
              </a:rPr>
              <a:t>ehaviours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4B90-8839-68FE-F8E9-41E95B0AE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6AB7AB6-4A8D-3424-5B5C-00D75078491D}"/>
              </a:ext>
            </a:extLst>
          </p:cNvPr>
          <p:cNvSpPr/>
          <p:nvPr/>
        </p:nvSpPr>
        <p:spPr>
          <a:xfrm>
            <a:off x="-79702" y="-23612"/>
            <a:ext cx="12271701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DA5231-13F4-B36C-34E5-A083376A750D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D010D3E5-BB0C-3626-330B-C551A0651F81}"/>
              </a:ext>
            </a:extLst>
          </p:cNvPr>
          <p:cNvSpPr/>
          <p:nvPr/>
        </p:nvSpPr>
        <p:spPr>
          <a:xfrm>
            <a:off x="11745900" y="5291285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9E9DE5E9-C1A8-F07D-C1EE-111CD9FEC4DC}"/>
              </a:ext>
            </a:extLst>
          </p:cNvPr>
          <p:cNvSpPr/>
          <p:nvPr/>
        </p:nvSpPr>
        <p:spPr>
          <a:xfrm>
            <a:off x="-340076" y="1020539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E6500D79-0E6E-024A-4B77-A2D7ADCE29F2}"/>
              </a:ext>
            </a:extLst>
          </p:cNvPr>
          <p:cNvSpPr/>
          <p:nvPr/>
        </p:nvSpPr>
        <p:spPr>
          <a:xfrm>
            <a:off x="2759961" y="642255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6BA29B3-51B5-215D-7E1F-AB618ADB7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26969A-7677-86DF-4BAD-859AE746ECAB}"/>
              </a:ext>
            </a:extLst>
          </p:cNvPr>
          <p:cNvSpPr txBox="1"/>
          <p:nvPr/>
        </p:nvSpPr>
        <p:spPr>
          <a:xfrm>
            <a:off x="-79701" y="113370"/>
            <a:ext cx="854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Understanding Resilience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4873B7-49F4-ACCC-BF7B-3F124567E58B}"/>
              </a:ext>
            </a:extLst>
          </p:cNvPr>
          <p:cNvSpPr txBox="1"/>
          <p:nvPr/>
        </p:nvSpPr>
        <p:spPr>
          <a:xfrm>
            <a:off x="894793" y="914511"/>
            <a:ext cx="49109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GB" sz="2400" b="1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process of adapting well in the face of adversity, threats or significant stress</a:t>
            </a:r>
            <a:r>
              <a:rPr lang="en-GB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</a:p>
          <a:p>
            <a:endParaRPr lang="en-GB" sz="8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b="1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American Psychological Association</a:t>
            </a:r>
            <a:endParaRPr lang="en-US" b="1" i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571327-8EB6-CBDF-5E54-F3F4DF3DE0B0}"/>
              </a:ext>
            </a:extLst>
          </p:cNvPr>
          <p:cNvGrpSpPr/>
          <p:nvPr/>
        </p:nvGrpSpPr>
        <p:grpSpPr>
          <a:xfrm>
            <a:off x="894793" y="2653328"/>
            <a:ext cx="6259951" cy="4027966"/>
            <a:chOff x="620033" y="2310655"/>
            <a:chExt cx="9664508" cy="40279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6C0361-15BA-DBC1-8C93-873009CA650B}"/>
                </a:ext>
              </a:extLst>
            </p:cNvPr>
            <p:cNvSpPr txBox="1"/>
            <p:nvPr/>
          </p:nvSpPr>
          <p:spPr>
            <a:xfrm>
              <a:off x="620033" y="2922301"/>
              <a:ext cx="966450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>
                <a:buAutoNum type="arabicPeriod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How resilient do you feel you are as: </a:t>
              </a:r>
            </a:p>
            <a:p>
              <a:pPr marL="265113"/>
              <a:r>
                <a:rPr lang="en-US" sz="2400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</a:t>
              </a: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) an individual  ii) a team   iii) an </a:t>
              </a:r>
              <a:r>
                <a:rPr lang="en-US" sz="2400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organisation</a:t>
              </a: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? </a:t>
              </a:r>
            </a:p>
            <a:p>
              <a:endPara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AutoNum type="arabicPeriod" startAt="2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What has happened recently that has tested your resilience?</a:t>
              </a:r>
            </a:p>
            <a:p>
              <a:pPr marL="342900" indent="-342900">
                <a:buAutoNum type="arabicPeriod" startAt="2"/>
              </a:pPr>
              <a:endParaRPr lang="en-US" sz="12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>
                <a:buFontTx/>
                <a:buAutoNum type="arabicPeriod" startAt="2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Where have you seen colleagues respond effectively? </a:t>
              </a:r>
            </a:p>
            <a:p>
              <a:endPara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701DDA-C382-CA89-9059-DAA1773A915F}"/>
                </a:ext>
              </a:extLst>
            </p:cNvPr>
            <p:cNvSpPr/>
            <p:nvPr/>
          </p:nvSpPr>
          <p:spPr>
            <a:xfrm>
              <a:off x="1396956" y="2310655"/>
              <a:ext cx="36583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Exercise 1: Reflect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EC76F-BF90-B19C-3228-F85DF66DCBD8}"/>
              </a:ext>
            </a:extLst>
          </p:cNvPr>
          <p:cNvGrpSpPr/>
          <p:nvPr/>
        </p:nvGrpSpPr>
        <p:grpSpPr>
          <a:xfrm>
            <a:off x="7784000" y="858611"/>
            <a:ext cx="4129704" cy="4361645"/>
            <a:chOff x="7784000" y="858611"/>
            <a:chExt cx="4129704" cy="43616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41F885-536F-85DE-D363-C667AD74B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4000" y="2187529"/>
              <a:ext cx="4109690" cy="3032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87284-15E2-C0F8-06F4-AFED4902BB9C}"/>
                </a:ext>
              </a:extLst>
            </p:cNvPr>
            <p:cNvSpPr txBox="1"/>
            <p:nvPr/>
          </p:nvSpPr>
          <p:spPr>
            <a:xfrm>
              <a:off x="7804014" y="858611"/>
              <a:ext cx="41096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From the Latin ‘</a:t>
              </a:r>
              <a:r>
                <a:rPr lang="en-GB" sz="2400" i="1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resiliens</a:t>
              </a:r>
              <a:r>
                <a:rPr lang="en-GB" sz="2400" i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’</a:t>
              </a:r>
              <a:endPara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- ‘to rebound’, to ‘</a:t>
              </a:r>
              <a:r>
                <a:rPr lang="en-GB" sz="2400" b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bounce back</a:t>
              </a:r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’</a:t>
              </a:r>
              <a:endPara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1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028D8-2214-6015-6EB4-9FE474B88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44A6E0A-4E30-5564-D043-A5E4C222581D}"/>
              </a:ext>
            </a:extLst>
          </p:cNvPr>
          <p:cNvSpPr/>
          <p:nvPr/>
        </p:nvSpPr>
        <p:spPr>
          <a:xfrm>
            <a:off x="-121324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id="{24228496-4574-17E4-C617-4CDF86F9C505}"/>
              </a:ext>
            </a:extLst>
          </p:cNvPr>
          <p:cNvSpPr/>
          <p:nvPr/>
        </p:nvSpPr>
        <p:spPr>
          <a:xfrm>
            <a:off x="3352800" y="999071"/>
            <a:ext cx="5173129" cy="5173129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7EFB3-DA3C-9B1D-3E0D-0DEFA2B263E5}"/>
              </a:ext>
            </a:extLst>
          </p:cNvPr>
          <p:cNvSpPr txBox="1"/>
          <p:nvPr/>
        </p:nvSpPr>
        <p:spPr>
          <a:xfrm>
            <a:off x="679106" y="52914"/>
            <a:ext cx="832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Resilient strengths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4F7DEE2F-8007-84E6-D056-71F786097AAB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95F5DD8C-9A68-8F48-894E-5747D84DBA5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C380FF30-B28D-5350-7230-EABA5B04BC48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0D5EA38-63A2-BB6F-9A1C-2A0784F2AB51}"/>
              </a:ext>
            </a:extLst>
          </p:cNvPr>
          <p:cNvSpPr/>
          <p:nvPr/>
        </p:nvSpPr>
        <p:spPr>
          <a:xfrm>
            <a:off x="6703468" y="-56650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4FCFC58-6295-0C1E-05D1-202833728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29623AC-6920-9064-554A-96CFF62F9526}"/>
              </a:ext>
            </a:extLst>
          </p:cNvPr>
          <p:cNvGrpSpPr/>
          <p:nvPr/>
        </p:nvGrpSpPr>
        <p:grpSpPr>
          <a:xfrm>
            <a:off x="7009143" y="759897"/>
            <a:ext cx="3191316" cy="2194667"/>
            <a:chOff x="8280826" y="1019197"/>
            <a:chExt cx="3191316" cy="2194667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8A15E137-64D2-A94F-A464-B2F7ABCA88AA}"/>
                </a:ext>
              </a:extLst>
            </p:cNvPr>
            <p:cNvSpPr/>
            <p:nvPr/>
          </p:nvSpPr>
          <p:spPr>
            <a:xfrm>
              <a:off x="8499048" y="1019197"/>
              <a:ext cx="2708806" cy="49379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7C461ECC-2705-31AF-C802-05844DF38FB8}"/>
                </a:ext>
              </a:extLst>
            </p:cNvPr>
            <p:cNvSpPr txBox="1"/>
            <p:nvPr/>
          </p:nvSpPr>
          <p:spPr>
            <a:xfrm>
              <a:off x="8312154" y="1115316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Drives hard for delivery</a:t>
              </a: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732238C7-72CB-2451-CE04-AFABAB054BC6}"/>
                </a:ext>
              </a:extLst>
            </p:cNvPr>
            <p:cNvSpPr/>
            <p:nvPr/>
          </p:nvSpPr>
          <p:spPr>
            <a:xfrm>
              <a:off x="8535906" y="1587786"/>
              <a:ext cx="2671948" cy="485934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BCF10A8D-60C8-756E-85F8-E8D567692AD6}"/>
                </a:ext>
              </a:extLst>
            </p:cNvPr>
            <p:cNvSpPr txBox="1"/>
            <p:nvPr/>
          </p:nvSpPr>
          <p:spPr>
            <a:xfrm>
              <a:off x="8280826" y="167120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Focuses on results</a:t>
              </a: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B5932DF-69AF-2F17-C72B-BA24F97EA1AC}"/>
                </a:ext>
              </a:extLst>
            </p:cNvPr>
            <p:cNvSpPr/>
            <p:nvPr/>
          </p:nvSpPr>
          <p:spPr>
            <a:xfrm>
              <a:off x="8535906" y="2142758"/>
              <a:ext cx="2671949" cy="485934"/>
            </a:xfrm>
            <a:custGeom>
              <a:avLst/>
              <a:gdLst/>
              <a:ahLst/>
              <a:cxnLst/>
              <a:rect l="l" t="t" r="r" b="b"/>
              <a:pathLst>
                <a:path w="3687265" h="777678">
                  <a:moveTo>
                    <a:pt x="0" y="0"/>
                  </a:moveTo>
                  <a:lnTo>
                    <a:pt x="3687265" y="0"/>
                  </a:lnTo>
                  <a:lnTo>
                    <a:pt x="3687265" y="777677"/>
                  </a:lnTo>
                  <a:lnTo>
                    <a:pt x="0" y="77767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F64AE574-2BA8-15CA-FF5C-39A973B52411}"/>
                </a:ext>
              </a:extLst>
            </p:cNvPr>
            <p:cNvSpPr txBox="1"/>
            <p:nvPr/>
          </p:nvSpPr>
          <p:spPr>
            <a:xfrm>
              <a:off x="8661567" y="2215129"/>
              <a:ext cx="2338014" cy="60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Decisive</a:t>
              </a:r>
            </a:p>
            <a:p>
              <a:pPr algn="ctr">
                <a:lnSpc>
                  <a:spcPts val="2427"/>
                </a:lnSpc>
              </a:pPr>
              <a:endParaRPr lang="en-US" sz="1733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FCB2E3F-86DD-7718-8F16-3B5EFA63ED58}"/>
                </a:ext>
              </a:extLst>
            </p:cNvPr>
            <p:cNvSpPr/>
            <p:nvPr/>
          </p:nvSpPr>
          <p:spPr>
            <a:xfrm>
              <a:off x="8535906" y="2686358"/>
              <a:ext cx="2671948" cy="527506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8CF4E2AE-3DA1-8BB9-CC7E-360DD9060E11}"/>
                </a:ext>
              </a:extLst>
            </p:cNvPr>
            <p:cNvSpPr txBox="1"/>
            <p:nvPr/>
          </p:nvSpPr>
          <p:spPr>
            <a:xfrm>
              <a:off x="8372645" y="277699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Brings clear direction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3D9F65-BA29-E910-8C45-C14C8D31B991}"/>
              </a:ext>
            </a:extLst>
          </p:cNvPr>
          <p:cNvGrpSpPr/>
          <p:nvPr/>
        </p:nvGrpSpPr>
        <p:grpSpPr>
          <a:xfrm>
            <a:off x="1843836" y="857741"/>
            <a:ext cx="3182495" cy="2238540"/>
            <a:chOff x="534676" y="240461"/>
            <a:chExt cx="3182495" cy="223854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ACDCD7-3F6A-C206-ACB8-DABFF069D15B}"/>
                </a:ext>
              </a:extLst>
            </p:cNvPr>
            <p:cNvSpPr/>
            <p:nvPr/>
          </p:nvSpPr>
          <p:spPr>
            <a:xfrm>
              <a:off x="693550" y="1374146"/>
              <a:ext cx="2800983" cy="50217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041E75B-FC16-BA2F-5FDC-C9FC16F3890B}"/>
                </a:ext>
              </a:extLst>
            </p:cNvPr>
            <p:cNvSpPr/>
            <p:nvPr/>
          </p:nvSpPr>
          <p:spPr>
            <a:xfrm>
              <a:off x="674317" y="1970881"/>
              <a:ext cx="2820216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7"/>
                  </a:lnTo>
                  <a:lnTo>
                    <a:pt x="0" y="845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4C36478B-7586-D83E-2D1F-3C15928597C5}"/>
                </a:ext>
              </a:extLst>
            </p:cNvPr>
            <p:cNvSpPr txBox="1"/>
            <p:nvPr/>
          </p:nvSpPr>
          <p:spPr>
            <a:xfrm>
              <a:off x="568451" y="146308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Logical + analytical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942545F4-69BD-1154-2972-344E3D09D3CB}"/>
                </a:ext>
              </a:extLst>
            </p:cNvPr>
            <p:cNvSpPr txBox="1"/>
            <p:nvPr/>
          </p:nvSpPr>
          <p:spPr>
            <a:xfrm>
              <a:off x="585001" y="205723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Sets high standards</a:t>
              </a: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83DE23E-709A-159F-727A-A6F207044A33}"/>
                </a:ext>
              </a:extLst>
            </p:cNvPr>
            <p:cNvSpPr/>
            <p:nvPr/>
          </p:nvSpPr>
          <p:spPr>
            <a:xfrm>
              <a:off x="717709" y="240461"/>
              <a:ext cx="2800983" cy="506617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A45D48C-9C52-8112-18D9-50E0596F18BA}"/>
                </a:ext>
              </a:extLst>
            </p:cNvPr>
            <p:cNvSpPr txBox="1"/>
            <p:nvPr/>
          </p:nvSpPr>
          <p:spPr>
            <a:xfrm>
              <a:off x="534676" y="32135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Realistic</a:t>
              </a: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6E514E-BE94-00CC-41E1-228369505882}"/>
                </a:ext>
              </a:extLst>
            </p:cNvPr>
            <p:cNvSpPr/>
            <p:nvPr/>
          </p:nvSpPr>
          <p:spPr>
            <a:xfrm>
              <a:off x="700131" y="813988"/>
              <a:ext cx="2800983" cy="47298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368A774-9EB4-CB40-58B8-11D6B1D3105F}"/>
                </a:ext>
              </a:extLst>
            </p:cNvPr>
            <p:cNvSpPr txBox="1"/>
            <p:nvPr/>
          </p:nvSpPr>
          <p:spPr>
            <a:xfrm>
              <a:off x="617674" y="887060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Strong work ethic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C4F688-A84E-338E-5521-7F853DED243A}"/>
              </a:ext>
            </a:extLst>
          </p:cNvPr>
          <p:cNvGrpSpPr/>
          <p:nvPr/>
        </p:nvGrpSpPr>
        <p:grpSpPr>
          <a:xfrm>
            <a:off x="1894162" y="4151392"/>
            <a:ext cx="3099497" cy="2175922"/>
            <a:chOff x="236041" y="3873642"/>
            <a:chExt cx="3099497" cy="2175922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8BC3B1C9-3407-CC6F-8D63-2296AA215FCD}"/>
                </a:ext>
              </a:extLst>
            </p:cNvPr>
            <p:cNvSpPr/>
            <p:nvPr/>
          </p:nvSpPr>
          <p:spPr>
            <a:xfrm>
              <a:off x="325356" y="3873642"/>
              <a:ext cx="2844375" cy="508120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2EE50D25-6F77-DEAC-7E18-AAE23F3BF846}"/>
                </a:ext>
              </a:extLst>
            </p:cNvPr>
            <p:cNvSpPr txBox="1"/>
            <p:nvPr/>
          </p:nvSpPr>
          <p:spPr>
            <a:xfrm>
              <a:off x="236041" y="3956392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Tactful + diplomatic</a:t>
              </a: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28C3FE1-7ACE-84EE-1809-FBDFFD26CF45}"/>
                </a:ext>
              </a:extLst>
            </p:cNvPr>
            <p:cNvSpPr/>
            <p:nvPr/>
          </p:nvSpPr>
          <p:spPr>
            <a:xfrm>
              <a:off x="325356" y="4442151"/>
              <a:ext cx="2844375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3099BC-1434-9886-B84E-814381EDAD05}"/>
                </a:ext>
              </a:extLst>
            </p:cNvPr>
            <p:cNvSpPr/>
            <p:nvPr/>
          </p:nvSpPr>
          <p:spPr>
            <a:xfrm>
              <a:off x="362824" y="5546953"/>
              <a:ext cx="2826141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B12B836-495F-7A90-B4B3-A7CE69893586}"/>
                </a:ext>
              </a:extLst>
            </p:cNvPr>
            <p:cNvSpPr/>
            <p:nvPr/>
          </p:nvSpPr>
          <p:spPr>
            <a:xfrm>
              <a:off x="325357" y="4980306"/>
              <a:ext cx="2863608" cy="50261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4" y="0"/>
                  </a:lnTo>
                  <a:lnTo>
                    <a:pt x="4007924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5C47329-2B1A-D99E-6AA0-FB34B6FF1871}"/>
                </a:ext>
              </a:extLst>
            </p:cNvPr>
            <p:cNvSpPr txBox="1"/>
            <p:nvPr/>
          </p:nvSpPr>
          <p:spPr>
            <a:xfrm>
              <a:off x="236041" y="4537237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Dedicated to the team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22DF3776-B454-253F-A592-CD22A91659E9}"/>
                </a:ext>
              </a:extLst>
            </p:cNvPr>
            <p:cNvSpPr txBox="1"/>
            <p:nvPr/>
          </p:nvSpPr>
          <p:spPr>
            <a:xfrm>
              <a:off x="236041" y="5641423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Reliable + dependable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1CF76D6-BA38-C6C2-0E69-733BABCADE4B}"/>
                </a:ext>
              </a:extLst>
            </p:cNvPr>
            <p:cNvSpPr txBox="1"/>
            <p:nvPr/>
          </p:nvSpPr>
          <p:spPr>
            <a:xfrm>
              <a:off x="314416" y="5067501"/>
              <a:ext cx="2942748" cy="288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Highly values authenticity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1E91F6-CDF0-90F7-D3C4-FE1E6EDB630F}"/>
              </a:ext>
            </a:extLst>
          </p:cNvPr>
          <p:cNvGrpSpPr/>
          <p:nvPr/>
        </p:nvGrpSpPr>
        <p:grpSpPr>
          <a:xfrm>
            <a:off x="6923148" y="4220484"/>
            <a:ext cx="3146822" cy="2098154"/>
            <a:chOff x="8362665" y="3881402"/>
            <a:chExt cx="3146822" cy="2098154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CFD3FAF-28DA-681E-5023-30E3D354E09D}"/>
                </a:ext>
              </a:extLst>
            </p:cNvPr>
            <p:cNvSpPr/>
            <p:nvPr/>
          </p:nvSpPr>
          <p:spPr>
            <a:xfrm>
              <a:off x="8525925" y="3881402"/>
              <a:ext cx="2671949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1979FEDB-FB34-E350-DF77-09DDCDEEBE86}"/>
                </a:ext>
              </a:extLst>
            </p:cNvPr>
            <p:cNvSpPr txBox="1"/>
            <p:nvPr/>
          </p:nvSpPr>
          <p:spPr>
            <a:xfrm>
              <a:off x="8409990" y="3946118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Positive outlook</a:t>
              </a: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E1B01C3-38E8-31F6-ADD3-3611B4B503C8}"/>
                </a:ext>
              </a:extLst>
            </p:cNvPr>
            <p:cNvSpPr/>
            <p:nvPr/>
          </p:nvSpPr>
          <p:spPr>
            <a:xfrm>
              <a:off x="8525925" y="4422794"/>
              <a:ext cx="2671949" cy="465651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C7B05325-92CF-E53E-6097-7D09D13B4A85}"/>
                </a:ext>
              </a:extLst>
            </p:cNvPr>
            <p:cNvSpPr txBox="1"/>
            <p:nvPr/>
          </p:nvSpPr>
          <p:spPr>
            <a:xfrm>
              <a:off x="8362665" y="4490838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Embraces change</a:t>
              </a: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4DFFBDD-FAE6-8127-8C26-395955094819}"/>
                </a:ext>
              </a:extLst>
            </p:cNvPr>
            <p:cNvSpPr/>
            <p:nvPr/>
          </p:nvSpPr>
          <p:spPr>
            <a:xfrm>
              <a:off x="8593491" y="4991431"/>
              <a:ext cx="2604383" cy="484005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4100581-223D-BBE9-76D3-A7BFEB4D5DA6}"/>
                </a:ext>
              </a:extLst>
            </p:cNvPr>
            <p:cNvSpPr/>
            <p:nvPr/>
          </p:nvSpPr>
          <p:spPr>
            <a:xfrm>
              <a:off x="8525925" y="5541714"/>
              <a:ext cx="2695153" cy="437842"/>
            </a:xfrm>
            <a:custGeom>
              <a:avLst/>
              <a:gdLst/>
              <a:ahLst/>
              <a:cxnLst/>
              <a:rect l="l" t="t" r="r" b="b"/>
              <a:pathLst>
                <a:path w="4007925" h="845308">
                  <a:moveTo>
                    <a:pt x="0" y="0"/>
                  </a:moveTo>
                  <a:lnTo>
                    <a:pt x="4007925" y="0"/>
                  </a:lnTo>
                  <a:lnTo>
                    <a:pt x="4007925" y="845308"/>
                  </a:lnTo>
                  <a:lnTo>
                    <a:pt x="0" y="845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1EAAEEBC-B5BB-AF65-20E3-F898DFD49A71}"/>
                </a:ext>
              </a:extLst>
            </p:cNvPr>
            <p:cNvSpPr txBox="1"/>
            <p:nvPr/>
          </p:nvSpPr>
          <p:spPr>
            <a:xfrm>
              <a:off x="8603750" y="5065826"/>
              <a:ext cx="2644638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Inspirational + visionary</a:t>
              </a: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566CD78-38F2-A693-E4FA-46B62D2BE3FF}"/>
                </a:ext>
              </a:extLst>
            </p:cNvPr>
            <p:cNvSpPr txBox="1"/>
            <p:nvPr/>
          </p:nvSpPr>
          <p:spPr>
            <a:xfrm>
              <a:off x="8376320" y="560513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Social + outgoing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3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0471-6954-B893-41A7-AE7BEC3F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AFC1A05-C056-012C-192E-ECBACC6879DB}"/>
              </a:ext>
            </a:extLst>
          </p:cNvPr>
          <p:cNvSpPr/>
          <p:nvPr/>
        </p:nvSpPr>
        <p:spPr>
          <a:xfrm>
            <a:off x="0" y="-42286"/>
            <a:ext cx="12271701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002A5987-EB65-C743-B507-381211E5A297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6F0DD107-F69E-5C73-A1B1-BD54698891FD}"/>
              </a:ext>
            </a:extLst>
          </p:cNvPr>
          <p:cNvSpPr/>
          <p:nvPr/>
        </p:nvSpPr>
        <p:spPr>
          <a:xfrm>
            <a:off x="11745900" y="5291285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D99459FD-3B5C-1B98-5CD7-DC20094FCC73}"/>
              </a:ext>
            </a:extLst>
          </p:cNvPr>
          <p:cNvSpPr/>
          <p:nvPr/>
        </p:nvSpPr>
        <p:spPr>
          <a:xfrm>
            <a:off x="-340076" y="1020539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FBEF60AD-6635-3EB9-23EE-7CF34945B7D3}"/>
              </a:ext>
            </a:extLst>
          </p:cNvPr>
          <p:cNvSpPr/>
          <p:nvPr/>
        </p:nvSpPr>
        <p:spPr>
          <a:xfrm>
            <a:off x="2759961" y="6422559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E5F7BA2-035F-8800-C5ED-1EDD4673F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C2F396-D2E6-738D-2212-D8C2D000B0B5}"/>
              </a:ext>
            </a:extLst>
          </p:cNvPr>
          <p:cNvSpPr txBox="1"/>
          <p:nvPr/>
        </p:nvSpPr>
        <p:spPr>
          <a:xfrm>
            <a:off x="688472" y="59031"/>
            <a:ext cx="854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Understanding Stress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AC837E-6C7B-E67C-61BE-CE7F0EAC7E94}"/>
              </a:ext>
            </a:extLst>
          </p:cNvPr>
          <p:cNvSpPr txBox="1"/>
          <p:nvPr/>
        </p:nvSpPr>
        <p:spPr>
          <a:xfrm>
            <a:off x="784565" y="1101103"/>
            <a:ext cx="6259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‘</a:t>
            </a:r>
            <a:r>
              <a:rPr lang="en-GB" sz="2400" b="1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state of mental or emotional strain or tension, resulting from adverse or demanding circumstances</a:t>
            </a:r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 </a:t>
            </a:r>
          </a:p>
          <a:p>
            <a:r>
              <a:rPr lang="en-US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Oxford Dictionary 2016</a:t>
            </a:r>
            <a:endParaRPr lang="en-GB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6F76AD-C860-0DFB-6FD8-21CFC90BB895}"/>
              </a:ext>
            </a:extLst>
          </p:cNvPr>
          <p:cNvGrpSpPr/>
          <p:nvPr/>
        </p:nvGrpSpPr>
        <p:grpSpPr>
          <a:xfrm>
            <a:off x="736296" y="3028571"/>
            <a:ext cx="6356302" cy="2613909"/>
            <a:chOff x="220230" y="2310655"/>
            <a:chExt cx="9813261" cy="26139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33DD01-DD01-4E81-B170-84F8476AFF2B}"/>
                </a:ext>
              </a:extLst>
            </p:cNvPr>
            <p:cNvSpPr txBox="1"/>
            <p:nvPr/>
          </p:nvSpPr>
          <p:spPr>
            <a:xfrm>
              <a:off x="368983" y="2985572"/>
              <a:ext cx="96645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>
                <a:buAutoNum type="arabicPeriod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How does stress impact:</a:t>
              </a:r>
            </a:p>
            <a:p>
              <a:pPr marL="542925" indent="-277813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</a:t>
              </a:r>
            </a:p>
            <a:p>
              <a:pPr marL="542925" indent="-277813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Your team</a:t>
              </a:r>
            </a:p>
            <a:p>
              <a:pPr marL="542925" indent="-277813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Your </a:t>
              </a:r>
              <a:r>
                <a:rPr lang="en-US" sz="2400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organisation</a:t>
              </a:r>
              <a:endPara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endPara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3B5B6-C37A-F587-2785-19F6776463EA}"/>
                </a:ext>
              </a:extLst>
            </p:cNvPr>
            <p:cNvSpPr/>
            <p:nvPr/>
          </p:nvSpPr>
          <p:spPr>
            <a:xfrm>
              <a:off x="220230" y="2310655"/>
              <a:ext cx="60118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Exercise 2: Reflect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3927D-23D6-077A-5FF4-96259FD1DD70}"/>
              </a:ext>
            </a:extLst>
          </p:cNvPr>
          <p:cNvGrpSpPr/>
          <p:nvPr/>
        </p:nvGrpSpPr>
        <p:grpSpPr>
          <a:xfrm>
            <a:off x="7603614" y="1948708"/>
            <a:ext cx="4109690" cy="3714304"/>
            <a:chOff x="7603614" y="1948708"/>
            <a:chExt cx="4109690" cy="37143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46794-A14A-1661-BAD6-68D37272B941}"/>
                </a:ext>
              </a:extLst>
            </p:cNvPr>
            <p:cNvSpPr txBox="1"/>
            <p:nvPr/>
          </p:nvSpPr>
          <p:spPr>
            <a:xfrm>
              <a:off x="7603614" y="1948708"/>
              <a:ext cx="4109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From the Latin ‘</a:t>
              </a:r>
              <a:r>
                <a:rPr lang="en-GB" sz="2400" i="1" dirty="0" err="1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stringere</a:t>
              </a:r>
              <a:r>
                <a:rPr lang="en-GB" sz="2400" i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’</a:t>
              </a:r>
              <a:endParaRPr lang="en-GB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- ‘to </a:t>
              </a:r>
              <a:r>
                <a:rPr lang="en-GB" sz="2400" b="1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draw tight</a:t>
              </a:r>
              <a:r>
                <a:rPr lang="en-GB" sz="2400" dirty="0">
                  <a:solidFill>
                    <a:srgbClr val="00206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’</a:t>
              </a:r>
              <a:endPara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B88D15-822D-A540-0C8B-39D6341AD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1313" y="2847675"/>
              <a:ext cx="3628487" cy="28153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710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1ED43-5C6D-174F-B452-C72F970E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077A3A0-5A66-3275-1939-7796CACD270C}"/>
              </a:ext>
            </a:extLst>
          </p:cNvPr>
          <p:cNvSpPr/>
          <p:nvPr/>
        </p:nvSpPr>
        <p:spPr>
          <a:xfrm>
            <a:off x="-3248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04586-0ECF-C58E-0597-200D684B57BC}"/>
              </a:ext>
            </a:extLst>
          </p:cNvPr>
          <p:cNvSpPr txBox="1"/>
          <p:nvPr/>
        </p:nvSpPr>
        <p:spPr>
          <a:xfrm>
            <a:off x="614448" y="299375"/>
            <a:ext cx="640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3: Stress Test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D2FED2EF-D88C-3BA8-1C77-82E488372A8E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49D9BBE1-B5A1-F183-F107-40D7C545EFAE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7F430D09-7036-2D43-94FA-D12B830F72BC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F6629D83-591A-2755-AF2B-815303CEB71B}"/>
              </a:ext>
            </a:extLst>
          </p:cNvPr>
          <p:cNvSpPr/>
          <p:nvPr/>
        </p:nvSpPr>
        <p:spPr>
          <a:xfrm>
            <a:off x="6703468" y="-56650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65601D9-A9CF-8091-6B0F-69CC840D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F37D49F-2870-E0F4-FF1B-E9618856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1456"/>
              </p:ext>
            </p:extLst>
          </p:nvPr>
        </p:nvGraphicFramePr>
        <p:xfrm>
          <a:off x="3924143" y="1733008"/>
          <a:ext cx="4099284" cy="4471416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111457">
                  <a:extLst>
                    <a:ext uri="{9D8B030D-6E8A-4147-A177-3AD203B41FA5}">
                      <a16:colId xmlns:a16="http://schemas.microsoft.com/office/drawing/2014/main" val="719161511"/>
                    </a:ext>
                  </a:extLst>
                </a:gridCol>
                <a:gridCol w="1987827">
                  <a:extLst>
                    <a:ext uri="{9D8B030D-6E8A-4147-A177-3AD203B41FA5}">
                      <a16:colId xmlns:a16="http://schemas.microsoft.com/office/drawing/2014/main" val="3812024331"/>
                    </a:ext>
                  </a:extLst>
                </a:gridCol>
              </a:tblGrid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1.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1079555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2.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3235950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3.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3972470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4.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7018122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5.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2467755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6.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2749627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7.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6210618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8.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2151753"/>
                  </a:ext>
                </a:extLst>
              </a:tr>
              <a:tr h="461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Poppins "/>
                        </a:rPr>
                        <a:t>9.</a:t>
                      </a:r>
                      <a:endParaRPr lang="en-GB" sz="2400" dirty="0">
                        <a:solidFill>
                          <a:srgbClr val="002060"/>
                        </a:solidFill>
                        <a:latin typeface="Poppins "/>
                        <a:cs typeface="Poppins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83386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AB3B14-6C86-9F35-DF92-72AB17B3F931}"/>
              </a:ext>
            </a:extLst>
          </p:cNvPr>
          <p:cNvSpPr txBox="1"/>
          <p:nvPr/>
        </p:nvSpPr>
        <p:spPr>
          <a:xfrm>
            <a:off x="588227" y="1013579"/>
            <a:ext cx="96355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each question, mark which statement best describes you</a:t>
            </a:r>
          </a:p>
        </p:txBody>
      </p:sp>
    </p:spTree>
    <p:extLst>
      <p:ext uri="{BB962C8B-B14F-4D97-AF65-F5344CB8AC3E}">
        <p14:creationId xmlns:p14="http://schemas.microsoft.com/office/powerpoint/2010/main" val="426807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7" ma:contentTypeDescription="Create a new document." ma:contentTypeScope="" ma:versionID="fdb76dfb946639003c8b4e779f5f7eac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8ade77ab843b23947cb4a35127ff9771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6a6910-d9b8-4bde-85e3-fc231a43f308">
      <UserInfo>
        <DisplayName>Mark Herbert</DisplayName>
        <AccountId>394</AccountId>
        <AccountType/>
      </UserInfo>
    </SharedWithUsers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B0025-F86C-43C8-A416-D5AE8A9BE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f4daf-58d6-45cc-bacb-221c7e4144a6"/>
    <ds:schemaRef ds:uri="e56a6910-d9b8-4bde-85e3-fc231a43f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84F7A-71B0-4891-9E9C-323D20A2F241}">
  <ds:schemaRefs>
    <ds:schemaRef ds:uri="http://purl.org/dc/dcmitype/"/>
    <ds:schemaRef ds:uri="http://purl.org/dc/terms/"/>
    <ds:schemaRef ds:uri="http://purl.org/dc/elements/1.1/"/>
    <ds:schemaRef ds:uri="07df4daf-58d6-45cc-bacb-221c7e4144a6"/>
    <ds:schemaRef ds:uri="http://www.w3.org/XML/1998/namespace"/>
    <ds:schemaRef ds:uri="http://schemas.microsoft.com/office/infopath/2007/PartnerControls"/>
    <ds:schemaRef ds:uri="e56a6910-d9b8-4bde-85e3-fc231a43f308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3591</Words>
  <Application>Microsoft Office PowerPoint</Application>
  <PresentationFormat>Widescreen</PresentationFormat>
  <Paragraphs>750</Paragraphs>
  <Slides>40</Slides>
  <Notes>40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Jayne Holloway</cp:lastModifiedBy>
  <cp:revision>223</cp:revision>
  <dcterms:created xsi:type="dcterms:W3CDTF">2020-12-17T14:02:25Z</dcterms:created>
  <dcterms:modified xsi:type="dcterms:W3CDTF">2026-04-02T14:19:13Z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  <property fmtid="{D5CDD505-2E9C-101B-9397-08002B2CF9AE}" pid="3" name="MediaServiceImageTags">
    <vt:lpwstr/>
  </property>
</Properties>
</file>