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769" r:id="rId5"/>
    <p:sldId id="872" r:id="rId6"/>
    <p:sldId id="265" r:id="rId7"/>
    <p:sldId id="755" r:id="rId8"/>
    <p:sldId id="868" r:id="rId9"/>
    <p:sldId id="902" r:id="rId10"/>
    <p:sldId id="901" r:id="rId11"/>
    <p:sldId id="887" r:id="rId12"/>
    <p:sldId id="893" r:id="rId13"/>
    <p:sldId id="904" r:id="rId14"/>
    <p:sldId id="874" r:id="rId15"/>
    <p:sldId id="875" r:id="rId16"/>
    <p:sldId id="897" r:id="rId17"/>
    <p:sldId id="896" r:id="rId18"/>
    <p:sldId id="895" r:id="rId19"/>
    <p:sldId id="864" r:id="rId20"/>
    <p:sldId id="894" r:id="rId21"/>
    <p:sldId id="880" r:id="rId22"/>
    <p:sldId id="256" r:id="rId23"/>
    <p:sldId id="888" r:id="rId24"/>
    <p:sldId id="898" r:id="rId25"/>
    <p:sldId id="900" r:id="rId26"/>
    <p:sldId id="899" r:id="rId27"/>
    <p:sldId id="878" r:id="rId28"/>
    <p:sldId id="903" r:id="rId29"/>
    <p:sldId id="842" r:id="rId30"/>
    <p:sldId id="86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02DD60-D2AE-55B1-F992-AD17CDAF043F}" name="Grace Golf" initials="GG" userId="S::grace@colour-profiling.com::4dde5f68-09e9-4618-b964-3a36d85cd12f" providerId="AD"/>
  <p188:author id="{A7EF1991-EE80-EF6B-BA59-AE2E52C25544}" name="Jayne Holloway" initials="JH" userId="S::jayne@colour-profiling.com::acd824e0-849b-439c-b4c6-53770188c5fe" providerId="AD"/>
  <p188:author id="{5A0892A8-F4D8-8061-CFD5-027CC309C5F3}" name="Zoe Baber" initials="ZB" userId="S::zoe@colour-profiling.com::611d5320-992e-42e5-a721-83bb3f3e8b2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90A"/>
    <a:srgbClr val="00CC99"/>
    <a:srgbClr val="EB7321"/>
    <a:srgbClr val="CCFF33"/>
    <a:srgbClr val="28265B"/>
    <a:srgbClr val="4286A0"/>
    <a:srgbClr val="1A4960"/>
    <a:srgbClr val="6CA5AF"/>
    <a:srgbClr val="3EA4ED"/>
    <a:srgbClr val="EF4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56" autoAdjust="0"/>
  </p:normalViewPr>
  <p:slideViewPr>
    <p:cSldViewPr snapToGrid="0">
      <p:cViewPr varScale="1">
        <p:scale>
          <a:sx n="59" d="100"/>
          <a:sy n="59" d="100"/>
        </p:scale>
        <p:origin x="15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ne Holloway" userId="acd824e0-849b-439c-b4c6-53770188c5fe" providerId="ADAL" clId="{CD0E95B6-C363-4778-B094-791E9F5E7082}"/>
    <pc:docChg chg="undo custSel addSld delSld modSld sldOrd">
      <pc:chgData name="Jayne Holloway" userId="acd824e0-849b-439c-b4c6-53770188c5fe" providerId="ADAL" clId="{CD0E95B6-C363-4778-B094-791E9F5E7082}" dt="2026-04-08T08:24:59.090" v="5646"/>
      <pc:docMkLst>
        <pc:docMk/>
      </pc:docMkLst>
      <pc:sldChg chg="modSp add mod addAnim delAnim modNotesTx">
        <pc:chgData name="Jayne Holloway" userId="acd824e0-849b-439c-b4c6-53770188c5fe" providerId="ADAL" clId="{CD0E95B6-C363-4778-B094-791E9F5E7082}" dt="2026-04-08T08:24:18.774" v="5644" actId="1076"/>
        <pc:sldMkLst>
          <pc:docMk/>
          <pc:sldMk cId="2408911776" sldId="868"/>
        </pc:sldMkLst>
        <pc:spChg chg="mod">
          <ac:chgData name="Jayne Holloway" userId="acd824e0-849b-439c-b4c6-53770188c5fe" providerId="ADAL" clId="{CD0E95B6-C363-4778-B094-791E9F5E7082}" dt="2026-04-08T08:24:18.774" v="5644" actId="1076"/>
          <ac:spMkLst>
            <pc:docMk/>
            <pc:sldMk cId="2408911776" sldId="868"/>
            <ac:spMk id="33" creationId="{01A1B60A-306D-4F9C-5230-5EEF72DF7057}"/>
          </ac:spMkLst>
        </pc:spChg>
      </pc:sldChg>
      <pc:sldChg chg="modSp mod ord">
        <pc:chgData name="Jayne Holloway" userId="acd824e0-849b-439c-b4c6-53770188c5fe" providerId="ADAL" clId="{CD0E95B6-C363-4778-B094-791E9F5E7082}" dt="2026-04-08T08:24:59.090" v="5646"/>
        <pc:sldMkLst>
          <pc:docMk/>
          <pc:sldMk cId="4023710777" sldId="902"/>
        </pc:sldMkLst>
        <pc:spChg chg="mod">
          <ac:chgData name="Jayne Holloway" userId="acd824e0-849b-439c-b4c6-53770188c5fe" providerId="ADAL" clId="{CD0E95B6-C363-4778-B094-791E9F5E7082}" dt="2026-04-03T16:26:50.450" v="5643" actId="1076"/>
          <ac:spMkLst>
            <pc:docMk/>
            <pc:sldMk cId="4023710777" sldId="902"/>
            <ac:spMk id="38" creationId="{4C52938D-FD23-70F2-4286-3C252CF23E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eader Placeholder 13">
            <a:extLst>
              <a:ext uri="{FF2B5EF4-FFF2-40B4-BE49-F238E27FC236}">
                <a16:creationId xmlns:a16="http://schemas.microsoft.com/office/drawing/2014/main" id="{F96FA462-F46F-C7AB-5C19-4E20CE8D74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5" name="Slide Image Placeholder 14">
            <a:extLst>
              <a:ext uri="{FF2B5EF4-FFF2-40B4-BE49-F238E27FC236}">
                <a16:creationId xmlns:a16="http://schemas.microsoft.com/office/drawing/2014/main" id="{6280CE32-10B1-FFAA-EC38-F023011308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3D30685C-235F-32FA-26FD-3EDAD9FDF3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772678C-7D97-F26C-3704-530497C91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DCBA8-6D6F-4EC2-9533-B84BC07D0C2D}" type="slidenum">
              <a:rPr lang="en-GB" smtClean="0"/>
              <a:t>‹#›</a:t>
            </a:fld>
            <a:endParaRPr lang="en-GB"/>
          </a:p>
        </p:txBody>
      </p:sp>
      <p:sp>
        <p:nvSpPr>
          <p:cNvPr id="18" name="Notes Placeholder 17">
            <a:extLst>
              <a:ext uri="{FF2B5EF4-FFF2-40B4-BE49-F238E27FC236}">
                <a16:creationId xmlns:a16="http://schemas.microsoft.com/office/drawing/2014/main" id="{57E0327D-5428-FCFC-DA45-8DB64FEA6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20FCB5D-E480-0DE1-2183-B85139F9EC6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D7A8C-2797-4D11-8887-064D4841DD4D}" type="datetimeFigureOut">
              <a:rPr lang="en-GB" smtClean="0"/>
              <a:t>08/04/2026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44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37A43-3954-4BA9-9BE3-818F1BA2279A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2AE378D4-73E8-E2B9-D69D-D5FE7CFC98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722923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Overview of what we are going to cover in the next few slides.</a:t>
            </a:r>
          </a:p>
          <a:p>
            <a:endParaRPr lang="en-US" dirty="0"/>
          </a:p>
          <a:p>
            <a:r>
              <a:rPr lang="en-US" dirty="0"/>
              <a:t>Take 5 mins individually to read these areas of your report again.</a:t>
            </a:r>
          </a:p>
          <a:p>
            <a:endParaRPr lang="en-US" dirty="0"/>
          </a:p>
          <a:p>
            <a:r>
              <a:rPr lang="en-US" dirty="0"/>
              <a:t>Explore together in the context of influencing and customer service, answering the questions in your </a:t>
            </a:r>
          </a:p>
          <a:p>
            <a:r>
              <a:rPr lang="en-US" dirty="0"/>
              <a:t>report.</a:t>
            </a:r>
          </a:p>
          <a:p>
            <a:endParaRPr lang="en-US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Explain the coaching process you will be leading them through: </a:t>
            </a:r>
            <a:r>
              <a:rPr lang="en-US" b="1" dirty="0">
                <a:cs typeface="Calibri" panose="020F0502020204030204"/>
              </a:rPr>
              <a:t>explore, filter, share.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DCBA8-6D6F-4EC2-9533-B84BC07D0C2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541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155C6-06D5-0B5E-1D83-BDEC0F361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138AA4C-98F6-BAD7-5302-04ED5840B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6272F5-5ECD-342D-F34D-BA5DE3B567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Fixed image on this slide are there as additional statements to select from as well as personalised report </a:t>
            </a:r>
          </a:p>
          <a:p>
            <a:r>
              <a:rPr lang="en-GB" dirty="0"/>
              <a:t>statements.</a:t>
            </a:r>
          </a:p>
          <a:p>
            <a:endParaRPr lang="en-GB" dirty="0"/>
          </a:p>
          <a:p>
            <a:pPr marL="0" indent="0">
              <a:buFontTx/>
              <a:buNone/>
            </a:pPr>
            <a:r>
              <a:rPr lang="en-GB" b="1" dirty="0"/>
              <a:t>Action:</a:t>
            </a:r>
            <a:r>
              <a:rPr lang="en-GB" dirty="0"/>
              <a:t>  Review your personalised </a:t>
            </a:r>
            <a:r>
              <a:rPr lang="en-GB" b="1" dirty="0"/>
              <a:t>communication statements </a:t>
            </a:r>
            <a:r>
              <a:rPr lang="en-GB" dirty="0"/>
              <a:t>in your profile, through the </a:t>
            </a:r>
            <a:r>
              <a:rPr lang="en-GB" b="1" dirty="0"/>
              <a:t>lens of influencing</a:t>
            </a:r>
            <a:r>
              <a:rPr lang="en-GB" dirty="0"/>
              <a:t>. Which </a:t>
            </a:r>
          </a:p>
          <a:p>
            <a:pPr marL="0" indent="0">
              <a:buFontTx/>
              <a:buNone/>
            </a:pPr>
            <a:r>
              <a:rPr lang="en-GB" dirty="0"/>
              <a:t>statements best apply to you? Which ones do you think you most use in the context of </a:t>
            </a:r>
            <a:r>
              <a:rPr lang="en-GB" b="1" dirty="0"/>
              <a:t>negotiation, presentation </a:t>
            </a:r>
          </a:p>
          <a:p>
            <a:pPr marL="0" indent="0">
              <a:buFontTx/>
              <a:buNone/>
            </a:pPr>
            <a:r>
              <a:rPr lang="en-GB" b="0" dirty="0"/>
              <a:t>and</a:t>
            </a:r>
            <a:r>
              <a:rPr lang="en-GB" b="1" dirty="0"/>
              <a:t> provision of service</a:t>
            </a:r>
            <a:r>
              <a:rPr lang="en-GB" dirty="0"/>
              <a:t>? When you are in </a:t>
            </a:r>
            <a:r>
              <a:rPr lang="en-GB" b="1" dirty="0"/>
              <a:t>discussions with stakeholders</a:t>
            </a:r>
            <a:r>
              <a:rPr lang="en-GB" dirty="0"/>
              <a:t>?  When you </a:t>
            </a:r>
            <a:r>
              <a:rPr lang="en-GB" b="1" dirty="0"/>
              <a:t>first make connection </a:t>
            </a:r>
            <a:r>
              <a:rPr lang="en-GB" dirty="0"/>
              <a:t>with a </a:t>
            </a:r>
          </a:p>
          <a:p>
            <a:pPr marL="0" indent="0">
              <a:buFontTx/>
              <a:buNone/>
            </a:pPr>
            <a:r>
              <a:rPr lang="en-GB" dirty="0"/>
              <a:t>potential customer or when </a:t>
            </a:r>
            <a:r>
              <a:rPr lang="en-GB" b="1" dirty="0"/>
              <a:t>approaching a new opportunity</a:t>
            </a:r>
            <a:r>
              <a:rPr lang="en-GB" dirty="0"/>
              <a:t>?  </a:t>
            </a:r>
          </a:p>
          <a:p>
            <a:endParaRPr lang="en-GB" dirty="0"/>
          </a:p>
          <a:p>
            <a:r>
              <a:rPr lang="en-GB" dirty="0"/>
              <a:t>Give people 2 mins for self reflection and then split into groups.  Sharing could be done in pairs or whole group, as </a:t>
            </a:r>
          </a:p>
          <a:p>
            <a:r>
              <a:rPr lang="en-GB" dirty="0"/>
              <a:t>appropriate.  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BF8C2-6900-138F-D9EE-27ECFD870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632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4E605-95CA-C0AE-8695-3BC2937CF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6FE9F2-7E63-07E4-CA9A-3973FA7F4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72B8F2-C69B-07D9-B1E9-0726F7C56A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GB" dirty="0"/>
              <a:t>Recap </a:t>
            </a:r>
            <a:r>
              <a:rPr lang="en-GB" b="1" dirty="0"/>
              <a:t>Ineffective Colour Communication </a:t>
            </a:r>
            <a:r>
              <a:rPr lang="en-GB" dirty="0"/>
              <a:t>around the wheel.</a:t>
            </a:r>
          </a:p>
          <a:p>
            <a:endParaRPr lang="en-GB" dirty="0"/>
          </a:p>
          <a:p>
            <a:pPr marL="0" indent="0">
              <a:buFontTx/>
              <a:buNone/>
            </a:pPr>
            <a:r>
              <a:rPr lang="en-GB" b="1" dirty="0"/>
              <a:t>Action:</a:t>
            </a:r>
            <a:r>
              <a:rPr lang="en-GB" dirty="0"/>
              <a:t> Remind yourself of what you </a:t>
            </a:r>
            <a:r>
              <a:rPr lang="en-GB" b="1" dirty="0"/>
              <a:t>find most difficult </a:t>
            </a:r>
            <a:r>
              <a:rPr lang="en-GB" dirty="0"/>
              <a:t>in how others communicate with you. Recap how </a:t>
            </a:r>
          </a:p>
          <a:p>
            <a:pPr marL="0" indent="0">
              <a:buFontTx/>
              <a:buNone/>
            </a:pPr>
            <a:r>
              <a:rPr lang="en-GB" dirty="0"/>
              <a:t>communication can be very different depending on colour preference. </a:t>
            </a:r>
          </a:p>
          <a:p>
            <a:pPr marL="0" indent="0">
              <a:buFontTx/>
              <a:buNone/>
            </a:pPr>
            <a:endParaRPr lang="en-GB" dirty="0"/>
          </a:p>
          <a:p>
            <a:r>
              <a:rPr lang="en-GB" dirty="0"/>
              <a:t>Review your personalised </a:t>
            </a:r>
            <a:r>
              <a:rPr lang="en-GB" b="1" dirty="0"/>
              <a:t>communication statements </a:t>
            </a:r>
            <a:r>
              <a:rPr lang="en-GB" dirty="0"/>
              <a:t>in your profile report through an </a:t>
            </a:r>
            <a:r>
              <a:rPr lang="en-GB" b="1" dirty="0"/>
              <a:t>influencing lens</a:t>
            </a:r>
            <a:r>
              <a:rPr lang="en-GB" dirty="0"/>
              <a:t>. Which </a:t>
            </a:r>
          </a:p>
          <a:p>
            <a:r>
              <a:rPr lang="en-GB" dirty="0"/>
              <a:t>statements </a:t>
            </a:r>
            <a:r>
              <a:rPr lang="en-GB" b="1" dirty="0"/>
              <a:t>best apply </a:t>
            </a:r>
            <a:r>
              <a:rPr lang="en-GB" dirty="0"/>
              <a:t>to you in this context? Which ones do you think you most use in the context of </a:t>
            </a:r>
            <a:r>
              <a:rPr lang="en-GB" b="1" dirty="0"/>
              <a:t>negotiation</a:t>
            </a:r>
            <a:r>
              <a:rPr lang="en-GB" dirty="0"/>
              <a:t>, </a:t>
            </a:r>
          </a:p>
          <a:p>
            <a:r>
              <a:rPr lang="en-GB" b="1" dirty="0"/>
              <a:t>influence</a:t>
            </a:r>
            <a:r>
              <a:rPr lang="en-GB" dirty="0"/>
              <a:t> and </a:t>
            </a:r>
            <a:r>
              <a:rPr lang="en-GB" b="1" dirty="0"/>
              <a:t>provision of customer service</a:t>
            </a:r>
            <a:r>
              <a:rPr lang="en-GB" dirty="0"/>
              <a:t>? When you are in </a:t>
            </a:r>
            <a:r>
              <a:rPr lang="en-GB" b="1" dirty="0"/>
              <a:t>discussion with stakeholders</a:t>
            </a:r>
            <a:r>
              <a:rPr lang="en-GB" dirty="0"/>
              <a:t>?  When you </a:t>
            </a:r>
            <a:r>
              <a:rPr lang="en-GB" b="1" dirty="0"/>
              <a:t>first make </a:t>
            </a:r>
          </a:p>
          <a:p>
            <a:r>
              <a:rPr lang="en-GB" b="1" dirty="0"/>
              <a:t>connection </a:t>
            </a:r>
            <a:r>
              <a:rPr lang="en-GB" dirty="0"/>
              <a:t>with a potential customer or when </a:t>
            </a:r>
            <a:r>
              <a:rPr lang="en-GB" b="1" dirty="0"/>
              <a:t>approaching a new opportunity</a:t>
            </a:r>
            <a:r>
              <a:rPr lang="en-GB" dirty="0"/>
              <a:t>?  </a:t>
            </a:r>
          </a:p>
          <a:p>
            <a:endParaRPr lang="en-GB" dirty="0"/>
          </a:p>
          <a:p>
            <a:r>
              <a:rPr lang="en-GB" dirty="0"/>
              <a:t>Give people 2 mins for self reflection and then split into groups.  Sharing could be done in pairs or whole group, as </a:t>
            </a:r>
          </a:p>
          <a:p>
            <a:r>
              <a:rPr lang="en-GB" dirty="0"/>
              <a:t>appropriate.  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74CB2-9B91-30A7-A9BB-623E0F7D44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044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2C115-452D-4878-D675-2012E0419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77E97D-95E4-956B-E918-FD855866A5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C85682-116F-9080-185A-9C7A7D569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dirty="0"/>
              <a:t>Consider the need to "</a:t>
            </a:r>
            <a:r>
              <a:rPr lang="en-US" b="1" dirty="0"/>
              <a:t>flex</a:t>
            </a:r>
            <a:r>
              <a:rPr lang="en-US" dirty="0"/>
              <a:t>" communication styles in order to get the best from the other </a:t>
            </a:r>
          </a:p>
          <a:p>
            <a:r>
              <a:rPr lang="en-US" dirty="0"/>
              <a:t>person.</a:t>
            </a:r>
          </a:p>
          <a:p>
            <a:endParaRPr lang="en-US" dirty="0"/>
          </a:p>
          <a:p>
            <a:r>
              <a:rPr lang="en-US" dirty="0"/>
              <a:t>Think </a:t>
            </a:r>
            <a:r>
              <a:rPr lang="en-US" b="1" dirty="0"/>
              <a:t>Jungian axes</a:t>
            </a:r>
            <a:r>
              <a:rPr lang="en-US" dirty="0"/>
              <a:t>. We are beginning to introduce </a:t>
            </a:r>
            <a:r>
              <a:rPr lang="en-US" dirty="0" err="1"/>
              <a:t>colour</a:t>
            </a:r>
            <a:r>
              <a:rPr lang="en-US" dirty="0"/>
              <a:t> combination here too, looking at the top </a:t>
            </a:r>
          </a:p>
          <a:p>
            <a:r>
              <a:rPr lang="en-US" dirty="0"/>
              <a:t>two preferences.</a:t>
            </a:r>
          </a:p>
          <a:p>
            <a:endParaRPr lang="en-US" dirty="0"/>
          </a:p>
          <a:p>
            <a:r>
              <a:rPr lang="en-US" b="1" dirty="0"/>
              <a:t>Note</a:t>
            </a:r>
            <a:r>
              <a:rPr lang="en-US" dirty="0"/>
              <a:t>. </a:t>
            </a:r>
          </a:p>
          <a:p>
            <a:r>
              <a:rPr lang="en-US" dirty="0"/>
              <a:t>1. Red/Blue = </a:t>
            </a:r>
            <a:r>
              <a:rPr lang="en-US" b="1" dirty="0"/>
              <a:t>Thinking</a:t>
            </a:r>
          </a:p>
          <a:p>
            <a:r>
              <a:rPr lang="en-US" dirty="0"/>
              <a:t>2. Green/Yellow = </a:t>
            </a:r>
            <a:r>
              <a:rPr lang="en-US" b="1" dirty="0"/>
              <a:t>Feeling</a:t>
            </a:r>
          </a:p>
          <a:p>
            <a:r>
              <a:rPr lang="en-US" dirty="0"/>
              <a:t>3. Yellow/Red = </a:t>
            </a:r>
            <a:r>
              <a:rPr lang="en-US" b="1" dirty="0"/>
              <a:t>Expressive</a:t>
            </a:r>
          </a:p>
          <a:p>
            <a:r>
              <a:rPr lang="en-US" dirty="0"/>
              <a:t>4. Blue/Green = </a:t>
            </a:r>
            <a:r>
              <a:rPr lang="en-US" b="1" dirty="0"/>
              <a:t>Reflective</a:t>
            </a:r>
          </a:p>
          <a:p>
            <a:r>
              <a:rPr lang="en-US" dirty="0"/>
              <a:t>5. Red/Green = </a:t>
            </a:r>
            <a:r>
              <a:rPr lang="en-US" b="1" dirty="0"/>
              <a:t>Cross-type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90002-093E-B279-A6FD-E05F91772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915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C7F60-2452-5752-DFD4-BBAC06BBC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916F21-D38D-F597-FD90-A54C84661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1D447F-DE70-758F-D3E8-8BB7A146F4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Eg.</a:t>
            </a:r>
            <a:r>
              <a:rPr lang="en-US" dirty="0"/>
              <a:t> Someone with high Yellow/Red preference may have higher levels of confidence but may not </a:t>
            </a:r>
          </a:p>
          <a:p>
            <a:r>
              <a:rPr lang="en-US" dirty="0" err="1"/>
              <a:t>prioritise</a:t>
            </a:r>
            <a:r>
              <a:rPr lang="en-US" dirty="0"/>
              <a:t> time to connect with the individual so may come across as a bit pushy.</a:t>
            </a:r>
          </a:p>
          <a:p>
            <a:endParaRPr lang="en-US" dirty="0"/>
          </a:p>
          <a:p>
            <a:r>
              <a:rPr lang="en-US" dirty="0"/>
              <a:t>Consider what </a:t>
            </a:r>
            <a:r>
              <a:rPr lang="en-US" b="1" dirty="0"/>
              <a:t>interference</a:t>
            </a:r>
            <a:r>
              <a:rPr lang="en-US" dirty="0"/>
              <a:t> might look like for each </a:t>
            </a:r>
            <a:r>
              <a:rPr lang="en-US" dirty="0" err="1"/>
              <a:t>colour</a:t>
            </a:r>
            <a:r>
              <a:rPr lang="en-US" dirty="0"/>
              <a:t> preference.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2DEC91-A072-26F1-79E8-B65BB1870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635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14924-44B0-A85E-8073-D7A1982B4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6322F9-1F78-A4D3-2611-0CA21EDAE9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F11DE8-A97A-9F2B-F2E8-0C2714118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Discussion as whole team or in small groups:</a:t>
            </a:r>
          </a:p>
          <a:p>
            <a:endParaRPr lang="en-US" dirty="0"/>
          </a:p>
          <a:p>
            <a:r>
              <a:rPr lang="en-US" b="1" dirty="0"/>
              <a:t>Scenario 1: </a:t>
            </a:r>
            <a:r>
              <a:rPr lang="en-US" dirty="0"/>
              <a:t>Simple scenario - </a:t>
            </a:r>
            <a:r>
              <a:rPr lang="en-US" b="1" dirty="0"/>
              <a:t>flexing</a:t>
            </a:r>
            <a:r>
              <a:rPr lang="en-US" dirty="0"/>
              <a:t> to preference on the </a:t>
            </a:r>
            <a:r>
              <a:rPr lang="en-US" b="1" dirty="0"/>
              <a:t>opposite </a:t>
            </a:r>
            <a:r>
              <a:rPr lang="en-US" dirty="0"/>
              <a:t>side of the wheel.</a:t>
            </a:r>
          </a:p>
          <a:p>
            <a:endParaRPr lang="en-US" dirty="0"/>
          </a:p>
          <a:p>
            <a:r>
              <a:rPr lang="en-US" b="1" dirty="0"/>
              <a:t>Scenario 2:</a:t>
            </a:r>
            <a:r>
              <a:rPr lang="en-US" dirty="0"/>
              <a:t> More nuance needed in terms of </a:t>
            </a:r>
            <a:r>
              <a:rPr lang="en-US" b="1" dirty="0"/>
              <a:t>communication skills</a:t>
            </a:r>
            <a:r>
              <a:rPr lang="en-US" dirty="0"/>
              <a:t>.  Your </a:t>
            </a:r>
            <a:r>
              <a:rPr lang="en-US" b="1" dirty="0"/>
              <a:t>email communication</a:t>
            </a:r>
          </a:p>
          <a:p>
            <a:r>
              <a:rPr lang="en-US" dirty="0"/>
              <a:t>style will be shaped by your </a:t>
            </a:r>
            <a:r>
              <a:rPr lang="en-US" dirty="0" err="1"/>
              <a:t>colour</a:t>
            </a:r>
            <a:r>
              <a:rPr lang="en-US" dirty="0"/>
              <a:t> preference so may need more careful thought when </a:t>
            </a:r>
            <a:r>
              <a:rPr lang="en-US" b="1" dirty="0"/>
              <a:t>flexing</a:t>
            </a:r>
            <a:r>
              <a:rPr lang="en-US" dirty="0"/>
              <a:t> </a:t>
            </a:r>
          </a:p>
          <a:p>
            <a:r>
              <a:rPr lang="en-US" dirty="0"/>
              <a:t>for other preferences. </a:t>
            </a:r>
          </a:p>
          <a:p>
            <a:endParaRPr lang="en-US" dirty="0"/>
          </a:p>
          <a:p>
            <a:r>
              <a:rPr lang="en-US" b="1" dirty="0"/>
              <a:t>Scenario 3: Awareness</a:t>
            </a:r>
            <a:r>
              <a:rPr lang="en-US" dirty="0"/>
              <a:t> and </a:t>
            </a:r>
            <a:r>
              <a:rPr lang="en-US" b="1" dirty="0"/>
              <a:t>discernment </a:t>
            </a:r>
            <a:r>
              <a:rPr lang="en-US" dirty="0"/>
              <a:t>needed in terms of </a:t>
            </a:r>
            <a:r>
              <a:rPr lang="en-US" b="1" dirty="0"/>
              <a:t>driving for a result vs building the </a:t>
            </a:r>
          </a:p>
          <a:p>
            <a:r>
              <a:rPr lang="en-US" b="1" dirty="0"/>
              <a:t>relationship for future opportunities</a:t>
            </a:r>
            <a:r>
              <a:rPr lang="en-US" dirty="0"/>
              <a:t>, depending on your </a:t>
            </a:r>
            <a:r>
              <a:rPr lang="en-US" dirty="0" err="1"/>
              <a:t>colour</a:t>
            </a:r>
            <a:r>
              <a:rPr lang="en-US" dirty="0"/>
              <a:t> preference.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75704-AB1A-6FB4-8563-DCAF6FD918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513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4BD2C-8EE6-5801-DC63-B9D60891D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440A0C-7950-D0FE-5069-079813BC58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D364BD-D985-97B3-E2F6-60E5FBE27D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EE0F7-473E-BBD5-2D21-4D7CBE1000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267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9CCE43-4F57-1538-439C-B19BD6221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0B9E8D-AB7D-8E4F-0048-F315F2484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D5C5A3-FE67-FD0C-B58C-8B7057907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GB" dirty="0"/>
              <a:t>Working in pairs to share real life scenarios where this has played out. Good for </a:t>
            </a:r>
            <a:r>
              <a:rPr lang="en-GB" b="1" dirty="0"/>
              <a:t>developing stronger </a:t>
            </a:r>
          </a:p>
          <a:p>
            <a:r>
              <a:rPr lang="en-GB" b="1" dirty="0"/>
              <a:t>team dynamics </a:t>
            </a:r>
            <a:r>
              <a:rPr lang="en-GB" dirty="0"/>
              <a:t>and </a:t>
            </a:r>
            <a:r>
              <a:rPr lang="en-GB" b="1" dirty="0"/>
              <a:t>individual improvement </a:t>
            </a:r>
            <a:r>
              <a:rPr lang="en-GB" dirty="0"/>
              <a:t>and </a:t>
            </a:r>
            <a:r>
              <a:rPr lang="en-GB" b="1" dirty="0"/>
              <a:t>accountability</a:t>
            </a:r>
            <a:r>
              <a:rPr lang="en-GB" dirty="0"/>
              <a:t>.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51BF5-E67A-4CFB-64FF-4C0A26677B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295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56D20-9F5D-E148-66CD-91FF05152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A5EE3D-2704-4DCE-5E0A-6EC9FF5A7F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675370-B1BF-2294-DD42-0161E7DDC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b="1" dirty="0"/>
              <a:t>Personal reflection </a:t>
            </a:r>
            <a:r>
              <a:rPr lang="en-US" dirty="0"/>
              <a:t>and then </a:t>
            </a:r>
            <a:r>
              <a:rPr lang="en-US" b="1" dirty="0"/>
              <a:t>coaching</a:t>
            </a:r>
            <a:r>
              <a:rPr lang="en-US" dirty="0"/>
              <a:t> each other on the following: </a:t>
            </a:r>
          </a:p>
          <a:p>
            <a:endParaRPr lang="en-US" dirty="0"/>
          </a:p>
          <a:p>
            <a:r>
              <a:rPr lang="en-US" dirty="0"/>
              <a:t>Provide examples of where your </a:t>
            </a:r>
            <a:r>
              <a:rPr lang="en-US" b="1" dirty="0" err="1"/>
              <a:t>colour</a:t>
            </a:r>
            <a:r>
              <a:rPr lang="en-US" b="1" dirty="0"/>
              <a:t> strengths </a:t>
            </a:r>
            <a:r>
              <a:rPr lang="en-US" dirty="0"/>
              <a:t>have been a </a:t>
            </a:r>
            <a:r>
              <a:rPr lang="en-US" b="1" dirty="0"/>
              <a:t>real asset.</a:t>
            </a:r>
          </a:p>
          <a:p>
            <a:r>
              <a:rPr lang="en-US" dirty="0"/>
              <a:t>Provide observations of where your </a:t>
            </a:r>
            <a:r>
              <a:rPr lang="en-US" b="1" dirty="0"/>
              <a:t>natural approach </a:t>
            </a:r>
            <a:r>
              <a:rPr lang="en-US" dirty="0"/>
              <a:t>can </a:t>
            </a:r>
            <a:r>
              <a:rPr lang="en-US" b="1" dirty="0"/>
              <a:t>hinder</a:t>
            </a:r>
            <a:r>
              <a:rPr lang="en-US" dirty="0"/>
              <a:t> effective influencing.</a:t>
            </a:r>
          </a:p>
          <a:p>
            <a:r>
              <a:rPr lang="en-US" dirty="0"/>
              <a:t>Where do you most </a:t>
            </a:r>
            <a:r>
              <a:rPr lang="en-US" b="1" dirty="0"/>
              <a:t>intentionally need to develop </a:t>
            </a:r>
            <a:r>
              <a:rPr lang="en-US" dirty="0"/>
              <a:t>in order to display </a:t>
            </a:r>
            <a:r>
              <a:rPr lang="en-US" b="1" dirty="0"/>
              <a:t>greater flexing </a:t>
            </a:r>
            <a:r>
              <a:rPr lang="en-US" dirty="0"/>
              <a:t>in your </a:t>
            </a:r>
          </a:p>
          <a:p>
            <a:r>
              <a:rPr lang="en-US" dirty="0"/>
              <a:t>approach? 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4750D-E59A-E01F-2E8E-C9A5429CE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675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Personal reflection </a:t>
            </a:r>
            <a:r>
              <a:rPr lang="en-US" dirty="0"/>
              <a:t>and then </a:t>
            </a:r>
            <a:r>
              <a:rPr lang="en-US" b="1" dirty="0"/>
              <a:t>coaching</a:t>
            </a:r>
            <a:r>
              <a:rPr lang="en-US" dirty="0"/>
              <a:t> each other on the following: </a:t>
            </a:r>
          </a:p>
          <a:p>
            <a:endParaRPr lang="en-US" dirty="0"/>
          </a:p>
          <a:p>
            <a:r>
              <a:rPr lang="en-US" dirty="0"/>
              <a:t>Provide examples of where your </a:t>
            </a:r>
            <a:r>
              <a:rPr lang="en-US" b="1" dirty="0" err="1"/>
              <a:t>colour</a:t>
            </a:r>
            <a:r>
              <a:rPr lang="en-US" b="1" dirty="0"/>
              <a:t> strengths </a:t>
            </a:r>
            <a:r>
              <a:rPr lang="en-US" dirty="0"/>
              <a:t>have been a </a:t>
            </a:r>
            <a:r>
              <a:rPr lang="en-US" b="1" dirty="0"/>
              <a:t>real asset</a:t>
            </a:r>
          </a:p>
          <a:p>
            <a:r>
              <a:rPr lang="en-US" dirty="0"/>
              <a:t>Provide observations of where your </a:t>
            </a:r>
            <a:r>
              <a:rPr lang="en-US" b="1" dirty="0"/>
              <a:t>natural approach </a:t>
            </a:r>
            <a:r>
              <a:rPr lang="en-US" dirty="0"/>
              <a:t>can </a:t>
            </a:r>
            <a:r>
              <a:rPr lang="en-US" b="1" dirty="0"/>
              <a:t>hinder</a:t>
            </a:r>
            <a:r>
              <a:rPr lang="en-US" dirty="0"/>
              <a:t> effective influencing</a:t>
            </a:r>
          </a:p>
          <a:p>
            <a:r>
              <a:rPr lang="en-US" dirty="0"/>
              <a:t>Where do you most </a:t>
            </a:r>
            <a:r>
              <a:rPr lang="en-US" b="1" dirty="0"/>
              <a:t>intentionally need to develop </a:t>
            </a:r>
            <a:r>
              <a:rPr lang="en-US" dirty="0"/>
              <a:t>in order to display </a:t>
            </a:r>
            <a:r>
              <a:rPr lang="en-US" b="1" dirty="0"/>
              <a:t>greater flexing </a:t>
            </a:r>
          </a:p>
          <a:p>
            <a:r>
              <a:rPr lang="en-US" dirty="0"/>
              <a:t>in your approach?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836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49862" y="9428274"/>
            <a:ext cx="2946276" cy="498365"/>
          </a:xfrm>
          <a:prstGeom prst="rect">
            <a:avLst/>
          </a:prstGeom>
        </p:spPr>
        <p:txBody>
          <a:bodyPr/>
          <a:lstStyle/>
          <a:p>
            <a:fld id="{6D337A43-3954-4BA9-9BE3-818F1BA2279A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2" name="Slide Image Placeholder 11">
            <a:extLst>
              <a:ext uri="{FF2B5EF4-FFF2-40B4-BE49-F238E27FC236}">
                <a16:creationId xmlns:a16="http://schemas.microsoft.com/office/drawing/2014/main" id="{2EE912F9-B5C9-4002-4BD2-DD9373D252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13" name="Notes Placeholder 12">
            <a:extLst>
              <a:ext uri="{FF2B5EF4-FFF2-40B4-BE49-F238E27FC236}">
                <a16:creationId xmlns:a16="http://schemas.microsoft.com/office/drawing/2014/main" id="{2C2931CA-75E4-7E02-0DF7-D3351559A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84" y="4776857"/>
            <a:ext cx="5436909" cy="390895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1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2BE68-FF5A-36DC-0735-F2FC19327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A5ADF5-066B-FD22-5C0A-F62C7B515F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237DAB-4AFA-BC26-5651-BC4C6CFBB0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US" dirty="0"/>
              <a:t>Up until now, we have reflected on </a:t>
            </a:r>
            <a:r>
              <a:rPr lang="en-US" b="1" dirty="0"/>
              <a:t>influencing</a:t>
            </a:r>
            <a:r>
              <a:rPr lang="en-US" dirty="0"/>
              <a:t> from a </a:t>
            </a:r>
            <a:r>
              <a:rPr lang="en-US" b="1" dirty="0"/>
              <a:t>personal</a:t>
            </a:r>
            <a:r>
              <a:rPr lang="en-US" dirty="0"/>
              <a:t> point of view. We are now </a:t>
            </a:r>
          </a:p>
          <a:p>
            <a:r>
              <a:rPr lang="en-US" dirty="0"/>
              <a:t>moving on to consider this through a </a:t>
            </a:r>
            <a:r>
              <a:rPr lang="en-US" b="1" dirty="0"/>
              <a:t>team lens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Reflecting on your </a:t>
            </a:r>
            <a:r>
              <a:rPr lang="en-US" b="1" dirty="0"/>
              <a:t>Sales Team Wheel</a:t>
            </a:r>
            <a:r>
              <a:rPr lang="en-US" dirty="0"/>
              <a:t>, discuss: </a:t>
            </a:r>
          </a:p>
          <a:p>
            <a:endParaRPr lang="en-US" dirty="0"/>
          </a:p>
          <a:p>
            <a:r>
              <a:rPr lang="en-US" dirty="0"/>
              <a:t>What might be the </a:t>
            </a:r>
            <a:r>
              <a:rPr lang="en-US" b="1" dirty="0"/>
              <a:t>natural influencing strengths </a:t>
            </a:r>
            <a:r>
              <a:rPr lang="en-US" dirty="0"/>
              <a:t>of this team?</a:t>
            </a:r>
          </a:p>
          <a:p>
            <a:r>
              <a:rPr lang="en-US" dirty="0"/>
              <a:t>What might be their </a:t>
            </a:r>
            <a:r>
              <a:rPr lang="en-US" b="1" dirty="0"/>
              <a:t>possible blind spots</a:t>
            </a:r>
            <a:r>
              <a:rPr lang="en-US" dirty="0"/>
              <a:t>?</a:t>
            </a:r>
          </a:p>
          <a:p>
            <a:r>
              <a:rPr lang="en-US" dirty="0"/>
              <a:t>Where might you have to show most </a:t>
            </a:r>
            <a:r>
              <a:rPr lang="en-US" b="1" dirty="0"/>
              <a:t>flex </a:t>
            </a:r>
            <a:r>
              <a:rPr lang="en-US" dirty="0"/>
              <a:t>as a team? (Note. Look at the Team wheel graphs </a:t>
            </a:r>
          </a:p>
          <a:p>
            <a:r>
              <a:rPr lang="en-US" dirty="0"/>
              <a:t>which suggest areas for team flex)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7D217-6D7F-6D27-1B0A-61D0DAECBE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372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7AAE5-11F9-6697-4709-F9A95DADF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26E152-8979-ADB3-76BF-7D2F93C0B3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9502CD-9AE6-39E3-42C5-83D5E821A7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Reflect on </a:t>
            </a:r>
            <a:r>
              <a:rPr lang="en-US" b="1" dirty="0"/>
              <a:t>Influencing Drivers </a:t>
            </a:r>
            <a:r>
              <a:rPr lang="en-US" dirty="0"/>
              <a:t>for different </a:t>
            </a:r>
            <a:r>
              <a:rPr lang="en-US" dirty="0" err="1"/>
              <a:t>colour</a:t>
            </a:r>
            <a:r>
              <a:rPr lang="en-US" dirty="0"/>
              <a:t> preferences around the wheel.  This can be done in </a:t>
            </a:r>
          </a:p>
          <a:p>
            <a:r>
              <a:rPr lang="en-US" dirty="0"/>
              <a:t>small groups or in pairs.</a:t>
            </a:r>
          </a:p>
          <a:p>
            <a:endParaRPr lang="en-US" dirty="0"/>
          </a:p>
          <a:p>
            <a:r>
              <a:rPr lang="en-US" dirty="0"/>
              <a:t>Think of a particular current potential opportunity.</a:t>
            </a:r>
          </a:p>
          <a:p>
            <a:endParaRPr lang="en-US" dirty="0"/>
          </a:p>
          <a:p>
            <a:r>
              <a:rPr lang="en-US" dirty="0"/>
              <a:t>What are the stakeholder’s </a:t>
            </a:r>
            <a:r>
              <a:rPr lang="en-US" b="1" dirty="0"/>
              <a:t>key drivers</a:t>
            </a:r>
            <a:r>
              <a:rPr lang="en-US" dirty="0"/>
              <a:t> you need to be aware of as part of the </a:t>
            </a:r>
            <a:r>
              <a:rPr lang="en-US" b="1" dirty="0"/>
              <a:t>negotiation</a:t>
            </a:r>
            <a:r>
              <a:rPr lang="en-US" dirty="0"/>
              <a:t> or </a:t>
            </a:r>
            <a:r>
              <a:rPr lang="en-US" b="1" dirty="0"/>
              <a:t>presentation</a:t>
            </a:r>
            <a:r>
              <a:rPr lang="en-US" dirty="0"/>
              <a:t> </a:t>
            </a:r>
          </a:p>
          <a:p>
            <a:r>
              <a:rPr lang="en-US" dirty="0"/>
              <a:t>in order to </a:t>
            </a:r>
            <a:r>
              <a:rPr lang="en-US" b="1" dirty="0"/>
              <a:t>secure a commitment</a:t>
            </a:r>
            <a:r>
              <a:rPr lang="en-US" dirty="0"/>
              <a:t>? </a:t>
            </a:r>
          </a:p>
          <a:p>
            <a:r>
              <a:rPr lang="en-US" dirty="0"/>
              <a:t>What </a:t>
            </a:r>
            <a:r>
              <a:rPr lang="en-US" b="1" dirty="0"/>
              <a:t>implications</a:t>
            </a:r>
            <a:r>
              <a:rPr lang="en-US" dirty="0"/>
              <a:t> does this have for your </a:t>
            </a:r>
            <a:r>
              <a:rPr lang="en-US" b="1" dirty="0"/>
              <a:t>personal approach</a:t>
            </a:r>
            <a:r>
              <a:rPr lang="en-US" dirty="0"/>
              <a:t>? Your </a:t>
            </a:r>
            <a:r>
              <a:rPr lang="en-US" b="1" dirty="0"/>
              <a:t>team’s approach</a:t>
            </a:r>
            <a:r>
              <a:rPr lang="en-US" dirty="0"/>
              <a:t>? </a:t>
            </a:r>
          </a:p>
          <a:p>
            <a:endParaRPr lang="en-US" dirty="0"/>
          </a:p>
          <a:p>
            <a:r>
              <a:rPr lang="en-US" dirty="0"/>
              <a:t>Share as a whole team as appropriate.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74553-4CED-CDC7-57A4-EFC121597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723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5BF27-712A-2575-034E-31ED01CA5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A2C212-099D-90F0-9F39-8F4EA768E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29A2F2-5574-F158-505A-F749869123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Reflect on </a:t>
            </a:r>
            <a:r>
              <a:rPr lang="en-US" b="1" dirty="0"/>
              <a:t>Influencing Blockers </a:t>
            </a:r>
            <a:r>
              <a:rPr lang="en-US" dirty="0"/>
              <a:t>for different </a:t>
            </a:r>
            <a:r>
              <a:rPr lang="en-US" dirty="0" err="1"/>
              <a:t>colour</a:t>
            </a:r>
            <a:r>
              <a:rPr lang="en-US" dirty="0"/>
              <a:t> preferences around the wheel.  This can be done in small</a:t>
            </a:r>
          </a:p>
          <a:p>
            <a:r>
              <a:rPr lang="en-US" dirty="0"/>
              <a:t>groups or in pairs.</a:t>
            </a:r>
          </a:p>
          <a:p>
            <a:endParaRPr lang="en-US" dirty="0"/>
          </a:p>
          <a:p>
            <a:r>
              <a:rPr lang="en-US" dirty="0"/>
              <a:t>Think of a particular current opportunity.</a:t>
            </a:r>
          </a:p>
          <a:p>
            <a:endParaRPr lang="en-US" dirty="0"/>
          </a:p>
          <a:p>
            <a:r>
              <a:rPr lang="en-US" dirty="0"/>
              <a:t>What are the stakeholder’s </a:t>
            </a:r>
            <a:r>
              <a:rPr lang="en-US" b="1" dirty="0"/>
              <a:t>key blockers </a:t>
            </a:r>
            <a:r>
              <a:rPr lang="en-US" dirty="0"/>
              <a:t>you need to be aware of as part of the </a:t>
            </a:r>
            <a:r>
              <a:rPr lang="en-US" b="1" dirty="0"/>
              <a:t>negotiation </a:t>
            </a:r>
            <a:r>
              <a:rPr lang="en-US" dirty="0"/>
              <a:t>or </a:t>
            </a:r>
            <a:r>
              <a:rPr lang="en-US" b="1" dirty="0"/>
              <a:t>presentation </a:t>
            </a:r>
            <a:r>
              <a:rPr lang="en-US" dirty="0"/>
              <a:t>in</a:t>
            </a:r>
          </a:p>
          <a:p>
            <a:r>
              <a:rPr lang="en-US" dirty="0"/>
              <a:t>order to </a:t>
            </a:r>
            <a:r>
              <a:rPr lang="en-US" b="1" dirty="0"/>
              <a:t>secure a commitment</a:t>
            </a:r>
            <a:r>
              <a:rPr lang="en-US" dirty="0"/>
              <a:t>? </a:t>
            </a:r>
          </a:p>
          <a:p>
            <a:r>
              <a:rPr lang="en-US" dirty="0"/>
              <a:t>What </a:t>
            </a:r>
            <a:r>
              <a:rPr lang="en-US" b="1" dirty="0"/>
              <a:t>implications</a:t>
            </a:r>
            <a:r>
              <a:rPr lang="en-US" dirty="0"/>
              <a:t> does this have for your </a:t>
            </a:r>
            <a:r>
              <a:rPr lang="en-US" b="1" dirty="0"/>
              <a:t>personal approach</a:t>
            </a:r>
            <a:r>
              <a:rPr lang="en-US" dirty="0"/>
              <a:t>? Your </a:t>
            </a:r>
            <a:r>
              <a:rPr lang="en-US" b="1" dirty="0"/>
              <a:t>team’s approach</a:t>
            </a:r>
            <a:r>
              <a:rPr lang="en-US" dirty="0"/>
              <a:t>? </a:t>
            </a:r>
          </a:p>
          <a:p>
            <a:endParaRPr lang="en-US" dirty="0"/>
          </a:p>
          <a:p>
            <a:r>
              <a:rPr lang="en-US" dirty="0"/>
              <a:t>Share as a whole team as appropriate.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6F78E8-2AFC-8FFD-93CD-8EA1AF3BD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148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92730-0F67-2518-7A19-639466FF9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313AB6-651E-7925-5A75-2C5BE841E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F43A45-CFAF-1603-8F3D-9CF1E9DEA8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For information only - This slide provides some suggestions for the most effective ways of </a:t>
            </a:r>
            <a:r>
              <a:rPr lang="en-US" b="1" dirty="0"/>
              <a:t>securing a </a:t>
            </a:r>
          </a:p>
          <a:p>
            <a:r>
              <a:rPr lang="en-US" b="1" dirty="0"/>
              <a:t>commitment for each of the 4 </a:t>
            </a:r>
            <a:r>
              <a:rPr lang="en-US" b="1" dirty="0" err="1"/>
              <a:t>colour</a:t>
            </a:r>
            <a:r>
              <a:rPr lang="en-US" b="1" dirty="0"/>
              <a:t> preferences. </a:t>
            </a:r>
          </a:p>
          <a:p>
            <a:endParaRPr lang="en-US" b="0" dirty="0"/>
          </a:p>
          <a:p>
            <a:r>
              <a:rPr lang="en-US" b="1" dirty="0"/>
              <a:t>Reflect:</a:t>
            </a:r>
            <a:r>
              <a:rPr lang="en-US" dirty="0"/>
              <a:t> How can this speak to a potential opportunity you are experiencing currently.  What changes, </a:t>
            </a:r>
          </a:p>
          <a:p>
            <a:r>
              <a:rPr lang="en-US" dirty="0"/>
              <a:t>if any, will you make?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0BA70-1F29-AB2F-91F3-A642C43D5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87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6A68D-1014-AA45-4CCD-5EE11D88D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66ADA3-E043-706B-0DB2-93B762106A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5A2D5D-850B-718E-9E98-14DC07130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  <a:p>
            <a:r>
              <a:rPr lang="en-US" dirty="0"/>
              <a:t>Personal reflection.  In reviewing the planning checklist...</a:t>
            </a:r>
          </a:p>
          <a:p>
            <a:r>
              <a:rPr lang="en-US" dirty="0"/>
              <a:t>Where are your </a:t>
            </a:r>
            <a:r>
              <a:rPr lang="en-US" b="1" dirty="0"/>
              <a:t>natural strengths</a:t>
            </a:r>
            <a:r>
              <a:rPr lang="en-US" dirty="0"/>
              <a:t>?</a:t>
            </a:r>
          </a:p>
          <a:p>
            <a:r>
              <a:rPr lang="en-US" dirty="0"/>
              <a:t>Where do you need to be </a:t>
            </a:r>
            <a:r>
              <a:rPr lang="en-US" b="1" dirty="0"/>
              <a:t>most intentional</a:t>
            </a:r>
            <a:r>
              <a:rPr lang="en-US" dirty="0"/>
              <a:t>?  </a:t>
            </a:r>
          </a:p>
          <a:p>
            <a:r>
              <a:rPr lang="en-US" dirty="0"/>
              <a:t>What might you </a:t>
            </a:r>
            <a:r>
              <a:rPr lang="en-US" b="1" dirty="0"/>
              <a:t>adjust </a:t>
            </a:r>
            <a:r>
              <a:rPr lang="en-US" dirty="0"/>
              <a:t>in future?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0586B-BBF1-9D04-077E-3043D8A680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8745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AB489-4EFC-DC34-FFA7-69A559BF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AF5A6D-3BEB-CB8E-E09E-C49D0F6CED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874FA2-4168-49FB-8630-C2351A707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Embedding the "</a:t>
            </a:r>
            <a:r>
              <a:rPr lang="en-US" b="1" dirty="0"/>
              <a:t>planning your presentation</a:t>
            </a:r>
            <a:r>
              <a:rPr lang="en-US" dirty="0"/>
              <a:t>" idea and pulling together everything we have explored </a:t>
            </a:r>
          </a:p>
          <a:p>
            <a:r>
              <a:rPr lang="en-US" dirty="0"/>
              <a:t>in the Workshop.  </a:t>
            </a:r>
          </a:p>
          <a:p>
            <a:endParaRPr lang="en-US" dirty="0"/>
          </a:p>
          <a:p>
            <a:r>
              <a:rPr lang="en-US" dirty="0"/>
              <a:t>Work in pairs.  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4B89C-8134-DD85-A54F-C0DD9D8580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54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06A6C-0A0E-B777-71D8-D33E38813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CFE986-04AD-97B0-D9F0-744475C6D2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3DB8DAA-507A-0CEB-9658-708B34CB8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Opportunity for </a:t>
            </a:r>
            <a:r>
              <a:rPr lang="en-GB" b="1" dirty="0"/>
              <a:t>TEAM Reflection </a:t>
            </a:r>
            <a:r>
              <a:rPr lang="en-GB" dirty="0"/>
              <a:t>– vital to help </a:t>
            </a:r>
            <a:r>
              <a:rPr lang="en-GB" b="1" dirty="0"/>
              <a:t>embed the learning </a:t>
            </a:r>
            <a:r>
              <a:rPr lang="en-GB" dirty="0"/>
              <a:t>from this workshop in a collective </a:t>
            </a:r>
          </a:p>
          <a:p>
            <a:r>
              <a:rPr lang="en-GB" dirty="0"/>
              <a:t>way.</a:t>
            </a:r>
          </a:p>
          <a:p>
            <a:endParaRPr lang="en-GB" dirty="0"/>
          </a:p>
          <a:p>
            <a:r>
              <a:rPr lang="en-GB" dirty="0"/>
              <a:t>We’ve mapped </a:t>
            </a:r>
            <a:r>
              <a:rPr lang="en-GB" b="1" dirty="0"/>
              <a:t>action planning </a:t>
            </a:r>
            <a:r>
              <a:rPr lang="en-GB" dirty="0"/>
              <a:t>around our wheel, illustrating how different elements look through </a:t>
            </a:r>
          </a:p>
          <a:p>
            <a:r>
              <a:rPr lang="en-GB" dirty="0"/>
              <a:t>different colour lenses.</a:t>
            </a:r>
          </a:p>
          <a:p>
            <a:endParaRPr lang="en-GB" dirty="0"/>
          </a:p>
          <a:p>
            <a:r>
              <a:rPr lang="en-GB" dirty="0"/>
              <a:t>We all draw on all 4 colour energies in our daily lives, regardless of go to preferences, it’s just that some</a:t>
            </a:r>
          </a:p>
          <a:p>
            <a:r>
              <a:rPr lang="en-GB" dirty="0"/>
              <a:t>we may have to be more intentional about than others … </a:t>
            </a:r>
          </a:p>
          <a:p>
            <a:endParaRPr lang="en-GB" dirty="0"/>
          </a:p>
          <a:p>
            <a:r>
              <a:rPr lang="en-GB" b="1" dirty="0"/>
              <a:t>Red</a:t>
            </a:r>
            <a:r>
              <a:rPr lang="en-GB" dirty="0"/>
              <a:t> – what </a:t>
            </a:r>
            <a:r>
              <a:rPr lang="en-GB" b="1" dirty="0"/>
              <a:t>personal goals </a:t>
            </a:r>
            <a:r>
              <a:rPr lang="en-GB" dirty="0"/>
              <a:t>are you going to set?</a:t>
            </a:r>
            <a:endParaRPr lang="en-GB" dirty="0">
              <a:cs typeface="Calibri"/>
            </a:endParaRPr>
          </a:p>
          <a:p>
            <a:r>
              <a:rPr lang="en-GB" b="1" dirty="0"/>
              <a:t>Yellow </a:t>
            </a:r>
            <a:r>
              <a:rPr lang="en-GB" dirty="0"/>
              <a:t>– what </a:t>
            </a:r>
            <a:r>
              <a:rPr lang="en-GB" b="1" dirty="0"/>
              <a:t>Innovative applications </a:t>
            </a:r>
            <a:r>
              <a:rPr lang="en-GB" dirty="0"/>
              <a:t>can you think of?</a:t>
            </a:r>
            <a:endParaRPr lang="en-GB" dirty="0">
              <a:cs typeface="Calibri"/>
            </a:endParaRPr>
          </a:p>
          <a:p>
            <a:r>
              <a:rPr lang="en-GB" b="1" dirty="0"/>
              <a:t>Green</a:t>
            </a:r>
            <a:r>
              <a:rPr lang="en-GB" dirty="0"/>
              <a:t> – what </a:t>
            </a:r>
            <a:r>
              <a:rPr lang="en-GB" b="1" dirty="0"/>
              <a:t>impact </a:t>
            </a:r>
            <a:r>
              <a:rPr lang="en-GB" dirty="0"/>
              <a:t>might this have on others – how can I leverage what I’ve learned to impact my team?</a:t>
            </a:r>
            <a:endParaRPr lang="en-GB" dirty="0">
              <a:cs typeface="Calibri"/>
            </a:endParaRPr>
          </a:p>
          <a:p>
            <a:r>
              <a:rPr lang="en-GB" b="1" dirty="0"/>
              <a:t>Blue</a:t>
            </a:r>
            <a:r>
              <a:rPr lang="en-GB" dirty="0"/>
              <a:t> – what </a:t>
            </a:r>
            <a:r>
              <a:rPr lang="en-GB" b="1" dirty="0"/>
              <a:t>theory and knowledge </a:t>
            </a:r>
            <a:r>
              <a:rPr lang="en-GB" dirty="0"/>
              <a:t>do I want to remember from this session?</a:t>
            </a:r>
          </a:p>
          <a:p>
            <a:endParaRPr lang="en-GB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Stop/Start/Continue</a:t>
            </a:r>
            <a:r>
              <a:rPr lang="en-GB" dirty="0"/>
              <a:t>: a helpful structure for reflection.  What will you Start doing?  Stop doing?  Continue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doing?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The thing you may decide you want to stop may be something that reflects your highest colour preference. </a:t>
            </a:r>
          </a:p>
          <a:p>
            <a:r>
              <a:rPr lang="en-GB" dirty="0"/>
              <a:t>Also, the thing you may decide to start may be drawing on another colour other than your top colour </a:t>
            </a:r>
          </a:p>
          <a:p>
            <a:r>
              <a:rPr lang="en-GB" dirty="0"/>
              <a:t>preference.</a:t>
            </a:r>
          </a:p>
          <a:p>
            <a:endParaRPr lang="en-GB" dirty="0"/>
          </a:p>
          <a:p>
            <a:r>
              <a:rPr lang="en-GB" b="1" dirty="0"/>
              <a:t>Action</a:t>
            </a:r>
            <a:r>
              <a:rPr lang="en-GB" dirty="0"/>
              <a:t>: take 5mins now to complete this page.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Action</a:t>
            </a:r>
            <a:r>
              <a:rPr lang="en-GB" dirty="0"/>
              <a:t>:  I’d like you all to enter in the chat box one key action point you’ve included in your plan …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2C4A99-9E50-744B-D28D-13A72CA25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154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65863-904E-426A-4548-12AD01066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F60C12-2412-F267-23D1-320D12408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5FED78-AD00-E710-4B63-F06F2D39E3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  <a:p>
            <a:pPr lvl="0"/>
            <a:r>
              <a:rPr lang="en-US" dirty="0"/>
              <a:t>Opportunity to thank everyone.</a:t>
            </a:r>
          </a:p>
          <a:p>
            <a:endParaRPr lang="en-US" dirty="0"/>
          </a:p>
          <a:p>
            <a:pPr lvl="0"/>
            <a:r>
              <a:rPr lang="en-US" dirty="0"/>
              <a:t>Insert your own links on this slide.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5C9A2-C911-4567-D8A3-E925C21E56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247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If delivering remotely: </a:t>
            </a:r>
          </a:p>
          <a:p>
            <a:r>
              <a:rPr lang="en-GB" b="1" dirty="0"/>
              <a:t>Welcome</a:t>
            </a:r>
            <a:r>
              <a:rPr lang="en-GB" dirty="0"/>
              <a:t> everyone on grid view (share slides later).</a:t>
            </a:r>
          </a:p>
          <a:p>
            <a:endParaRPr lang="en-GB" dirty="0"/>
          </a:p>
          <a:p>
            <a:r>
              <a:rPr lang="en-GB" dirty="0"/>
              <a:t>Give a very brief personal introduction</a:t>
            </a:r>
          </a:p>
          <a:p>
            <a:r>
              <a:rPr lang="en-GB" b="1" dirty="0"/>
              <a:t>Purpose</a:t>
            </a:r>
            <a:r>
              <a:rPr lang="en-GB" dirty="0"/>
              <a:t>: The purpose of this workshop is ……</a:t>
            </a:r>
          </a:p>
          <a:p>
            <a:r>
              <a:rPr lang="en-GB" b="1" dirty="0"/>
              <a:t>Programme</a:t>
            </a:r>
            <a:r>
              <a:rPr lang="en-GB" dirty="0"/>
              <a:t>: The timeline for today is ….</a:t>
            </a:r>
          </a:p>
          <a:p>
            <a:endParaRPr lang="en-GB" dirty="0"/>
          </a:p>
          <a:p>
            <a:r>
              <a:rPr lang="en-GB" dirty="0"/>
              <a:t>If </a:t>
            </a:r>
            <a:r>
              <a:rPr lang="en-GB" b="1" dirty="0"/>
              <a:t>recording session:</a:t>
            </a:r>
            <a:r>
              <a:rPr lang="en-GB" dirty="0"/>
              <a:t> Let the clients know at the start.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FB81F-1C70-421E-90B2-262B4229548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92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Check these </a:t>
            </a:r>
            <a:r>
              <a:rPr lang="en-US" b="1" dirty="0"/>
              <a:t>aims</a:t>
            </a:r>
            <a:r>
              <a:rPr lang="en-US" dirty="0"/>
              <a:t> are appropriate for your clients and tailor if necessary.</a:t>
            </a:r>
          </a:p>
          <a:p>
            <a:endParaRPr lang="en-US" dirty="0"/>
          </a:p>
          <a:p>
            <a:r>
              <a:rPr lang="en-US" dirty="0"/>
              <a:t>Give space for participants to share their session aims in the chat.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694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7AC5F-69B7-160E-596B-977CC556C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F4BB28-F427-04FA-A4C8-75B4D2805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9D8A2DA-D8C4-7044-8390-10538E76C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Reminder of C-me and the </a:t>
            </a:r>
            <a:r>
              <a:rPr lang="en-GB" b="1" dirty="0"/>
              <a:t>Jungian axes </a:t>
            </a:r>
            <a:r>
              <a:rPr lang="en-GB" dirty="0"/>
              <a:t>from Foundation Workshop.  2 clicks reveal the </a:t>
            </a:r>
          </a:p>
          <a:p>
            <a:r>
              <a:rPr lang="en-GB" dirty="0"/>
              <a:t>labels for each axes.  </a:t>
            </a:r>
          </a:p>
          <a:p>
            <a:endParaRPr lang="en-GB" dirty="0"/>
          </a:p>
          <a:p>
            <a:r>
              <a:rPr lang="en-GB" dirty="0"/>
              <a:t>The aim is to recap and will be expanded over the session.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0012FE-0610-F6D0-132E-D4FBC7558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04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C039E-5BE3-10D0-1F1E-449B7CF97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D8BC0F-8DCC-015A-5C5C-1DEDCB0A8E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0ED6D2-FA6B-8D27-856A-235874BEDF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Reflective/Expressive </a:t>
            </a:r>
            <a:r>
              <a:rPr lang="en-US" dirty="0"/>
              <a:t>Axis  - Aim is to recap on how different </a:t>
            </a:r>
            <a:r>
              <a:rPr lang="en-US" dirty="0" err="1"/>
              <a:t>colour</a:t>
            </a:r>
            <a:r>
              <a:rPr lang="en-US" dirty="0"/>
              <a:t> </a:t>
            </a:r>
            <a:r>
              <a:rPr lang="en-US" dirty="0" err="1"/>
              <a:t>behaviours</a:t>
            </a:r>
            <a:r>
              <a:rPr lang="en-US" dirty="0"/>
              <a:t> show themselves.  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91411-7D0A-B383-9B81-849607E6E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656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41E0F-0665-61CA-C8B4-C59693B03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4D117F-127E-67CB-31EC-B784427932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FCC0C5-1CF1-766C-6CE5-FBB49ACCF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Thinking/Feeling Axis  </a:t>
            </a:r>
            <a:r>
              <a:rPr lang="en-US" dirty="0"/>
              <a:t>- Aim is to recap on how different </a:t>
            </a:r>
            <a:r>
              <a:rPr lang="en-US" dirty="0" err="1"/>
              <a:t>colour</a:t>
            </a:r>
            <a:r>
              <a:rPr lang="en-US" dirty="0"/>
              <a:t> </a:t>
            </a:r>
            <a:r>
              <a:rPr lang="en-US" dirty="0" err="1"/>
              <a:t>behaviours</a:t>
            </a:r>
            <a:r>
              <a:rPr lang="en-US" dirty="0"/>
              <a:t> show themselves. 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C8675-B10E-249E-EB19-C260B35221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616945-A020-4BBC-96FF-FC4011206EB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423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DAA5-6207-A418-A9CD-FD1878F97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758A42-AA9D-2FA2-287F-C0CA2B3F3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F298E2-5CFC-13DA-9198-098A745A7A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GB" dirty="0"/>
              <a:t>Discuss and share in groups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EA661-842A-7CAD-530B-020B605A23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49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7E7CA-7C9E-9778-E3F1-4E2F978AA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1454E4-D321-3EBC-0FE0-75DAFAF8F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5E304B-BABD-66D9-A3C3-49944EAF68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Consider: </a:t>
            </a:r>
            <a:r>
              <a:rPr lang="en-US" dirty="0"/>
              <a:t>Looking around the </a:t>
            </a:r>
            <a:r>
              <a:rPr lang="en-US" dirty="0" err="1"/>
              <a:t>colour</a:t>
            </a:r>
            <a:r>
              <a:rPr lang="en-US" dirty="0"/>
              <a:t> wheel, notice the very </a:t>
            </a:r>
            <a:r>
              <a:rPr lang="en-US" b="1" dirty="0"/>
              <a:t>different influencing approaches </a:t>
            </a:r>
            <a:r>
              <a:rPr lang="en-US" dirty="0"/>
              <a:t>different </a:t>
            </a:r>
          </a:p>
          <a:p>
            <a:r>
              <a:rPr lang="en-US" dirty="0" err="1"/>
              <a:t>colour</a:t>
            </a:r>
            <a:r>
              <a:rPr lang="en-US" dirty="0"/>
              <a:t> preferences have. </a:t>
            </a:r>
          </a:p>
          <a:p>
            <a:endParaRPr lang="en-US" dirty="0"/>
          </a:p>
          <a:p>
            <a:r>
              <a:rPr lang="en-US" dirty="0"/>
              <a:t>How do other people in your </a:t>
            </a:r>
            <a:r>
              <a:rPr lang="en-US" b="1" dirty="0"/>
              <a:t>sales team differ </a:t>
            </a:r>
            <a:r>
              <a:rPr lang="en-US" dirty="0"/>
              <a:t>from yourself? In what ways might this </a:t>
            </a:r>
            <a:r>
              <a:rPr lang="en-US" b="1" dirty="0"/>
              <a:t>complement</a:t>
            </a:r>
            <a:r>
              <a:rPr lang="en-US" dirty="0"/>
              <a:t> you?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DDFE4-47B0-9E6B-05BE-8C609D5D23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48252D-057E-45B3-B0CC-C400561BF2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50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B10A-C2FC-432A-B617-F67E26567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3262A-BDBD-46B3-A7D6-BB4FB82F60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25CCA-CD94-477B-816C-8038EDD95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0FF0A-EFD4-458D-8A16-F593D386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CA833-D884-4C09-A2B9-58386473F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1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B6B5-D8F9-4F25-80AC-7E9444B1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7881A-3845-4CC8-A0B8-AC4CBECC7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E240C-62AC-417E-BDDC-DF90FDAB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388A3-D26F-4C0D-9F47-F6865EB1B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31EA2-4841-4131-A10B-D43D342F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77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67ED3B-DE81-4F6E-B4D7-947A568D7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20DF0-DA33-4252-9BFE-4F38F1AB7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B4D4B-66CD-46D3-B9D9-90AACB21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A665C-8694-4B62-A184-30FB71AC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614BC-A478-46A1-9D9E-0511C2AC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669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>
            <a:spLocks noGrp="1"/>
          </p:cNvSpPr>
          <p:nvPr>
            <p:ph type="title"/>
          </p:nvPr>
        </p:nvSpPr>
        <p:spPr>
          <a:xfrm>
            <a:off x="892968" y="178593"/>
            <a:ext cx="10406064" cy="1518048"/>
          </a:xfrm>
          <a:prstGeom prst="rect">
            <a:avLst/>
          </a:prstGeom>
        </p:spPr>
        <p:txBody>
          <a:bodyPr lIns="35718" tIns="35718" rIns="35718" bIns="35718"/>
          <a:lstStyle>
            <a:lvl1pPr defTabSz="410765">
              <a:defRPr sz="5600" b="0" cap="none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Title Text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33169" y="6536531"/>
            <a:ext cx="319313" cy="232486"/>
          </a:xfrm>
          <a:prstGeom prst="rect">
            <a:avLst/>
          </a:prstGeom>
        </p:spPr>
        <p:txBody>
          <a:bodyPr lIns="35718" tIns="35718" rIns="35718" bIns="35718" anchor="t"/>
          <a:lstStyle>
            <a:lvl1pPr algn="ctr" defTabSz="410765">
              <a:defRPr sz="11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17704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764C-B7CB-42C5-BD10-2BDCF07C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21AB8-2522-4234-8776-AFDF71ECC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18DC5-9C66-48BF-AED8-77FC4338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7249F-FBD9-420A-8DEB-D5152A46B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63178-60E4-4B10-B2EA-AA46E6482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56663-E580-4D55-A371-8DE323F7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C918A-4A22-48D9-A5D1-EB33613F4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13F2B-B291-4A80-BF9B-2C115EB9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09DB7-78B5-4F1A-9943-A59D4BE21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390D1-07DB-43E2-9AE5-A0F345E7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57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AD11F-FF32-4D39-B2BB-69617F53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04B45-CAC5-4FBE-A501-DBAB9EE444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7081C3-1134-4B83-83AE-A325EF2C0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5E7F2-DB00-4B32-92F5-6DE4EA6C6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4AE6C-435A-4E8E-80CC-86E40CA1E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87F54-144C-4ABB-934C-070947B2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12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37CBB-BF98-4EEE-84C4-52993D06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388615-C51A-44F5-AA99-03DBC1C0D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2AADA8-EE67-4FFA-9EA0-7F435EC73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42290-BCE2-4662-A1A6-27F3CBA95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04989A-DD14-429E-A3FC-DCCBEDAF0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18F3C-E216-4C3C-970A-01430016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DE42A2-EAE2-44B7-9281-2FBBAC30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FC7256-A08C-49C4-AF09-CDFAB36F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056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481C-48F0-40B3-B467-FCE12CEF5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B2C056-9CE6-42AC-90FF-4BD477D14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31578-E6D3-4EB9-B716-9BBC9660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3BB67-5839-4E03-A547-E5690BCD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33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A1DD1-5602-4950-B492-E1721DCA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28B75-0355-4320-8741-0FDECAFB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FE3AD1-2476-4362-ABBB-C91C6AF08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68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65C1-51E2-44EC-9506-7DD0096FA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E8A63-8434-43A2-AFA2-583A28F9C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1DE44B-05C6-4455-9373-E69DBA921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0CCA0-48F0-4979-A5AC-4E3D0214F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FB774-F9D0-444A-9E33-F126CD78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85D902-A026-498F-8FC9-B8E6E45B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52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E496-44CA-43F8-A2B1-41C075ED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3CAFE-1842-4A81-9990-E618638F3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0D069-801D-442C-BAEC-150EE7F9B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60E61-91EC-4688-8678-FF8F4A83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62BC-2C6D-4541-AA4C-A0B1C09BA4BA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5D6C7-0B4C-4B0F-AD19-D656F51D1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D8BEB-8FA0-4EE7-AC59-8EADE2A9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764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BA24D4-959F-4DA4-AB71-B016C7EC3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5DF62-DFB1-4212-BF4D-FF8493D8B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BC7E5-4E26-4441-A0AA-0E8A968A0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D62BC-2C6D-4541-AA4C-A0B1C09BA4BA}" type="datetimeFigureOut">
              <a:rPr lang="en-GB" smtClean="0"/>
              <a:t>08/04/2026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30525-6FDD-41FA-B21E-8BBF00E01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2E483-51C4-4617-B6A7-EB989ABAD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8CCBA-BA94-4F9B-BE56-6F0540D88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7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svg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svg"/><Relationship Id="rId5" Type="http://schemas.openxmlformats.org/officeDocument/2006/relationships/image" Target="../media/image26.svg"/><Relationship Id="rId4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50D25F-9552-FAAD-C713-EAB1C518F141}"/>
              </a:ext>
            </a:extLst>
          </p:cNvPr>
          <p:cNvSpPr txBox="1"/>
          <p:nvPr/>
        </p:nvSpPr>
        <p:spPr>
          <a:xfrm>
            <a:off x="1154685" y="681914"/>
            <a:ext cx="10326115" cy="20928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Preparing for your C-me session</a:t>
            </a:r>
          </a:p>
          <a:p>
            <a:endParaRPr lang="en-US" dirty="0">
              <a:solidFill>
                <a:srgbClr val="28265B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r>
              <a:rPr lang="en-US" sz="24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Note</a:t>
            </a:r>
            <a:r>
              <a:rPr lang="en-US" sz="24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Certain slides can be hidden (right click ‘Hide Slide’) depending on session needs. </a:t>
            </a:r>
            <a:r>
              <a:rPr lang="en-US" sz="24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Certain slides will need editing for each session (see below)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A9D23C78-B501-5FFB-F3E3-1CB793C07D2A}"/>
              </a:ext>
            </a:extLst>
          </p:cNvPr>
          <p:cNvSpPr txBox="1"/>
          <p:nvPr/>
        </p:nvSpPr>
        <p:spPr>
          <a:xfrm>
            <a:off x="1154685" y="2850416"/>
            <a:ext cx="10503915" cy="2650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147" tIns="32147" rIns="32147" bIns="32147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GB" sz="24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Checklist</a:t>
            </a:r>
          </a:p>
          <a:p>
            <a:endParaRPr lang="en-GB" sz="12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400" u="sng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C-me profile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needed including </a:t>
            </a:r>
            <a:r>
              <a:rPr lang="en-GB" sz="2400" b="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influencing sections</a:t>
            </a:r>
          </a:p>
          <a:p>
            <a:endParaRPr lang="en-GB" sz="1200" u="sng" dirty="0">
              <a:solidFill>
                <a:srgbClr val="28265B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400" u="sng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Home Slide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Option to add Client’s logo/brand Slide </a:t>
            </a:r>
            <a:r>
              <a:rPr lang="en-GB" sz="2400" b="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3</a:t>
            </a:r>
          </a:p>
          <a:p>
            <a:pPr marL="342900" indent="-342900">
              <a:buFont typeface="Arial"/>
              <a:buChar char="•"/>
            </a:pPr>
            <a:endParaRPr lang="en-GB" sz="1200" b="0" dirty="0">
              <a:solidFill>
                <a:srgbClr val="28265B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Adjust session </a:t>
            </a:r>
            <a:r>
              <a:rPr lang="en-GB" sz="2400" b="0" u="sng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Aims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as appropriate for Client Slide </a:t>
            </a:r>
            <a:r>
              <a:rPr lang="en-GB" sz="2400" b="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4</a:t>
            </a:r>
          </a:p>
          <a:p>
            <a:pPr marL="342900" indent="-342900">
              <a:buFont typeface="Arial"/>
              <a:buChar char="•"/>
            </a:pPr>
            <a:endParaRPr lang="en-GB" sz="1200" b="0" dirty="0">
              <a:solidFill>
                <a:srgbClr val="28265B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28265B"/>
                </a:solidFill>
                <a:latin typeface="Poppins"/>
                <a:cs typeface="Poppins"/>
              </a:rPr>
              <a:t>Insert </a:t>
            </a:r>
            <a:r>
              <a:rPr lang="en-GB" sz="2400" b="0" u="sng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Team Wheel </a:t>
            </a:r>
            <a:r>
              <a:rPr lang="en-GB" sz="2400" b="0" dirty="0">
                <a:solidFill>
                  <a:srgbClr val="28265B"/>
                </a:solidFill>
                <a:latin typeface="Poppins"/>
                <a:cs typeface="Poppins"/>
              </a:rPr>
              <a:t>Slide </a:t>
            </a:r>
            <a:r>
              <a:rPr lang="en-GB" sz="2400" b="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964111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5597" r="-15597"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" name="Freeform 3"/>
          <p:cNvSpPr/>
          <p:nvPr/>
        </p:nvSpPr>
        <p:spPr>
          <a:xfrm>
            <a:off x="8269802" y="-395262"/>
            <a:ext cx="1047642" cy="790531"/>
          </a:xfrm>
          <a:custGeom>
            <a:avLst/>
            <a:gdLst/>
            <a:ahLst/>
            <a:cxnLst/>
            <a:rect l="l" t="t" r="r" b="b"/>
            <a:pathLst>
              <a:path w="1571463" h="1185796">
                <a:moveTo>
                  <a:pt x="0" y="0"/>
                </a:moveTo>
                <a:lnTo>
                  <a:pt x="1571463" y="0"/>
                </a:lnTo>
                <a:lnTo>
                  <a:pt x="1571463" y="1185796"/>
                </a:lnTo>
                <a:lnTo>
                  <a:pt x="0" y="118579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/>
          <p:cNvSpPr/>
          <p:nvPr/>
        </p:nvSpPr>
        <p:spPr>
          <a:xfrm>
            <a:off x="8009858" y="6356350"/>
            <a:ext cx="892201" cy="951929"/>
          </a:xfrm>
          <a:custGeom>
            <a:avLst/>
            <a:gdLst/>
            <a:ahLst/>
            <a:cxnLst/>
            <a:rect l="l" t="t" r="r" b="b"/>
            <a:pathLst>
              <a:path w="1338301" h="1427893">
                <a:moveTo>
                  <a:pt x="0" y="0"/>
                </a:moveTo>
                <a:lnTo>
                  <a:pt x="1338301" y="0"/>
                </a:lnTo>
                <a:lnTo>
                  <a:pt x="1338301" y="1427893"/>
                </a:lnTo>
                <a:lnTo>
                  <a:pt x="0" y="14278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/>
          <p:cNvSpPr/>
          <p:nvPr/>
        </p:nvSpPr>
        <p:spPr>
          <a:xfrm>
            <a:off x="11653812" y="1382192"/>
            <a:ext cx="1076369" cy="819226"/>
          </a:xfrm>
          <a:custGeom>
            <a:avLst/>
            <a:gdLst/>
            <a:ahLst/>
            <a:cxnLst/>
            <a:rect l="l" t="t" r="r" b="b"/>
            <a:pathLst>
              <a:path w="1614554" h="1228839">
                <a:moveTo>
                  <a:pt x="0" y="0"/>
                </a:moveTo>
                <a:lnTo>
                  <a:pt x="1614554" y="0"/>
                </a:lnTo>
                <a:lnTo>
                  <a:pt x="1614554" y="1228839"/>
                </a:lnTo>
                <a:lnTo>
                  <a:pt x="0" y="122883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6" name="Group 6"/>
          <p:cNvGrpSpPr/>
          <p:nvPr/>
        </p:nvGrpSpPr>
        <p:grpSpPr>
          <a:xfrm>
            <a:off x="154420" y="6169152"/>
            <a:ext cx="695293" cy="552323"/>
            <a:chOff x="0" y="0"/>
            <a:chExt cx="1390586" cy="1104646"/>
          </a:xfrm>
        </p:grpSpPr>
        <p:sp>
          <p:nvSpPr>
            <p:cNvPr id="7" name="Freeform 7" descr="A colorful circle with white text  AI-generated content may be incorrect."/>
            <p:cNvSpPr/>
            <p:nvPr/>
          </p:nvSpPr>
          <p:spPr>
            <a:xfrm>
              <a:off x="0" y="0"/>
              <a:ext cx="1390650" cy="1104646"/>
            </a:xfrm>
            <a:custGeom>
              <a:avLst/>
              <a:gdLst/>
              <a:ahLst/>
              <a:cxnLst/>
              <a:rect l="l" t="t" r="r" b="b"/>
              <a:pathLst>
                <a:path w="1390650" h="1104646">
                  <a:moveTo>
                    <a:pt x="0" y="0"/>
                  </a:moveTo>
                  <a:lnTo>
                    <a:pt x="1390650" y="0"/>
                  </a:lnTo>
                  <a:lnTo>
                    <a:pt x="1390650" y="1104646"/>
                  </a:lnTo>
                  <a:lnTo>
                    <a:pt x="0" y="11046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4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3"/>
            <a:ext cx="10862377" cy="6858000"/>
            <a:chOff x="0" y="0"/>
            <a:chExt cx="21724754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724755" cy="13716000"/>
            </a:xfrm>
            <a:custGeom>
              <a:avLst/>
              <a:gdLst/>
              <a:ahLst/>
              <a:cxnLst/>
              <a:rect l="l" t="t" r="r" b="b"/>
              <a:pathLst>
                <a:path w="21724755" h="13716000">
                  <a:moveTo>
                    <a:pt x="0" y="0"/>
                  </a:moveTo>
                  <a:lnTo>
                    <a:pt x="21724755" y="0"/>
                  </a:lnTo>
                  <a:lnTo>
                    <a:pt x="21724755" y="13716000"/>
                  </a:lnTo>
                  <a:lnTo>
                    <a:pt x="0" y="13716000"/>
                  </a:lnTo>
                  <a:close/>
                </a:path>
              </a:pathLst>
            </a:custGeom>
            <a:gradFill rotWithShape="1">
              <a:gsLst>
                <a:gs pos="0">
                  <a:srgbClr val="F6F8FC">
                    <a:alpha val="0"/>
                  </a:srgbClr>
                </a:gs>
                <a:gs pos="55000">
                  <a:srgbClr val="28265B">
                    <a:alpha val="100000"/>
                  </a:srgbClr>
                </a:gs>
              </a:gsLst>
              <a:lin ang="10800000"/>
            </a:gradFill>
          </p:spPr>
          <p:txBody>
            <a:bodyPr/>
            <a:lstStyle/>
            <a:p>
              <a:endParaRPr lang="en-GB" sz="120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51149" y="193516"/>
            <a:ext cx="9039022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00"/>
              </a:lnSpc>
            </a:pPr>
            <a:r>
              <a:rPr lang="en-US" sz="40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Reviewing your Personal Influencing Profile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51149" y="1834893"/>
            <a:ext cx="5070278" cy="259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80"/>
              </a:lnSpc>
            </a:pPr>
            <a:r>
              <a:rPr lang="en-US" sz="24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Exercise 2: </a:t>
            </a:r>
          </a:p>
          <a:p>
            <a:pPr>
              <a:lnSpc>
                <a:spcPts val="2880"/>
              </a:lnSpc>
            </a:pPr>
            <a:endParaRPr lang="en-US" sz="2400" b="1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434362" lvl="1" indent="-217181">
              <a:lnSpc>
                <a:spcPts val="288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Overview section</a:t>
            </a:r>
          </a:p>
          <a:p>
            <a:pPr marL="434362" lvl="1" indent="-217181">
              <a:lnSpc>
                <a:spcPts val="2880"/>
              </a:lnSpc>
            </a:pPr>
            <a:endParaRPr lang="en-US" sz="24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34362" lvl="1" indent="-217181">
              <a:lnSpc>
                <a:spcPts val="288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Influencing strengths and Improving your Influence sections</a:t>
            </a:r>
          </a:p>
        </p:txBody>
      </p:sp>
      <p:sp>
        <p:nvSpPr>
          <p:cNvPr id="12" name="Freeform 12"/>
          <p:cNvSpPr/>
          <p:nvPr/>
        </p:nvSpPr>
        <p:spPr>
          <a:xfrm>
            <a:off x="-317055" y="3255169"/>
            <a:ext cx="942949" cy="962057"/>
          </a:xfrm>
          <a:custGeom>
            <a:avLst/>
            <a:gdLst/>
            <a:ahLst/>
            <a:cxnLst/>
            <a:rect l="l" t="t" r="r" b="b"/>
            <a:pathLst>
              <a:path w="1414424" h="1443085">
                <a:moveTo>
                  <a:pt x="0" y="0"/>
                </a:moveTo>
                <a:lnTo>
                  <a:pt x="1414424" y="0"/>
                </a:lnTo>
                <a:lnTo>
                  <a:pt x="1414424" y="1443085"/>
                </a:lnTo>
                <a:lnTo>
                  <a:pt x="0" y="14430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13" name="TextBox 13"/>
          <p:cNvSpPr txBox="1"/>
          <p:nvPr/>
        </p:nvSpPr>
        <p:spPr>
          <a:xfrm>
            <a:off x="502067" y="4724143"/>
            <a:ext cx="166357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Explore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75567" y="4724143"/>
            <a:ext cx="1275804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 Filter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59371" y="4724143"/>
            <a:ext cx="1462799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Share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FE78A-3403-2966-480E-F0222024E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816755E3-ECB1-D775-7796-8F72E85253C0}"/>
              </a:ext>
            </a:extLst>
          </p:cNvPr>
          <p:cNvSpPr/>
          <p:nvPr/>
        </p:nvSpPr>
        <p:spPr>
          <a:xfrm>
            <a:off x="-8491" y="0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3EE347-E4A3-5229-0460-3FB7E63CEAE0}"/>
              </a:ext>
            </a:extLst>
          </p:cNvPr>
          <p:cNvSpPr txBox="1"/>
          <p:nvPr/>
        </p:nvSpPr>
        <p:spPr>
          <a:xfrm>
            <a:off x="363623" y="135763"/>
            <a:ext cx="10753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Effective communication:</a:t>
            </a:r>
            <a:endParaRPr lang="en-US" sz="3200" b="1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E0989C3D-EDD4-09B5-46E3-E8D6D59CEF88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5F2DC329-45CD-C6EA-5B00-DAEB4C38705D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A63C7387-6344-0DBD-3D14-1C8A4418D435}"/>
              </a:ext>
            </a:extLst>
          </p:cNvPr>
          <p:cNvSpPr/>
          <p:nvPr/>
        </p:nvSpPr>
        <p:spPr>
          <a:xfrm>
            <a:off x="4894159" y="6594632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D79712D8-893A-BBE8-0CCA-B94AC9A2515C}"/>
              </a:ext>
            </a:extLst>
          </p:cNvPr>
          <p:cNvSpPr/>
          <p:nvPr/>
        </p:nvSpPr>
        <p:spPr>
          <a:xfrm>
            <a:off x="11493157" y="-393485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AF7FAEFB-241D-ECAC-4AED-3AA377F02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B51D5D4D-66D3-5A7C-5FEB-22AAC449AD36}"/>
              </a:ext>
            </a:extLst>
          </p:cNvPr>
          <p:cNvGrpSpPr/>
          <p:nvPr/>
        </p:nvGrpSpPr>
        <p:grpSpPr>
          <a:xfrm>
            <a:off x="3794265" y="1005735"/>
            <a:ext cx="8187986" cy="5572403"/>
            <a:chOff x="1950707" y="765909"/>
            <a:chExt cx="8187986" cy="5572403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35F1FF5E-48E3-D1E6-1B9C-E11DCD037D28}"/>
                </a:ext>
              </a:extLst>
            </p:cNvPr>
            <p:cNvSpPr/>
            <p:nvPr/>
          </p:nvSpPr>
          <p:spPr>
            <a:xfrm>
              <a:off x="3500456" y="1003296"/>
              <a:ext cx="5173129" cy="5173129"/>
            </a:xfrm>
            <a:custGeom>
              <a:avLst/>
              <a:gdLst/>
              <a:ahLst/>
              <a:cxnLst/>
              <a:rect l="l" t="t" r="r" b="b"/>
              <a:pathLst>
                <a:path w="7759694" h="7759694">
                  <a:moveTo>
                    <a:pt x="0" y="0"/>
                  </a:moveTo>
                  <a:lnTo>
                    <a:pt x="7759694" y="0"/>
                  </a:lnTo>
                  <a:lnTo>
                    <a:pt x="7759694" y="7759694"/>
                  </a:lnTo>
                  <a:lnTo>
                    <a:pt x="0" y="7759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0DBDDB2F-01C5-4E65-F29E-A913CC0EC265}"/>
                </a:ext>
              </a:extLst>
            </p:cNvPr>
            <p:cNvGrpSpPr/>
            <p:nvPr/>
          </p:nvGrpSpPr>
          <p:grpSpPr>
            <a:xfrm>
              <a:off x="6978705" y="765909"/>
              <a:ext cx="3159988" cy="2194667"/>
              <a:chOff x="8312154" y="1019197"/>
              <a:chExt cx="3159988" cy="2194667"/>
            </a:xfrm>
          </p:grpSpPr>
          <p:sp>
            <p:nvSpPr>
              <p:cNvPr id="37" name="Freeform 3">
                <a:extLst>
                  <a:ext uri="{FF2B5EF4-FFF2-40B4-BE49-F238E27FC236}">
                    <a16:creationId xmlns:a16="http://schemas.microsoft.com/office/drawing/2014/main" id="{74880389-F995-3109-1FB4-2F67C8021C24}"/>
                  </a:ext>
                </a:extLst>
              </p:cNvPr>
              <p:cNvSpPr/>
              <p:nvPr/>
            </p:nvSpPr>
            <p:spPr>
              <a:xfrm>
                <a:off x="8490216" y="1019197"/>
                <a:ext cx="2764939" cy="493794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1" name="TextBox 4">
                <a:extLst>
                  <a:ext uri="{FF2B5EF4-FFF2-40B4-BE49-F238E27FC236}">
                    <a16:creationId xmlns:a16="http://schemas.microsoft.com/office/drawing/2014/main" id="{74CD068B-10A0-4AD1-5786-6150BE1979B1}"/>
                  </a:ext>
                </a:extLst>
              </p:cNvPr>
              <p:cNvSpPr txBox="1"/>
              <p:nvPr/>
            </p:nvSpPr>
            <p:spPr>
              <a:xfrm>
                <a:off x="8312154" y="1115316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Be clear + brief</a:t>
                </a:r>
              </a:p>
            </p:txBody>
          </p:sp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050A06F0-FCA6-4595-BFF2-551AFF392785}"/>
                  </a:ext>
                </a:extLst>
              </p:cNvPr>
              <p:cNvSpPr/>
              <p:nvPr/>
            </p:nvSpPr>
            <p:spPr>
              <a:xfrm>
                <a:off x="8535906" y="1587786"/>
                <a:ext cx="2695152" cy="485934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4" y="0"/>
                    </a:lnTo>
                    <a:lnTo>
                      <a:pt x="4007924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3" name="TextBox 6">
                <a:extLst>
                  <a:ext uri="{FF2B5EF4-FFF2-40B4-BE49-F238E27FC236}">
                    <a16:creationId xmlns:a16="http://schemas.microsoft.com/office/drawing/2014/main" id="{3CFFF837-413B-EB9F-28C2-0BF3E3221B7D}"/>
                  </a:ext>
                </a:extLst>
              </p:cNvPr>
              <p:cNvSpPr txBox="1"/>
              <p:nvPr/>
            </p:nvSpPr>
            <p:spPr>
              <a:xfrm>
                <a:off x="8535906" y="1574121"/>
                <a:ext cx="2635091" cy="4924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Refer early to the objective</a:t>
                </a:r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8E6D67BD-B868-D796-1BC5-9FF536DD5F60}"/>
                  </a:ext>
                </a:extLst>
              </p:cNvPr>
              <p:cNvSpPr/>
              <p:nvPr/>
            </p:nvSpPr>
            <p:spPr>
              <a:xfrm>
                <a:off x="8490216" y="2142758"/>
                <a:ext cx="2764939" cy="485934"/>
              </a:xfrm>
              <a:custGeom>
                <a:avLst/>
                <a:gdLst/>
                <a:ahLst/>
                <a:cxnLst/>
                <a:rect l="l" t="t" r="r" b="b"/>
                <a:pathLst>
                  <a:path w="3687265" h="777678">
                    <a:moveTo>
                      <a:pt x="0" y="0"/>
                    </a:moveTo>
                    <a:lnTo>
                      <a:pt x="3687265" y="0"/>
                    </a:lnTo>
                    <a:lnTo>
                      <a:pt x="3687265" y="777677"/>
                    </a:lnTo>
                    <a:lnTo>
                      <a:pt x="0" y="7776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5" name="TextBox 8">
                <a:extLst>
                  <a:ext uri="{FF2B5EF4-FFF2-40B4-BE49-F238E27FC236}">
                    <a16:creationId xmlns:a16="http://schemas.microsoft.com/office/drawing/2014/main" id="{FD314020-04DB-CAF5-BA21-427B6403C52E}"/>
                  </a:ext>
                </a:extLst>
              </p:cNvPr>
              <p:cNvSpPr txBox="1"/>
              <p:nvPr/>
            </p:nvSpPr>
            <p:spPr>
              <a:xfrm>
                <a:off x="8535906" y="2128930"/>
                <a:ext cx="2546287" cy="5078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65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Demonstrate conviction</a:t>
                </a:r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4FF24C79-7716-14A0-FEE3-7F7DE017F6C2}"/>
                  </a:ext>
                </a:extLst>
              </p:cNvPr>
              <p:cNvSpPr/>
              <p:nvPr/>
            </p:nvSpPr>
            <p:spPr>
              <a:xfrm>
                <a:off x="8535906" y="2686358"/>
                <a:ext cx="2728106" cy="527506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7" name="TextBox 10">
                <a:extLst>
                  <a:ext uri="{FF2B5EF4-FFF2-40B4-BE49-F238E27FC236}">
                    <a16:creationId xmlns:a16="http://schemas.microsoft.com/office/drawing/2014/main" id="{2293B2DB-30C4-E2CE-5589-76D63D30F2A8}"/>
                  </a:ext>
                </a:extLst>
              </p:cNvPr>
              <p:cNvSpPr txBox="1"/>
              <p:nvPr/>
            </p:nvSpPr>
            <p:spPr>
              <a:xfrm>
                <a:off x="8372645" y="2776990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Identify my role quickly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073CCA5-6639-FD27-B4BD-2EF770A55ABA}"/>
                </a:ext>
              </a:extLst>
            </p:cNvPr>
            <p:cNvGrpSpPr/>
            <p:nvPr/>
          </p:nvGrpSpPr>
          <p:grpSpPr>
            <a:xfrm>
              <a:off x="1950707" y="842571"/>
              <a:ext cx="3126380" cy="2238540"/>
              <a:chOff x="525499" y="240461"/>
              <a:chExt cx="3126380" cy="223854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D17872C-D346-C4EB-38F8-67EB9FAD361E}"/>
                  </a:ext>
                </a:extLst>
              </p:cNvPr>
              <p:cNvSpPr/>
              <p:nvPr/>
            </p:nvSpPr>
            <p:spPr>
              <a:xfrm>
                <a:off x="693550" y="1374146"/>
                <a:ext cx="2646551" cy="502170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6228E7A7-57F9-DBD1-06D1-789B6E0B098D}"/>
                  </a:ext>
                </a:extLst>
              </p:cNvPr>
              <p:cNvSpPr/>
              <p:nvPr/>
            </p:nvSpPr>
            <p:spPr>
              <a:xfrm>
                <a:off x="717054" y="1970881"/>
                <a:ext cx="2756763" cy="508120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7"/>
                    </a:lnTo>
                    <a:lnTo>
                      <a:pt x="0" y="8453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8" name="TextBox 13">
                <a:extLst>
                  <a:ext uri="{FF2B5EF4-FFF2-40B4-BE49-F238E27FC236}">
                    <a16:creationId xmlns:a16="http://schemas.microsoft.com/office/drawing/2014/main" id="{92CB445A-09E5-698B-44AE-0E7C5BC5341F}"/>
                  </a:ext>
                </a:extLst>
              </p:cNvPr>
              <p:cNvSpPr txBox="1"/>
              <p:nvPr/>
            </p:nvSpPr>
            <p:spPr>
              <a:xfrm>
                <a:off x="535505" y="1477834"/>
                <a:ext cx="3099497" cy="291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Ask me for my thoughts</a:t>
                </a:r>
              </a:p>
            </p:txBody>
          </p:sp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6B18436B-4F3D-1BDC-1D9A-1C02F1879228}"/>
                  </a:ext>
                </a:extLst>
              </p:cNvPr>
              <p:cNvSpPr txBox="1"/>
              <p:nvPr/>
            </p:nvSpPr>
            <p:spPr>
              <a:xfrm>
                <a:off x="537225" y="2051793"/>
                <a:ext cx="3099497" cy="291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Be logical + thorough</a:t>
                </a: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F8C4A4D7-1539-DF54-96DE-B30BFB082CC6}"/>
                  </a:ext>
                </a:extLst>
              </p:cNvPr>
              <p:cNvSpPr/>
              <p:nvPr/>
            </p:nvSpPr>
            <p:spPr>
              <a:xfrm>
                <a:off x="717709" y="240461"/>
                <a:ext cx="2756108" cy="506617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062ADDD7-8871-65B6-E077-33B738D5FC65}"/>
                  </a:ext>
                </a:extLst>
              </p:cNvPr>
              <p:cNvSpPr txBox="1"/>
              <p:nvPr/>
            </p:nvSpPr>
            <p:spPr>
              <a:xfrm>
                <a:off x="552382" y="331013"/>
                <a:ext cx="3099497" cy="2882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6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Give me time to prepare</a:t>
                </a: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C0183A4C-7969-AFE2-B538-D86548F06319}"/>
                  </a:ext>
                </a:extLst>
              </p:cNvPr>
              <p:cNvSpPr/>
              <p:nvPr/>
            </p:nvSpPr>
            <p:spPr>
              <a:xfrm>
                <a:off x="700131" y="813988"/>
                <a:ext cx="2773686" cy="472985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4" y="0"/>
                    </a:lnTo>
                    <a:lnTo>
                      <a:pt x="4007924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03D29817-62F7-8E48-4C34-6BC46D94CBE5}"/>
                  </a:ext>
                </a:extLst>
              </p:cNvPr>
              <p:cNvSpPr txBox="1"/>
              <p:nvPr/>
            </p:nvSpPr>
            <p:spPr>
              <a:xfrm>
                <a:off x="525499" y="904535"/>
                <a:ext cx="3099497" cy="291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Be rational + practical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EEC8F21F-CEC2-8E92-EC69-FA1371AF9D07}"/>
                </a:ext>
              </a:extLst>
            </p:cNvPr>
            <p:cNvGrpSpPr/>
            <p:nvPr/>
          </p:nvGrpSpPr>
          <p:grpSpPr>
            <a:xfrm>
              <a:off x="1984674" y="4105809"/>
              <a:ext cx="3099497" cy="2226015"/>
              <a:chOff x="210505" y="3843229"/>
              <a:chExt cx="3099497" cy="2226015"/>
            </a:xfrm>
          </p:grpSpPr>
          <p:sp>
            <p:nvSpPr>
              <p:cNvPr id="5" name="Freeform 15">
                <a:extLst>
                  <a:ext uri="{FF2B5EF4-FFF2-40B4-BE49-F238E27FC236}">
                    <a16:creationId xmlns:a16="http://schemas.microsoft.com/office/drawing/2014/main" id="{75E0E7AF-D407-2407-80B0-8DA21081EDB0}"/>
                  </a:ext>
                </a:extLst>
              </p:cNvPr>
              <p:cNvSpPr/>
              <p:nvPr/>
            </p:nvSpPr>
            <p:spPr>
              <a:xfrm>
                <a:off x="368093" y="3843229"/>
                <a:ext cx="2756763" cy="508120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6" name="TextBox 16">
                <a:extLst>
                  <a:ext uri="{FF2B5EF4-FFF2-40B4-BE49-F238E27FC236}">
                    <a16:creationId xmlns:a16="http://schemas.microsoft.com/office/drawing/2014/main" id="{95A1610D-1052-0C51-C044-84C18734655A}"/>
                  </a:ext>
                </a:extLst>
              </p:cNvPr>
              <p:cNvSpPr txBox="1"/>
              <p:nvPr/>
            </p:nvSpPr>
            <p:spPr>
              <a:xfrm>
                <a:off x="210505" y="3935054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Listen carefully</a:t>
                </a: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A07064DD-49D5-2A50-77D9-1D25816717DF}"/>
                  </a:ext>
                </a:extLst>
              </p:cNvPr>
              <p:cNvSpPr/>
              <p:nvPr/>
            </p:nvSpPr>
            <p:spPr>
              <a:xfrm>
                <a:off x="381485" y="4419089"/>
                <a:ext cx="2757539" cy="50261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7" name="Freeform 22">
                <a:extLst>
                  <a:ext uri="{FF2B5EF4-FFF2-40B4-BE49-F238E27FC236}">
                    <a16:creationId xmlns:a16="http://schemas.microsoft.com/office/drawing/2014/main" id="{955DDE65-113F-D350-BEF6-1514553A3F51}"/>
                  </a:ext>
                </a:extLst>
              </p:cNvPr>
              <p:cNvSpPr/>
              <p:nvPr/>
            </p:nvSpPr>
            <p:spPr>
              <a:xfrm>
                <a:off x="381485" y="5566633"/>
                <a:ext cx="2757539" cy="50261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B5C17D4C-5E63-9C14-276E-A4DF9B630163}"/>
                  </a:ext>
                </a:extLst>
              </p:cNvPr>
              <p:cNvSpPr/>
              <p:nvPr/>
            </p:nvSpPr>
            <p:spPr>
              <a:xfrm>
                <a:off x="381485" y="4979369"/>
                <a:ext cx="2743371" cy="50261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4" y="0"/>
                    </a:lnTo>
                    <a:lnTo>
                      <a:pt x="4007924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24" name="TextBox 24">
                <a:extLst>
                  <a:ext uri="{FF2B5EF4-FFF2-40B4-BE49-F238E27FC236}">
                    <a16:creationId xmlns:a16="http://schemas.microsoft.com/office/drawing/2014/main" id="{0F061A94-021C-56A2-11D5-6C7593751FA2}"/>
                  </a:ext>
                </a:extLst>
              </p:cNvPr>
              <p:cNvSpPr txBox="1"/>
              <p:nvPr/>
            </p:nvSpPr>
            <p:spPr>
              <a:xfrm>
                <a:off x="210505" y="4502208"/>
                <a:ext cx="3099497" cy="291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Show sincere interest</a:t>
                </a:r>
              </a:p>
            </p:txBody>
          </p:sp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A63ECE8D-B1BC-AAAC-73FE-2506C99382AF}"/>
                  </a:ext>
                </a:extLst>
              </p:cNvPr>
              <p:cNvSpPr txBox="1"/>
              <p:nvPr/>
            </p:nvSpPr>
            <p:spPr>
              <a:xfrm>
                <a:off x="210505" y="5657457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Involve others</a:t>
                </a:r>
              </a:p>
            </p:txBody>
          </p:sp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id="{D3DF6A5D-BEBA-8E08-5647-797ED65C7C07}"/>
                  </a:ext>
                </a:extLst>
              </p:cNvPr>
              <p:cNvSpPr txBox="1"/>
              <p:nvPr/>
            </p:nvSpPr>
            <p:spPr>
              <a:xfrm>
                <a:off x="317391" y="5057516"/>
                <a:ext cx="2885723" cy="2882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6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Allow time for discussion</a:t>
                </a: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61793E6-D343-A0BB-9FCA-6038C797365B}"/>
                </a:ext>
              </a:extLst>
            </p:cNvPr>
            <p:cNvGrpSpPr/>
            <p:nvPr/>
          </p:nvGrpSpPr>
          <p:grpSpPr>
            <a:xfrm>
              <a:off x="7039196" y="4205314"/>
              <a:ext cx="3099497" cy="2132998"/>
              <a:chOff x="8362665" y="3881402"/>
              <a:chExt cx="3099497" cy="2132998"/>
            </a:xfrm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D1B54307-AECF-24B7-2133-57ED9179B75D}"/>
                  </a:ext>
                </a:extLst>
              </p:cNvPr>
              <p:cNvSpPr/>
              <p:nvPr/>
            </p:nvSpPr>
            <p:spPr>
              <a:xfrm>
                <a:off x="8562785" y="3881402"/>
                <a:ext cx="2671948" cy="46565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CFA08246-169D-F3B0-C9E3-AA198D28436F}"/>
                  </a:ext>
                </a:extLst>
              </p:cNvPr>
              <p:cNvSpPr txBox="1"/>
              <p:nvPr/>
            </p:nvSpPr>
            <p:spPr>
              <a:xfrm>
                <a:off x="8480236" y="3882599"/>
                <a:ext cx="2764939" cy="50783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Allow conversation to be free flowing</a:t>
                </a: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8CDD4063-72C8-3220-6114-34AD2C19A323}"/>
                  </a:ext>
                </a:extLst>
              </p:cNvPr>
              <p:cNvSpPr/>
              <p:nvPr/>
            </p:nvSpPr>
            <p:spPr>
              <a:xfrm>
                <a:off x="8480236" y="4422794"/>
                <a:ext cx="2727187" cy="46565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7C7EFF3A-D0BA-EEE2-47DE-F22C5D6D6560}"/>
                  </a:ext>
                </a:extLst>
              </p:cNvPr>
              <p:cNvSpPr txBox="1"/>
              <p:nvPr/>
            </p:nvSpPr>
            <p:spPr>
              <a:xfrm>
                <a:off x="8362665" y="4490838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Use visuals</a:t>
                </a: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53DCF3EA-4EFC-C888-5C23-8A1151D046FC}"/>
                  </a:ext>
                </a:extLst>
              </p:cNvPr>
              <p:cNvSpPr/>
              <p:nvPr/>
            </p:nvSpPr>
            <p:spPr>
              <a:xfrm>
                <a:off x="8480236" y="4973077"/>
                <a:ext cx="2773796" cy="484005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BC73DDD3-25CE-FEBF-7848-837A43FA1323}"/>
                  </a:ext>
                </a:extLst>
              </p:cNvPr>
              <p:cNvSpPr/>
              <p:nvPr/>
            </p:nvSpPr>
            <p:spPr>
              <a:xfrm>
                <a:off x="8525926" y="5541714"/>
                <a:ext cx="2695152" cy="437842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" name="TextBox 33">
                <a:extLst>
                  <a:ext uri="{FF2B5EF4-FFF2-40B4-BE49-F238E27FC236}">
                    <a16:creationId xmlns:a16="http://schemas.microsoft.com/office/drawing/2014/main" id="{C14387DA-C490-EF2E-4C9D-5EF2B11E9E76}"/>
                  </a:ext>
                </a:extLst>
              </p:cNvPr>
              <p:cNvSpPr txBox="1"/>
              <p:nvPr/>
            </p:nvSpPr>
            <p:spPr>
              <a:xfrm>
                <a:off x="8562785" y="5051140"/>
                <a:ext cx="2644638" cy="2882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6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Be interactive + informal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5C112C73-FB59-F4E6-284B-E1D705DF2059}"/>
                  </a:ext>
                </a:extLst>
              </p:cNvPr>
              <p:cNvSpPr txBox="1"/>
              <p:nvPr/>
            </p:nvSpPr>
            <p:spPr>
              <a:xfrm>
                <a:off x="8712755" y="5521957"/>
                <a:ext cx="2261431" cy="49244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Let me shape the outcome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E6E0C05-960B-1546-610D-89D87E43DDDE}"/>
              </a:ext>
            </a:extLst>
          </p:cNvPr>
          <p:cNvSpPr txBox="1"/>
          <p:nvPr/>
        </p:nvSpPr>
        <p:spPr>
          <a:xfrm>
            <a:off x="7214054" y="146088"/>
            <a:ext cx="1433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Do …</a:t>
            </a:r>
            <a:endParaRPr lang="en-GB" sz="4000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6DE94F9-54E2-3BF3-BEA5-8F7845243099}"/>
              </a:ext>
            </a:extLst>
          </p:cNvPr>
          <p:cNvSpPr/>
          <p:nvPr/>
        </p:nvSpPr>
        <p:spPr>
          <a:xfrm>
            <a:off x="417879" y="1261117"/>
            <a:ext cx="3581333" cy="433965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Recap effective communication around the wheel.</a:t>
            </a:r>
          </a:p>
          <a:p>
            <a:endParaRPr lang="en-US" sz="12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Exercise 3:</a:t>
            </a:r>
            <a:endParaRPr lang="en-US" sz="2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2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dirty="0">
                <a:solidFill>
                  <a:srgbClr val="28265B"/>
                </a:solidFill>
                <a:latin typeface="Poppins"/>
                <a:cs typeface="Poppins"/>
              </a:rPr>
              <a:t>Review your </a:t>
            </a:r>
            <a:r>
              <a:rPr lang="en-US" sz="2000" dirty="0" err="1">
                <a:solidFill>
                  <a:srgbClr val="28265B"/>
                </a:solidFill>
                <a:latin typeface="Poppins"/>
                <a:cs typeface="Poppins"/>
              </a:rPr>
              <a:t>personalised</a:t>
            </a:r>
            <a:r>
              <a:rPr lang="en-US" sz="2000" dirty="0">
                <a:solidFill>
                  <a:srgbClr val="28265B"/>
                </a:solidFill>
                <a:latin typeface="Poppins"/>
                <a:cs typeface="Poppins"/>
              </a:rPr>
              <a:t> statements in your profile</a:t>
            </a:r>
          </a:p>
          <a:p>
            <a:endParaRPr lang="en-US" sz="12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comes most naturally to you when influencing others?</a:t>
            </a:r>
          </a:p>
          <a:p>
            <a:endParaRPr lang="en-US" sz="2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Share. </a:t>
            </a:r>
          </a:p>
        </p:txBody>
      </p:sp>
    </p:spTree>
    <p:extLst>
      <p:ext uri="{BB962C8B-B14F-4D97-AF65-F5344CB8AC3E}">
        <p14:creationId xmlns:p14="http://schemas.microsoft.com/office/powerpoint/2010/main" val="2371818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AE2D3-1814-2AF4-34BE-964AB43F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683A217-1728-CE1B-38B5-1F4A5AAD2349}"/>
              </a:ext>
            </a:extLst>
          </p:cNvPr>
          <p:cNvSpPr/>
          <p:nvPr/>
        </p:nvSpPr>
        <p:spPr>
          <a:xfrm>
            <a:off x="-55128" y="0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FE56B4-70C6-78A6-C6EA-3B0D1537A16F}"/>
              </a:ext>
            </a:extLst>
          </p:cNvPr>
          <p:cNvSpPr txBox="1"/>
          <p:nvPr/>
        </p:nvSpPr>
        <p:spPr>
          <a:xfrm>
            <a:off x="258798" y="209914"/>
            <a:ext cx="7755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Ineffective communication: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E4344014-D420-0336-E328-BF970EC1E2BA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ABC83A96-F4DF-F618-0DDB-7F3F88BAE3F1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230AEC31-C6B2-9DE2-7BF1-8D5FD5A7593B}"/>
              </a:ext>
            </a:extLst>
          </p:cNvPr>
          <p:cNvSpPr/>
          <p:nvPr/>
        </p:nvSpPr>
        <p:spPr>
          <a:xfrm>
            <a:off x="4981481" y="6567203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EF651ABC-94A8-35D6-5D2D-416B63B915F5}"/>
              </a:ext>
            </a:extLst>
          </p:cNvPr>
          <p:cNvSpPr/>
          <p:nvPr/>
        </p:nvSpPr>
        <p:spPr>
          <a:xfrm>
            <a:off x="11934207" y="638857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42098C60-7836-3576-5A29-4223F424E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0DCD9677-81F9-A05C-0D2A-60556C9A367A}"/>
              </a:ext>
            </a:extLst>
          </p:cNvPr>
          <p:cNvGrpSpPr/>
          <p:nvPr/>
        </p:nvGrpSpPr>
        <p:grpSpPr>
          <a:xfrm>
            <a:off x="3562201" y="1043224"/>
            <a:ext cx="8304033" cy="5565915"/>
            <a:chOff x="1834660" y="765909"/>
            <a:chExt cx="8304033" cy="5565915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2D61AD34-79D1-D3AE-7B15-B79E71CF7EE4}"/>
                </a:ext>
              </a:extLst>
            </p:cNvPr>
            <p:cNvSpPr/>
            <p:nvPr/>
          </p:nvSpPr>
          <p:spPr>
            <a:xfrm>
              <a:off x="3500456" y="1003296"/>
              <a:ext cx="5173129" cy="5173129"/>
            </a:xfrm>
            <a:custGeom>
              <a:avLst/>
              <a:gdLst/>
              <a:ahLst/>
              <a:cxnLst/>
              <a:rect l="l" t="t" r="r" b="b"/>
              <a:pathLst>
                <a:path w="7759694" h="7759694">
                  <a:moveTo>
                    <a:pt x="0" y="0"/>
                  </a:moveTo>
                  <a:lnTo>
                    <a:pt x="7759694" y="0"/>
                  </a:lnTo>
                  <a:lnTo>
                    <a:pt x="7759694" y="7759694"/>
                  </a:lnTo>
                  <a:lnTo>
                    <a:pt x="0" y="7759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A170A9F-368B-85DF-0317-DC9845814C50}"/>
                </a:ext>
              </a:extLst>
            </p:cNvPr>
            <p:cNvGrpSpPr/>
            <p:nvPr/>
          </p:nvGrpSpPr>
          <p:grpSpPr>
            <a:xfrm>
              <a:off x="6947377" y="765909"/>
              <a:ext cx="3191316" cy="2194667"/>
              <a:chOff x="8280826" y="1019197"/>
              <a:chExt cx="3191316" cy="2194667"/>
            </a:xfrm>
          </p:grpSpPr>
          <p:sp>
            <p:nvSpPr>
              <p:cNvPr id="37" name="Freeform 3">
                <a:extLst>
                  <a:ext uri="{FF2B5EF4-FFF2-40B4-BE49-F238E27FC236}">
                    <a16:creationId xmlns:a16="http://schemas.microsoft.com/office/drawing/2014/main" id="{6B5E90D1-9683-2980-988F-78EB9B9A4F46}"/>
                  </a:ext>
                </a:extLst>
              </p:cNvPr>
              <p:cNvSpPr/>
              <p:nvPr/>
            </p:nvSpPr>
            <p:spPr>
              <a:xfrm>
                <a:off x="8499047" y="1019197"/>
                <a:ext cx="2794605" cy="493794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41" name="TextBox 4">
                <a:extLst>
                  <a:ext uri="{FF2B5EF4-FFF2-40B4-BE49-F238E27FC236}">
                    <a16:creationId xmlns:a16="http://schemas.microsoft.com/office/drawing/2014/main" id="{0610B7CC-84D7-8AA5-2C79-AC5FAE7195FD}"/>
                  </a:ext>
                </a:extLst>
              </p:cNvPr>
              <p:cNvSpPr txBox="1"/>
              <p:nvPr/>
            </p:nvSpPr>
            <p:spPr>
              <a:xfrm>
                <a:off x="8312154" y="1115316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Be impatient</a:t>
                </a:r>
              </a:p>
            </p:txBody>
          </p:sp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1E596B03-4F37-CA80-4054-A06362C1B057}"/>
                  </a:ext>
                </a:extLst>
              </p:cNvPr>
              <p:cNvSpPr/>
              <p:nvPr/>
            </p:nvSpPr>
            <p:spPr>
              <a:xfrm>
                <a:off x="8535906" y="1587786"/>
                <a:ext cx="2756762" cy="485934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4" y="0"/>
                    </a:lnTo>
                    <a:lnTo>
                      <a:pt x="4007924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43" name="TextBox 6">
                <a:extLst>
                  <a:ext uri="{FF2B5EF4-FFF2-40B4-BE49-F238E27FC236}">
                    <a16:creationId xmlns:a16="http://schemas.microsoft.com/office/drawing/2014/main" id="{B8DF3E92-3900-91BD-4016-7B4FD6EABD96}"/>
                  </a:ext>
                </a:extLst>
              </p:cNvPr>
              <p:cNvSpPr txBox="1"/>
              <p:nvPr/>
            </p:nvSpPr>
            <p:spPr>
              <a:xfrm>
                <a:off x="8280826" y="1671205"/>
                <a:ext cx="3099497" cy="2882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6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Procrastinate</a:t>
                </a:r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1759525B-2CCD-5D80-7663-62A59256E1B2}"/>
                  </a:ext>
                </a:extLst>
              </p:cNvPr>
              <p:cNvSpPr/>
              <p:nvPr/>
            </p:nvSpPr>
            <p:spPr>
              <a:xfrm>
                <a:off x="8535906" y="2142758"/>
                <a:ext cx="2756762" cy="485934"/>
              </a:xfrm>
              <a:custGeom>
                <a:avLst/>
                <a:gdLst/>
                <a:ahLst/>
                <a:cxnLst/>
                <a:rect l="l" t="t" r="r" b="b"/>
                <a:pathLst>
                  <a:path w="3687265" h="777678">
                    <a:moveTo>
                      <a:pt x="0" y="0"/>
                    </a:moveTo>
                    <a:lnTo>
                      <a:pt x="3687265" y="0"/>
                    </a:lnTo>
                    <a:lnTo>
                      <a:pt x="3687265" y="777677"/>
                    </a:lnTo>
                    <a:lnTo>
                      <a:pt x="0" y="7776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45" name="TextBox 8">
                <a:extLst>
                  <a:ext uri="{FF2B5EF4-FFF2-40B4-BE49-F238E27FC236}">
                    <a16:creationId xmlns:a16="http://schemas.microsoft.com/office/drawing/2014/main" id="{1F1BB8EF-5003-E117-954A-B8EBB39A1920}"/>
                  </a:ext>
                </a:extLst>
              </p:cNvPr>
              <p:cNvSpPr txBox="1"/>
              <p:nvPr/>
            </p:nvSpPr>
            <p:spPr>
              <a:xfrm>
                <a:off x="8613730" y="2214988"/>
                <a:ext cx="2546287" cy="29302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Slow down the pace</a:t>
                </a:r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2D360574-872A-6B40-5162-900494B9A0B1}"/>
                  </a:ext>
                </a:extLst>
              </p:cNvPr>
              <p:cNvSpPr/>
              <p:nvPr/>
            </p:nvSpPr>
            <p:spPr>
              <a:xfrm>
                <a:off x="8535906" y="2686358"/>
                <a:ext cx="2756762" cy="527506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47" name="TextBox 10">
                <a:extLst>
                  <a:ext uri="{FF2B5EF4-FFF2-40B4-BE49-F238E27FC236}">
                    <a16:creationId xmlns:a16="http://schemas.microsoft.com/office/drawing/2014/main" id="{644AA638-4945-B8B3-3A8F-AC6FD907EDCB}"/>
                  </a:ext>
                </a:extLst>
              </p:cNvPr>
              <p:cNvSpPr txBox="1"/>
              <p:nvPr/>
            </p:nvSpPr>
            <p:spPr>
              <a:xfrm>
                <a:off x="8372645" y="2776990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Repeat yourself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93669EF-048F-80D6-4D52-59244CABAA7C}"/>
                </a:ext>
              </a:extLst>
            </p:cNvPr>
            <p:cNvGrpSpPr/>
            <p:nvPr/>
          </p:nvGrpSpPr>
          <p:grpSpPr>
            <a:xfrm>
              <a:off x="1834660" y="842571"/>
              <a:ext cx="3258916" cy="2238540"/>
              <a:chOff x="409452" y="240461"/>
              <a:chExt cx="3258916" cy="223854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F9056020-0544-2724-9549-5530CD625A88}"/>
                  </a:ext>
                </a:extLst>
              </p:cNvPr>
              <p:cNvSpPr/>
              <p:nvPr/>
            </p:nvSpPr>
            <p:spPr>
              <a:xfrm>
                <a:off x="693550" y="1374146"/>
                <a:ext cx="2780267" cy="502170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707F8306-F682-CD7A-7C09-520E5217D80B}"/>
                  </a:ext>
                </a:extLst>
              </p:cNvPr>
              <p:cNvSpPr/>
              <p:nvPr/>
            </p:nvSpPr>
            <p:spPr>
              <a:xfrm>
                <a:off x="717054" y="1970881"/>
                <a:ext cx="2756762" cy="508120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7"/>
                    </a:lnTo>
                    <a:lnTo>
                      <a:pt x="0" y="8453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8" name="TextBox 13">
                <a:extLst>
                  <a:ext uri="{FF2B5EF4-FFF2-40B4-BE49-F238E27FC236}">
                    <a16:creationId xmlns:a16="http://schemas.microsoft.com/office/drawing/2014/main" id="{5CFAF9C7-8044-3CA1-2C10-BFCC58DD00EC}"/>
                  </a:ext>
                </a:extLst>
              </p:cNvPr>
              <p:cNvSpPr txBox="1"/>
              <p:nvPr/>
            </p:nvSpPr>
            <p:spPr>
              <a:xfrm>
                <a:off x="506629" y="1452031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Skip over the facts</a:t>
                </a:r>
              </a:p>
            </p:txBody>
          </p:sp>
          <p:sp>
            <p:nvSpPr>
              <p:cNvPr id="9" name="TextBox 14">
                <a:extLst>
                  <a:ext uri="{FF2B5EF4-FFF2-40B4-BE49-F238E27FC236}">
                    <a16:creationId xmlns:a16="http://schemas.microsoft.com/office/drawing/2014/main" id="{45696972-7082-945E-0AC1-37D2BCA52D80}"/>
                  </a:ext>
                </a:extLst>
              </p:cNvPr>
              <p:cNvSpPr txBox="1"/>
              <p:nvPr/>
            </p:nvSpPr>
            <p:spPr>
              <a:xfrm>
                <a:off x="456777" y="2064445"/>
                <a:ext cx="3099497" cy="291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Stray from the agenda</a:t>
                </a:r>
              </a:p>
            </p:txBody>
          </p:sp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5764D295-0094-30F3-624B-DC2DFCF6270C}"/>
                  </a:ext>
                </a:extLst>
              </p:cNvPr>
              <p:cNvSpPr/>
              <p:nvPr/>
            </p:nvSpPr>
            <p:spPr>
              <a:xfrm>
                <a:off x="717055" y="240461"/>
                <a:ext cx="2756762" cy="506617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2A16258C-ACC4-DFFF-B023-FAE9FC701231}"/>
                  </a:ext>
                </a:extLst>
              </p:cNvPr>
              <p:cNvSpPr txBox="1"/>
              <p:nvPr/>
            </p:nvSpPr>
            <p:spPr>
              <a:xfrm>
                <a:off x="568871" y="331128"/>
                <a:ext cx="3099497" cy="291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Interrupt my thinking</a:t>
                </a:r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91AE721E-161B-54D6-B6BC-A1488F005E44}"/>
                  </a:ext>
                </a:extLst>
              </p:cNvPr>
              <p:cNvSpPr/>
              <p:nvPr/>
            </p:nvSpPr>
            <p:spPr>
              <a:xfrm>
                <a:off x="700131" y="813988"/>
                <a:ext cx="2800486" cy="472985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4" y="0"/>
                    </a:lnTo>
                    <a:lnTo>
                      <a:pt x="4007924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2DC6C83E-BE3E-4E46-2585-DA90CFB19E49}"/>
                  </a:ext>
                </a:extLst>
              </p:cNvPr>
              <p:cNvSpPr txBox="1"/>
              <p:nvPr/>
            </p:nvSpPr>
            <p:spPr>
              <a:xfrm>
                <a:off x="409452" y="891410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Be flippant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E6D370-A05A-E1A4-3EA1-EE8E3FA15DBB}"/>
                </a:ext>
              </a:extLst>
            </p:cNvPr>
            <p:cNvGrpSpPr/>
            <p:nvPr/>
          </p:nvGrpSpPr>
          <p:grpSpPr>
            <a:xfrm>
              <a:off x="1938769" y="4105809"/>
              <a:ext cx="3200829" cy="2226015"/>
              <a:chOff x="164600" y="3843229"/>
              <a:chExt cx="3200829" cy="2226015"/>
            </a:xfrm>
          </p:grpSpPr>
          <p:sp>
            <p:nvSpPr>
              <p:cNvPr id="5" name="Freeform 15">
                <a:extLst>
                  <a:ext uri="{FF2B5EF4-FFF2-40B4-BE49-F238E27FC236}">
                    <a16:creationId xmlns:a16="http://schemas.microsoft.com/office/drawing/2014/main" id="{DED76A08-2571-F3DF-A14C-460E0B2051A3}"/>
                  </a:ext>
                </a:extLst>
              </p:cNvPr>
              <p:cNvSpPr/>
              <p:nvPr/>
            </p:nvSpPr>
            <p:spPr>
              <a:xfrm>
                <a:off x="368093" y="3843229"/>
                <a:ext cx="2783563" cy="508120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6" name="TextBox 16">
                <a:extLst>
                  <a:ext uri="{FF2B5EF4-FFF2-40B4-BE49-F238E27FC236}">
                    <a16:creationId xmlns:a16="http://schemas.microsoft.com/office/drawing/2014/main" id="{167A8779-08AB-25E9-70DC-6C7CE25F0777}"/>
                  </a:ext>
                </a:extLst>
              </p:cNvPr>
              <p:cNvSpPr txBox="1"/>
              <p:nvPr/>
            </p:nvSpPr>
            <p:spPr>
              <a:xfrm>
                <a:off x="265932" y="3946526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Be abrupt</a:t>
                </a: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79A2C973-006A-BB4F-3498-4A7B82BA0E57}"/>
                  </a:ext>
                </a:extLst>
              </p:cNvPr>
              <p:cNvSpPr/>
              <p:nvPr/>
            </p:nvSpPr>
            <p:spPr>
              <a:xfrm>
                <a:off x="368093" y="4419089"/>
                <a:ext cx="2756763" cy="50261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7" name="Freeform 22">
                <a:extLst>
                  <a:ext uri="{FF2B5EF4-FFF2-40B4-BE49-F238E27FC236}">
                    <a16:creationId xmlns:a16="http://schemas.microsoft.com/office/drawing/2014/main" id="{13877B39-0A8C-1F20-2B97-0638DCB9C1EF}"/>
                  </a:ext>
                </a:extLst>
              </p:cNvPr>
              <p:cNvSpPr/>
              <p:nvPr/>
            </p:nvSpPr>
            <p:spPr>
              <a:xfrm>
                <a:off x="368093" y="5566633"/>
                <a:ext cx="2756763" cy="50261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BCA1BE41-5E52-E46C-1FAA-D3D189C4EEDA}"/>
                  </a:ext>
                </a:extLst>
              </p:cNvPr>
              <p:cNvSpPr/>
              <p:nvPr/>
            </p:nvSpPr>
            <p:spPr>
              <a:xfrm>
                <a:off x="344589" y="4979369"/>
                <a:ext cx="2780267" cy="50261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4" y="0"/>
                    </a:lnTo>
                    <a:lnTo>
                      <a:pt x="4007924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4" name="TextBox 24">
                <a:extLst>
                  <a:ext uri="{FF2B5EF4-FFF2-40B4-BE49-F238E27FC236}">
                    <a16:creationId xmlns:a16="http://schemas.microsoft.com/office/drawing/2014/main" id="{DD11D0FB-6E92-F242-5124-685828CFBE50}"/>
                  </a:ext>
                </a:extLst>
              </p:cNvPr>
              <p:cNvSpPr txBox="1"/>
              <p:nvPr/>
            </p:nvSpPr>
            <p:spPr>
              <a:xfrm>
                <a:off x="265932" y="4514897"/>
                <a:ext cx="3099497" cy="2918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Rush me</a:t>
                </a:r>
              </a:p>
            </p:txBody>
          </p:sp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64775B9F-87F2-310D-AE03-8CB85839E639}"/>
                  </a:ext>
                </a:extLst>
              </p:cNvPr>
              <p:cNvSpPr txBox="1"/>
              <p:nvPr/>
            </p:nvSpPr>
            <p:spPr>
              <a:xfrm>
                <a:off x="164600" y="5641801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Talk over me</a:t>
                </a:r>
              </a:p>
            </p:txBody>
          </p:sp>
          <p:sp>
            <p:nvSpPr>
              <p:cNvPr id="26" name="TextBox 26">
                <a:extLst>
                  <a:ext uri="{FF2B5EF4-FFF2-40B4-BE49-F238E27FC236}">
                    <a16:creationId xmlns:a16="http://schemas.microsoft.com/office/drawing/2014/main" id="{0EBE5B8B-B334-F4D6-5992-F876BB0D2FEE}"/>
                  </a:ext>
                </a:extLst>
              </p:cNvPr>
              <p:cNvSpPr txBox="1"/>
              <p:nvPr/>
            </p:nvSpPr>
            <p:spPr>
              <a:xfrm>
                <a:off x="353103" y="5070430"/>
                <a:ext cx="2885723" cy="2900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65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Openly </a:t>
                </a:r>
                <a:r>
                  <a:rPr lang="en-US" sz="1650" b="1" dirty="0" err="1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criticise</a:t>
                </a:r>
                <a:endParaRPr lang="en-US" sz="165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endParaRPr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CFFA353-D960-8F28-F411-944A06111309}"/>
                </a:ext>
              </a:extLst>
            </p:cNvPr>
            <p:cNvGrpSpPr/>
            <p:nvPr/>
          </p:nvGrpSpPr>
          <p:grpSpPr>
            <a:xfrm>
              <a:off x="7003675" y="4113949"/>
              <a:ext cx="3099497" cy="2157925"/>
              <a:chOff x="8327144" y="3790037"/>
              <a:chExt cx="3099497" cy="2157925"/>
            </a:xfrm>
          </p:grpSpPr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61BA7CC6-9CAC-1AB1-558A-B56C12DD15E7}"/>
                  </a:ext>
                </a:extLst>
              </p:cNvPr>
              <p:cNvSpPr/>
              <p:nvPr/>
            </p:nvSpPr>
            <p:spPr>
              <a:xfrm>
                <a:off x="8525926" y="3790037"/>
                <a:ext cx="2773282" cy="46565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28" name="TextBox 28">
                <a:extLst>
                  <a:ext uri="{FF2B5EF4-FFF2-40B4-BE49-F238E27FC236}">
                    <a16:creationId xmlns:a16="http://schemas.microsoft.com/office/drawing/2014/main" id="{A75FC940-6E0D-94B8-2E54-66998884F116}"/>
                  </a:ext>
                </a:extLst>
              </p:cNvPr>
              <p:cNvSpPr txBox="1"/>
              <p:nvPr/>
            </p:nvSpPr>
            <p:spPr>
              <a:xfrm>
                <a:off x="8498613" y="3885194"/>
                <a:ext cx="2827600" cy="26622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73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Restrain my ideas</a:t>
                </a: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A9EC0BEB-ADA6-9EF9-26BF-048C08E53E2E}"/>
                  </a:ext>
                </a:extLst>
              </p:cNvPr>
              <p:cNvSpPr/>
              <p:nvPr/>
            </p:nvSpPr>
            <p:spPr>
              <a:xfrm>
                <a:off x="8574151" y="4329447"/>
                <a:ext cx="2756762" cy="46565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465F1802-BBAA-9713-DA84-374DA724F1E2}"/>
                  </a:ext>
                </a:extLst>
              </p:cNvPr>
              <p:cNvSpPr txBox="1"/>
              <p:nvPr/>
            </p:nvSpPr>
            <p:spPr>
              <a:xfrm>
                <a:off x="8327144" y="4385203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Overwhelm with detail</a:t>
                </a: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B4E1D8CC-3282-CDAE-4C38-8442CDE55C37}"/>
                  </a:ext>
                </a:extLst>
              </p:cNvPr>
              <p:cNvSpPr/>
              <p:nvPr/>
            </p:nvSpPr>
            <p:spPr>
              <a:xfrm>
                <a:off x="8525065" y="4867970"/>
                <a:ext cx="2756762" cy="484005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32" name="Freeform 32">
                <a:extLst>
                  <a:ext uri="{FF2B5EF4-FFF2-40B4-BE49-F238E27FC236}">
                    <a16:creationId xmlns:a16="http://schemas.microsoft.com/office/drawing/2014/main" id="{44F993C0-E4B1-8771-9540-BE566CE3C39F}"/>
                  </a:ext>
                </a:extLst>
              </p:cNvPr>
              <p:cNvSpPr/>
              <p:nvPr/>
            </p:nvSpPr>
            <p:spPr>
              <a:xfrm>
                <a:off x="8545707" y="5436979"/>
                <a:ext cx="2736120" cy="47587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4" name="TextBox 33">
                <a:extLst>
                  <a:ext uri="{FF2B5EF4-FFF2-40B4-BE49-F238E27FC236}">
                    <a16:creationId xmlns:a16="http://schemas.microsoft.com/office/drawing/2014/main" id="{14F073F1-CC98-B32E-9A53-C0D359E899C2}"/>
                  </a:ext>
                </a:extLst>
              </p:cNvPr>
              <p:cNvSpPr txBox="1"/>
              <p:nvPr/>
            </p:nvSpPr>
            <p:spPr>
              <a:xfrm>
                <a:off x="8606855" y="4855717"/>
                <a:ext cx="2644638" cy="50783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65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Dampen my enthusiasm</a:t>
                </a:r>
              </a:p>
            </p:txBody>
          </p:sp>
          <p:sp>
            <p:nvSpPr>
              <p:cNvPr id="34" name="TextBox 34">
                <a:extLst>
                  <a:ext uri="{FF2B5EF4-FFF2-40B4-BE49-F238E27FC236}">
                    <a16:creationId xmlns:a16="http://schemas.microsoft.com/office/drawing/2014/main" id="{BB7D732A-D709-1245-5922-0DC2D160BC76}"/>
                  </a:ext>
                </a:extLst>
              </p:cNvPr>
              <p:cNvSpPr txBox="1"/>
              <p:nvPr/>
            </p:nvSpPr>
            <p:spPr>
              <a:xfrm>
                <a:off x="8563177" y="5486297"/>
                <a:ext cx="2695926" cy="46166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5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Expect me to stick to rigid timescales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6C2BD5C-3118-9C84-A41B-20495D89E467}"/>
              </a:ext>
            </a:extLst>
          </p:cNvPr>
          <p:cNvSpPr txBox="1"/>
          <p:nvPr/>
        </p:nvSpPr>
        <p:spPr>
          <a:xfrm>
            <a:off x="7723828" y="211852"/>
            <a:ext cx="218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Don’t …</a:t>
            </a:r>
            <a:endParaRPr lang="en-GB" sz="4000" dirty="0"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1AC4B19-8423-A675-749C-942A5CB6342B}"/>
              </a:ext>
            </a:extLst>
          </p:cNvPr>
          <p:cNvSpPr/>
          <p:nvPr/>
        </p:nvSpPr>
        <p:spPr>
          <a:xfrm>
            <a:off x="380338" y="1353814"/>
            <a:ext cx="3663415" cy="37856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Recap ineffective communication around the wheel.</a:t>
            </a:r>
          </a:p>
          <a:p>
            <a:endParaRPr lang="en-US" sz="12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Exercise 4:</a:t>
            </a:r>
            <a:endParaRPr lang="en-US" sz="2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12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Review your </a:t>
            </a:r>
            <a:r>
              <a:rPr lang="en-US" sz="2000" dirty="0" err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personalised</a:t>
            </a: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statements in your profile. </a:t>
            </a:r>
          </a:p>
          <a:p>
            <a:endParaRPr lang="en-US" sz="12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Which statements most resonate for you?</a:t>
            </a:r>
          </a:p>
          <a:p>
            <a:endParaRPr lang="en-US" sz="12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Share. </a:t>
            </a:r>
          </a:p>
        </p:txBody>
      </p:sp>
    </p:spTree>
    <p:extLst>
      <p:ext uri="{BB962C8B-B14F-4D97-AF65-F5344CB8AC3E}">
        <p14:creationId xmlns:p14="http://schemas.microsoft.com/office/powerpoint/2010/main" val="1884087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946A99-96C8-D4B2-5E8C-FFFC81F4A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AE2C90E9-26E8-8843-C4C4-D85A6EE3530E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C7D7A60B-816A-67E0-73BB-6E525F8C7172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367E71A6-CDD4-C301-D333-B027D9CDA04D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EB23AA9B-BBBE-4595-81DE-362D72576F67}"/>
              </a:ext>
            </a:extLst>
          </p:cNvPr>
          <p:cNvSpPr/>
          <p:nvPr/>
        </p:nvSpPr>
        <p:spPr>
          <a:xfrm>
            <a:off x="-317056" y="325517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7B165620-C7A1-9EF9-B4C2-A01DFD44B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DCEA95-E7F5-13BC-5B3E-85BB34BE6DE9}"/>
              </a:ext>
            </a:extLst>
          </p:cNvPr>
          <p:cNvSpPr txBox="1"/>
          <p:nvPr/>
        </p:nvSpPr>
        <p:spPr>
          <a:xfrm>
            <a:off x="849714" y="260648"/>
            <a:ext cx="10448813" cy="132343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Communication and Influence Around the Wheel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0653C766-D170-665A-5B08-E8019A25FC0B}"/>
              </a:ext>
            </a:extLst>
          </p:cNvPr>
          <p:cNvSpPr txBox="1"/>
          <p:nvPr/>
        </p:nvSpPr>
        <p:spPr>
          <a:xfrm>
            <a:off x="893473" y="1584087"/>
            <a:ext cx="10636466" cy="5219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Exercise 5: </a:t>
            </a:r>
          </a:p>
          <a:p>
            <a:pPr lvl="1"/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/>
            <a:r>
              <a:rPr lang="en-US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Scenario</a:t>
            </a: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 client keeps stalling on making a commitment</a:t>
            </a:r>
          </a:p>
          <a:p>
            <a:pPr marL="0" lvl="1"/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would you naturally communicate with them?</a:t>
            </a:r>
          </a:p>
          <a:p>
            <a:pPr marL="0" lvl="1"/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82563" lvl="1" indent="-1825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could you flex your natural approach to connect more effectively with a stakeholder or potential client if their </a:t>
            </a:r>
            <a:r>
              <a:rPr lang="en-US" sz="2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behavioural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preference was:												1. Red/Blue</a:t>
            </a:r>
          </a:p>
          <a:p>
            <a:pPr marL="0" lvl="1"/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 		2. Green/Yellow									3. Yellow/Red									4. Blue/Green									5. Red/Green</a:t>
            </a:r>
          </a:p>
          <a:p>
            <a:pPr marL="0" lvl="1"/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2484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47163-15F2-B946-3323-0DFF33BF5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24593D8E-7DDC-6E5B-C64A-D8102105E464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15BCEB44-0DC8-6B3C-BFD2-E704E45D1466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2E3F66E7-763C-E22A-9104-BD099FC2D48C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AF1E532D-96F8-F83D-55EC-3E5F1670C0ED}"/>
              </a:ext>
            </a:extLst>
          </p:cNvPr>
          <p:cNvSpPr/>
          <p:nvPr/>
        </p:nvSpPr>
        <p:spPr>
          <a:xfrm>
            <a:off x="-317056" y="325517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79A14D18-38DF-53DC-F5A3-588D8CF82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B7C0C6B4-C4C1-2E22-4768-042C698A6474}"/>
              </a:ext>
            </a:extLst>
          </p:cNvPr>
          <p:cNvSpPr txBox="1"/>
          <p:nvPr/>
        </p:nvSpPr>
        <p:spPr>
          <a:xfrm>
            <a:off x="1098603" y="471615"/>
            <a:ext cx="9410397" cy="664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US" sz="4000" dirty="0" err="1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Optimising</a:t>
            </a:r>
            <a:r>
              <a:rPr lang="en-US" sz="40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 performance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5702F4-D626-0E75-32FD-CBDFB23365C6}"/>
              </a:ext>
            </a:extLst>
          </p:cNvPr>
          <p:cNvSpPr txBox="1"/>
          <p:nvPr/>
        </p:nvSpPr>
        <p:spPr>
          <a:xfrm>
            <a:off x="781686" y="1422417"/>
            <a:ext cx="10872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Performance = </a:t>
            </a:r>
            <a:r>
              <a:rPr lang="en-US" sz="26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POTENTIAL </a:t>
            </a:r>
            <a:r>
              <a:rPr lang="en-US" sz="2600" b="1" u="sng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minus</a:t>
            </a:r>
            <a:r>
              <a:rPr lang="en-US" sz="26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 INTERFERENCES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24CD9-8B6C-7576-633B-6256B3876174}"/>
              </a:ext>
            </a:extLst>
          </p:cNvPr>
          <p:cNvSpPr txBox="1"/>
          <p:nvPr/>
        </p:nvSpPr>
        <p:spPr>
          <a:xfrm>
            <a:off x="1098603" y="2201419"/>
            <a:ext cx="8123774" cy="249299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 interferences:</a:t>
            </a:r>
          </a:p>
          <a:p>
            <a:endParaRPr lang="en-US" sz="12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1. </a:t>
            </a:r>
            <a:r>
              <a:rPr lang="en-US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CONFIDENCE</a:t>
            </a: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	–   mindset is key</a:t>
            </a:r>
          </a:p>
          <a:p>
            <a:endParaRPr lang="en-US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2. </a:t>
            </a:r>
            <a:r>
              <a:rPr lang="en-US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CREDIBILITY </a:t>
            </a: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–   believability/reputation</a:t>
            </a:r>
          </a:p>
          <a:p>
            <a:endParaRPr lang="en-US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3. </a:t>
            </a:r>
            <a:r>
              <a:rPr lang="en-US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CONNECTION </a:t>
            </a: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–   build trust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A0FCAD-ACCE-65E7-8AD2-9EA2222DAC7D}"/>
              </a:ext>
            </a:extLst>
          </p:cNvPr>
          <p:cNvSpPr txBox="1"/>
          <p:nvPr/>
        </p:nvSpPr>
        <p:spPr>
          <a:xfrm>
            <a:off x="3957339" y="5215045"/>
            <a:ext cx="8352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How might </a:t>
            </a:r>
            <a:r>
              <a:rPr lang="en-US" sz="28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YOUR</a:t>
            </a: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colour</a:t>
            </a:r>
            <a:r>
              <a:rPr lang="en-US" sz="28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preference impact these interferences? </a:t>
            </a:r>
          </a:p>
        </p:txBody>
      </p:sp>
    </p:spTree>
    <p:extLst>
      <p:ext uri="{BB962C8B-B14F-4D97-AF65-F5344CB8AC3E}">
        <p14:creationId xmlns:p14="http://schemas.microsoft.com/office/powerpoint/2010/main" val="81516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ED42C8-F850-BE8E-25E1-09A2DE9EF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17059E18-1D0F-3FE9-A584-0D8A427B4959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B7E347F5-F557-70F6-C412-DA7D24ECAC46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B0B19F3B-B41F-EFCF-DB4F-DFDCE13DC5CF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0983A61D-4FF4-D630-12D9-E1D046EEFF02}"/>
              </a:ext>
            </a:extLst>
          </p:cNvPr>
          <p:cNvSpPr/>
          <p:nvPr/>
        </p:nvSpPr>
        <p:spPr>
          <a:xfrm>
            <a:off x="-317056" y="325517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D8095D63-5CD8-DA67-3BE1-14D39C638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sp>
        <p:nvSpPr>
          <p:cNvPr id="3" name="TextBox 10">
            <a:extLst>
              <a:ext uri="{FF2B5EF4-FFF2-40B4-BE49-F238E27FC236}">
                <a16:creationId xmlns:a16="http://schemas.microsoft.com/office/drawing/2014/main" id="{B55DECED-BB53-662C-33E7-83A5ADB70FAD}"/>
              </a:ext>
            </a:extLst>
          </p:cNvPr>
          <p:cNvSpPr txBox="1"/>
          <p:nvPr/>
        </p:nvSpPr>
        <p:spPr>
          <a:xfrm>
            <a:off x="1133640" y="505214"/>
            <a:ext cx="10057077" cy="1803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Exercise 6: Flexing to others’ preferences</a:t>
            </a:r>
          </a:p>
          <a:p>
            <a:endParaRPr lang="en-US" sz="1000" dirty="0">
              <a:solidFill>
                <a:schemeClr val="bg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Poppins"/>
                <a:cs typeface="Poppins"/>
              </a:rPr>
              <a:t>Where might </a:t>
            </a:r>
            <a:r>
              <a:rPr lang="en-US" sz="24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you</a:t>
            </a:r>
            <a:r>
              <a:rPr lang="en-US" sz="2400" dirty="0">
                <a:solidFill>
                  <a:schemeClr val="bg1"/>
                </a:solidFill>
                <a:latin typeface="Poppins"/>
                <a:cs typeface="Poppins"/>
              </a:rPr>
              <a:t> have to flex in order to be more effective?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A54DA2-B479-A872-203E-45696CDD619B}"/>
              </a:ext>
            </a:extLst>
          </p:cNvPr>
          <p:cNvSpPr/>
          <p:nvPr/>
        </p:nvSpPr>
        <p:spPr>
          <a:xfrm>
            <a:off x="730396" y="2623383"/>
            <a:ext cx="10355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Scenario 1</a:t>
            </a: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Negotiating with someone who has the opposite 			</a:t>
            </a:r>
            <a:r>
              <a:rPr lang="en-US" sz="2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colour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preference to you</a:t>
            </a:r>
            <a:endParaRPr lang="en-US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10ED519-B1D1-A47E-AC96-D2B8DFFC3278}"/>
              </a:ext>
            </a:extLst>
          </p:cNvPr>
          <p:cNvSpPr/>
          <p:nvPr/>
        </p:nvSpPr>
        <p:spPr>
          <a:xfrm>
            <a:off x="730396" y="3675174"/>
            <a:ext cx="10355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Scenario 2</a:t>
            </a: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 client is not responding to any emails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4EA891-2BD9-B5F7-4507-E83484755CBA}"/>
              </a:ext>
            </a:extLst>
          </p:cNvPr>
          <p:cNvSpPr/>
          <p:nvPr/>
        </p:nvSpPr>
        <p:spPr>
          <a:xfrm>
            <a:off x="704997" y="4499783"/>
            <a:ext cx="10355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Scenario 3</a:t>
            </a: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financial position has changed for someone 			you have been negotiating with and they are no 			longer able to commit to your services</a:t>
            </a:r>
            <a:endParaRPr lang="en-US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A4ADF-F60F-AF91-C0D5-BDB06246E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hourglass on a piece of paper&#10;&#10;AI-generated content may be incorrect.">
            <a:extLst>
              <a:ext uri="{FF2B5EF4-FFF2-40B4-BE49-F238E27FC236}">
                <a16:creationId xmlns:a16="http://schemas.microsoft.com/office/drawing/2014/main" id="{25D681B9-5A4B-DE87-2F72-DC3E6096E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604997F-FE37-3D70-9005-5645A9EA1CDD}"/>
              </a:ext>
            </a:extLst>
          </p:cNvPr>
          <p:cNvSpPr/>
          <p:nvPr/>
        </p:nvSpPr>
        <p:spPr>
          <a:xfrm>
            <a:off x="0" y="0"/>
            <a:ext cx="1152144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5000">
                <a:srgbClr val="28265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8770D13E-EA88-28EC-27A6-6EBC2F1E51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006" y="368265"/>
            <a:ext cx="1001927" cy="7959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0D7215-5CA5-8FC2-9C4E-88339A77ED83}"/>
              </a:ext>
            </a:extLst>
          </p:cNvPr>
          <p:cNvSpPr txBox="1"/>
          <p:nvPr/>
        </p:nvSpPr>
        <p:spPr>
          <a:xfrm>
            <a:off x="870642" y="5387000"/>
            <a:ext cx="111140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Break</a:t>
            </a:r>
            <a:endParaRPr lang="en-US" sz="28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60575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7FE5E2-7E0C-451F-CA8E-AD93BEDEE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CF10C225-3145-CF00-BF75-7A12CCECA19A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BC12E39C-716C-A013-732C-9ED9D4BC462B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6695B07C-FBBD-2206-D84C-4FEBCE7AA349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D188535B-AA0E-16A3-6A24-3A38CDE85F2C}"/>
              </a:ext>
            </a:extLst>
          </p:cNvPr>
          <p:cNvSpPr/>
          <p:nvPr/>
        </p:nvSpPr>
        <p:spPr>
          <a:xfrm>
            <a:off x="-317056" y="325517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0197A341-3EA5-A9BA-D169-FFE0A3346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DBFE68-E6E3-2C15-0D59-9E15BB5A767F}"/>
              </a:ext>
            </a:extLst>
          </p:cNvPr>
          <p:cNvSpPr txBox="1"/>
          <p:nvPr/>
        </p:nvSpPr>
        <p:spPr>
          <a:xfrm>
            <a:off x="1045657" y="477968"/>
            <a:ext cx="916094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Coaching each other</a:t>
            </a:r>
            <a:endParaRPr lang="en-US" sz="4000" dirty="0">
              <a:solidFill>
                <a:schemeClr val="bg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034BFA-0E68-AFF0-0672-1BF618A4C06C}"/>
              </a:ext>
            </a:extLst>
          </p:cNvPr>
          <p:cNvSpPr/>
          <p:nvPr/>
        </p:nvSpPr>
        <p:spPr>
          <a:xfrm>
            <a:off x="1045657" y="1449699"/>
            <a:ext cx="10253714" cy="39087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 next slide will reflect on </a:t>
            </a:r>
            <a:r>
              <a:rPr lang="en-US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verbal style 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when influencing others.  </a:t>
            </a:r>
          </a:p>
          <a:p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Work in pairs to coach each other in the following 3 areas:</a:t>
            </a:r>
          </a:p>
          <a:p>
            <a:endParaRPr lang="en-US" sz="12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Provide examples of where your </a:t>
            </a:r>
            <a:r>
              <a:rPr lang="en-US" sz="22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colour</a:t>
            </a:r>
            <a:r>
              <a:rPr lang="en-US" sz="2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strengths have been </a:t>
            </a:r>
            <a:r>
              <a:rPr lang="en-US" sz="22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a real asset</a:t>
            </a:r>
          </a:p>
          <a:p>
            <a:pPr marL="514350" indent="-514350">
              <a:buAutoNum type="arabicPeriod"/>
            </a:pPr>
            <a:endParaRPr lang="en-US" sz="22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Provide observations of where your natural approach can </a:t>
            </a:r>
            <a:r>
              <a:rPr lang="en-US" sz="22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hinder effective influencing</a:t>
            </a:r>
          </a:p>
          <a:p>
            <a:pPr marL="514350" indent="-514350">
              <a:buAutoNum type="arabicPeriod"/>
            </a:pPr>
            <a:endParaRPr lang="en-US" sz="22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sz="2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Where do you most intentionally need to develop in order to display </a:t>
            </a:r>
            <a:r>
              <a:rPr lang="en-US" sz="22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greater flexing </a:t>
            </a:r>
            <a:r>
              <a:rPr lang="en-US" sz="22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your approach? </a:t>
            </a:r>
          </a:p>
        </p:txBody>
      </p:sp>
    </p:spTree>
    <p:extLst>
      <p:ext uri="{BB962C8B-B14F-4D97-AF65-F5344CB8AC3E}">
        <p14:creationId xmlns:p14="http://schemas.microsoft.com/office/powerpoint/2010/main" val="1270796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5F6B9-21AD-BE2D-9FF4-CE20A5751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BC0F6D2-DCFD-95BE-FF3F-B206E29D3CFF}"/>
              </a:ext>
            </a:extLst>
          </p:cNvPr>
          <p:cNvSpPr/>
          <p:nvPr/>
        </p:nvSpPr>
        <p:spPr>
          <a:xfrm>
            <a:off x="-4546" y="-21143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CFE79-7661-6A16-07BD-ECC50EB6307A}"/>
              </a:ext>
            </a:extLst>
          </p:cNvPr>
          <p:cNvSpPr txBox="1"/>
          <p:nvPr/>
        </p:nvSpPr>
        <p:spPr>
          <a:xfrm>
            <a:off x="287000" y="160615"/>
            <a:ext cx="959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Verbal style </a:t>
            </a:r>
            <a:endParaRPr lang="en-US" sz="3200" b="1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AE1CC451-9B73-24A7-311D-9A41436DB8A3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C288DFBB-262E-75D3-9D85-14FFADF7BAC6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0849B84C-C56C-F1D2-2BA1-F05B0F196A84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7A604B09-F4C0-2333-720D-932789A6561B}"/>
              </a:ext>
            </a:extLst>
          </p:cNvPr>
          <p:cNvSpPr/>
          <p:nvPr/>
        </p:nvSpPr>
        <p:spPr>
          <a:xfrm>
            <a:off x="10256865" y="-199223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4E9D2455-2CFE-2A55-3210-625BC848A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B537F0A-3B29-410E-B8E9-28F37BECCECF}"/>
              </a:ext>
            </a:extLst>
          </p:cNvPr>
          <p:cNvGrpSpPr/>
          <p:nvPr/>
        </p:nvGrpSpPr>
        <p:grpSpPr>
          <a:xfrm>
            <a:off x="3328064" y="881968"/>
            <a:ext cx="9007627" cy="5311416"/>
            <a:chOff x="1659021" y="1308266"/>
            <a:chExt cx="9007627" cy="5311416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28C76448-7B74-59B7-74AA-839176375EE6}"/>
                </a:ext>
              </a:extLst>
            </p:cNvPr>
            <p:cNvSpPr/>
            <p:nvPr/>
          </p:nvSpPr>
          <p:spPr>
            <a:xfrm>
              <a:off x="3887081" y="1728018"/>
              <a:ext cx="4570648" cy="4391030"/>
            </a:xfrm>
            <a:custGeom>
              <a:avLst/>
              <a:gdLst/>
              <a:ahLst/>
              <a:cxnLst/>
              <a:rect l="l" t="t" r="r" b="b"/>
              <a:pathLst>
                <a:path w="7759694" h="7759694">
                  <a:moveTo>
                    <a:pt x="0" y="0"/>
                  </a:moveTo>
                  <a:lnTo>
                    <a:pt x="7759694" y="0"/>
                  </a:lnTo>
                  <a:lnTo>
                    <a:pt x="7759694" y="7759694"/>
                  </a:lnTo>
                  <a:lnTo>
                    <a:pt x="0" y="77596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4371773-2627-4504-1EB7-E66869508214}"/>
                </a:ext>
              </a:extLst>
            </p:cNvPr>
            <p:cNvGrpSpPr/>
            <p:nvPr/>
          </p:nvGrpSpPr>
          <p:grpSpPr>
            <a:xfrm>
              <a:off x="7489465" y="1308266"/>
              <a:ext cx="3177183" cy="2537441"/>
              <a:chOff x="7489465" y="1308266"/>
              <a:chExt cx="3177183" cy="2537441"/>
            </a:xfrm>
          </p:grpSpPr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15C405D4-0E1D-4872-6F44-1AF9F4FF9D7F}"/>
                  </a:ext>
                </a:extLst>
              </p:cNvPr>
              <p:cNvSpPr/>
              <p:nvPr/>
            </p:nvSpPr>
            <p:spPr>
              <a:xfrm>
                <a:off x="7845671" y="1863052"/>
                <a:ext cx="2476595" cy="432332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0" name="Freeform 3">
                <a:extLst>
                  <a:ext uri="{FF2B5EF4-FFF2-40B4-BE49-F238E27FC236}">
                    <a16:creationId xmlns:a16="http://schemas.microsoft.com/office/drawing/2014/main" id="{CF9458E9-3D6D-79E0-F40B-9075D6088794}"/>
                  </a:ext>
                </a:extLst>
              </p:cNvPr>
              <p:cNvSpPr/>
              <p:nvPr/>
            </p:nvSpPr>
            <p:spPr>
              <a:xfrm>
                <a:off x="7825905" y="2874756"/>
                <a:ext cx="2469949" cy="467092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37" name="Freeform 3">
                <a:extLst>
                  <a:ext uri="{FF2B5EF4-FFF2-40B4-BE49-F238E27FC236}">
                    <a16:creationId xmlns:a16="http://schemas.microsoft.com/office/drawing/2014/main" id="{DEFA4B18-BC61-341A-E362-CF8F1B3D556B}"/>
                  </a:ext>
                </a:extLst>
              </p:cNvPr>
              <p:cNvSpPr/>
              <p:nvPr/>
            </p:nvSpPr>
            <p:spPr>
              <a:xfrm>
                <a:off x="7859025" y="1308266"/>
                <a:ext cx="2436830" cy="52433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1" name="TextBox 4">
                <a:extLst>
                  <a:ext uri="{FF2B5EF4-FFF2-40B4-BE49-F238E27FC236}">
                    <a16:creationId xmlns:a16="http://schemas.microsoft.com/office/drawing/2014/main" id="{B596840D-5D82-5068-B672-9A0B8DF655C0}"/>
                  </a:ext>
                </a:extLst>
              </p:cNvPr>
              <p:cNvSpPr txBox="1"/>
              <p:nvPr/>
            </p:nvSpPr>
            <p:spPr>
              <a:xfrm>
                <a:off x="7567151" y="1394244"/>
                <a:ext cx="3099497" cy="60080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Authoritative</a:t>
                </a:r>
              </a:p>
              <a:p>
                <a:pPr algn="ctr">
                  <a:lnSpc>
                    <a:spcPts val="2427"/>
                  </a:lnSpc>
                </a:pPr>
                <a:endPara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endParaRPr>
              </a:p>
            </p:txBody>
          </p:sp>
          <p:sp>
            <p:nvSpPr>
              <p:cNvPr id="43" name="TextBox 6">
                <a:extLst>
                  <a:ext uri="{FF2B5EF4-FFF2-40B4-BE49-F238E27FC236}">
                    <a16:creationId xmlns:a16="http://schemas.microsoft.com/office/drawing/2014/main" id="{C5093E61-52B8-5936-D9BD-EA5C738BA09A}"/>
                  </a:ext>
                </a:extLst>
              </p:cNvPr>
              <p:cNvSpPr txBox="1"/>
              <p:nvPr/>
            </p:nvSpPr>
            <p:spPr>
              <a:xfrm>
                <a:off x="7743333" y="1930207"/>
                <a:ext cx="2635091" cy="24622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Direct</a:t>
                </a:r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F687257D-6062-C58E-2733-17C94D5BB5EB}"/>
                  </a:ext>
                </a:extLst>
              </p:cNvPr>
              <p:cNvSpPr/>
              <p:nvPr/>
            </p:nvSpPr>
            <p:spPr>
              <a:xfrm>
                <a:off x="7869521" y="2332740"/>
                <a:ext cx="2443885" cy="488367"/>
              </a:xfrm>
              <a:custGeom>
                <a:avLst/>
                <a:gdLst/>
                <a:ahLst/>
                <a:cxnLst/>
                <a:rect l="l" t="t" r="r" b="b"/>
                <a:pathLst>
                  <a:path w="3687265" h="777678">
                    <a:moveTo>
                      <a:pt x="0" y="0"/>
                    </a:moveTo>
                    <a:lnTo>
                      <a:pt x="3687265" y="0"/>
                    </a:lnTo>
                    <a:lnTo>
                      <a:pt x="3687265" y="777677"/>
                    </a:lnTo>
                    <a:lnTo>
                      <a:pt x="0" y="77767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5" name="TextBox 8">
                <a:extLst>
                  <a:ext uri="{FF2B5EF4-FFF2-40B4-BE49-F238E27FC236}">
                    <a16:creationId xmlns:a16="http://schemas.microsoft.com/office/drawing/2014/main" id="{DD125692-BAE2-9C30-8408-95CC355E0803}"/>
                  </a:ext>
                </a:extLst>
              </p:cNvPr>
              <p:cNvSpPr txBox="1"/>
              <p:nvPr/>
            </p:nvSpPr>
            <p:spPr>
              <a:xfrm>
                <a:off x="7767119" y="2390828"/>
                <a:ext cx="2546287" cy="29007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65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Fast paced</a:t>
                </a:r>
              </a:p>
            </p:txBody>
          </p:sp>
          <p:sp>
            <p:nvSpPr>
              <p:cNvPr id="47" name="TextBox 10">
                <a:extLst>
                  <a:ext uri="{FF2B5EF4-FFF2-40B4-BE49-F238E27FC236}">
                    <a16:creationId xmlns:a16="http://schemas.microsoft.com/office/drawing/2014/main" id="{27E894AA-7BFB-CC5E-53F6-8837AD8B7EF5}"/>
                  </a:ext>
                </a:extLst>
              </p:cNvPr>
              <p:cNvSpPr txBox="1"/>
              <p:nvPr/>
            </p:nvSpPr>
            <p:spPr>
              <a:xfrm>
                <a:off x="7527691" y="2926936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Unambiguous</a:t>
                </a:r>
              </a:p>
            </p:txBody>
          </p:sp>
          <p:sp>
            <p:nvSpPr>
              <p:cNvPr id="48" name="Freeform 3">
                <a:extLst>
                  <a:ext uri="{FF2B5EF4-FFF2-40B4-BE49-F238E27FC236}">
                    <a16:creationId xmlns:a16="http://schemas.microsoft.com/office/drawing/2014/main" id="{701DB1AC-7FE4-E307-2344-E44D95356E6B}"/>
                  </a:ext>
                </a:extLst>
              </p:cNvPr>
              <p:cNvSpPr/>
              <p:nvPr/>
            </p:nvSpPr>
            <p:spPr>
              <a:xfrm>
                <a:off x="7807492" y="3399153"/>
                <a:ext cx="2463445" cy="446554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49" name="TextBox 10">
                <a:extLst>
                  <a:ext uri="{FF2B5EF4-FFF2-40B4-BE49-F238E27FC236}">
                    <a16:creationId xmlns:a16="http://schemas.microsoft.com/office/drawing/2014/main" id="{210B0390-33E5-596F-F379-112A7A805EF8}"/>
                  </a:ext>
                </a:extLst>
              </p:cNvPr>
              <p:cNvSpPr txBox="1"/>
              <p:nvPr/>
            </p:nvSpPr>
            <p:spPr>
              <a:xfrm>
                <a:off x="7489465" y="3433266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Assured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913EF20B-8D4D-9886-6FE4-F1250BE06861}"/>
                </a:ext>
              </a:extLst>
            </p:cNvPr>
            <p:cNvGrpSpPr/>
            <p:nvPr/>
          </p:nvGrpSpPr>
          <p:grpSpPr>
            <a:xfrm>
              <a:off x="7408565" y="4064589"/>
              <a:ext cx="3173824" cy="2513549"/>
              <a:chOff x="7482890" y="4105809"/>
              <a:chExt cx="3173824" cy="2513549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9E109930-9B0B-D934-8A77-D4B59B802DE3}"/>
                  </a:ext>
                </a:extLst>
              </p:cNvPr>
              <p:cNvGrpSpPr/>
              <p:nvPr/>
            </p:nvGrpSpPr>
            <p:grpSpPr>
              <a:xfrm>
                <a:off x="7864727" y="4105809"/>
                <a:ext cx="2485458" cy="2513549"/>
                <a:chOff x="7850160" y="4091426"/>
                <a:chExt cx="2485458" cy="2513549"/>
              </a:xfrm>
            </p:grpSpPr>
            <p:sp>
              <p:nvSpPr>
                <p:cNvPr id="27" name="Freeform 27">
                  <a:extLst>
                    <a:ext uri="{FF2B5EF4-FFF2-40B4-BE49-F238E27FC236}">
                      <a16:creationId xmlns:a16="http://schemas.microsoft.com/office/drawing/2014/main" id="{6B31141C-14F8-F43A-AE9B-0A72587DF3CF}"/>
                    </a:ext>
                  </a:extLst>
                </p:cNvPr>
                <p:cNvSpPr/>
                <p:nvPr/>
              </p:nvSpPr>
              <p:spPr>
                <a:xfrm>
                  <a:off x="7867937" y="4091426"/>
                  <a:ext cx="2448927" cy="46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925" h="845308">
                      <a:moveTo>
                        <a:pt x="0" y="0"/>
                      </a:moveTo>
                      <a:lnTo>
                        <a:pt x="4007925" y="0"/>
                      </a:lnTo>
                      <a:lnTo>
                        <a:pt x="4007925" y="845308"/>
                      </a:lnTo>
                      <a:lnTo>
                        <a:pt x="0" y="8453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>
                    <a:alphaModFix amt="78000"/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GB" sz="1200">
                    <a:latin typeface="Poppins ExtraBold" panose="00000900000000000000" pitchFamily="2" charset="0"/>
                    <a:cs typeface="Poppins ExtraBold" panose="00000900000000000000" pitchFamily="2" charset="0"/>
                  </a:endParaRPr>
                </a:p>
              </p:txBody>
            </p:sp>
            <p:sp>
              <p:nvSpPr>
                <p:cNvPr id="62" name="Freeform 27">
                  <a:extLst>
                    <a:ext uri="{FF2B5EF4-FFF2-40B4-BE49-F238E27FC236}">
                      <a16:creationId xmlns:a16="http://schemas.microsoft.com/office/drawing/2014/main" id="{75424F9D-F858-91E9-F0B6-D6438BA8DE08}"/>
                    </a:ext>
                  </a:extLst>
                </p:cNvPr>
                <p:cNvSpPr/>
                <p:nvPr/>
              </p:nvSpPr>
              <p:spPr>
                <a:xfrm>
                  <a:off x="7886691" y="4584242"/>
                  <a:ext cx="2448927" cy="46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925" h="845308">
                      <a:moveTo>
                        <a:pt x="0" y="0"/>
                      </a:moveTo>
                      <a:lnTo>
                        <a:pt x="4007925" y="0"/>
                      </a:lnTo>
                      <a:lnTo>
                        <a:pt x="4007925" y="845308"/>
                      </a:lnTo>
                      <a:lnTo>
                        <a:pt x="0" y="8453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>
                    <a:alphaModFix amt="78000"/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GB" sz="1200">
                    <a:latin typeface="Poppins ExtraBold" panose="00000900000000000000" pitchFamily="2" charset="0"/>
                    <a:cs typeface="Poppins ExtraBold" panose="00000900000000000000" pitchFamily="2" charset="0"/>
                  </a:endParaRPr>
                </a:p>
              </p:txBody>
            </p:sp>
            <p:sp>
              <p:nvSpPr>
                <p:cNvPr id="63" name="Freeform 27">
                  <a:extLst>
                    <a:ext uri="{FF2B5EF4-FFF2-40B4-BE49-F238E27FC236}">
                      <a16:creationId xmlns:a16="http://schemas.microsoft.com/office/drawing/2014/main" id="{B4F08CC1-870A-674E-A95E-F9A5A39C0476}"/>
                    </a:ext>
                  </a:extLst>
                </p:cNvPr>
                <p:cNvSpPr/>
                <p:nvPr/>
              </p:nvSpPr>
              <p:spPr>
                <a:xfrm>
                  <a:off x="7867937" y="5105237"/>
                  <a:ext cx="2448927" cy="46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925" h="845308">
                      <a:moveTo>
                        <a:pt x="0" y="0"/>
                      </a:moveTo>
                      <a:lnTo>
                        <a:pt x="4007925" y="0"/>
                      </a:lnTo>
                      <a:lnTo>
                        <a:pt x="4007925" y="845308"/>
                      </a:lnTo>
                      <a:lnTo>
                        <a:pt x="0" y="8453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>
                    <a:alphaModFix amt="78000"/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GB" sz="1200">
                    <a:latin typeface="Poppins ExtraBold" panose="00000900000000000000" pitchFamily="2" charset="0"/>
                    <a:cs typeface="Poppins ExtraBold" panose="00000900000000000000" pitchFamily="2" charset="0"/>
                  </a:endParaRPr>
                </a:p>
              </p:txBody>
            </p:sp>
            <p:sp>
              <p:nvSpPr>
                <p:cNvPr id="64" name="Freeform 27">
                  <a:extLst>
                    <a:ext uri="{FF2B5EF4-FFF2-40B4-BE49-F238E27FC236}">
                      <a16:creationId xmlns:a16="http://schemas.microsoft.com/office/drawing/2014/main" id="{FA7AAB12-3483-73FE-1133-33B193F27646}"/>
                    </a:ext>
                  </a:extLst>
                </p:cNvPr>
                <p:cNvSpPr/>
                <p:nvPr/>
              </p:nvSpPr>
              <p:spPr>
                <a:xfrm>
                  <a:off x="7850160" y="5621294"/>
                  <a:ext cx="2448927" cy="46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925" h="845308">
                      <a:moveTo>
                        <a:pt x="0" y="0"/>
                      </a:moveTo>
                      <a:lnTo>
                        <a:pt x="4007925" y="0"/>
                      </a:lnTo>
                      <a:lnTo>
                        <a:pt x="4007925" y="845308"/>
                      </a:lnTo>
                      <a:lnTo>
                        <a:pt x="0" y="8453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>
                    <a:alphaModFix amt="78000"/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GB" sz="1200">
                    <a:latin typeface="Poppins ExtraBold" panose="00000900000000000000" pitchFamily="2" charset="0"/>
                    <a:cs typeface="Poppins ExtraBold" panose="00000900000000000000" pitchFamily="2" charset="0"/>
                  </a:endParaRPr>
                </a:p>
              </p:txBody>
            </p:sp>
            <p:sp>
              <p:nvSpPr>
                <p:cNvPr id="65" name="Freeform 27">
                  <a:extLst>
                    <a:ext uri="{FF2B5EF4-FFF2-40B4-BE49-F238E27FC236}">
                      <a16:creationId xmlns:a16="http://schemas.microsoft.com/office/drawing/2014/main" id="{22AAB194-6344-7328-1FD0-DAB6AF66F26F}"/>
                    </a:ext>
                  </a:extLst>
                </p:cNvPr>
                <p:cNvSpPr/>
                <p:nvPr/>
              </p:nvSpPr>
              <p:spPr>
                <a:xfrm>
                  <a:off x="7867936" y="6139324"/>
                  <a:ext cx="2448927" cy="465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7925" h="845308">
                      <a:moveTo>
                        <a:pt x="0" y="0"/>
                      </a:moveTo>
                      <a:lnTo>
                        <a:pt x="4007925" y="0"/>
                      </a:lnTo>
                      <a:lnTo>
                        <a:pt x="4007925" y="845308"/>
                      </a:lnTo>
                      <a:lnTo>
                        <a:pt x="0" y="8453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>
                    <a:alphaModFix amt="78000"/>
                    <a:extLs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GB" sz="1200">
                    <a:latin typeface="Poppins ExtraBold" panose="00000900000000000000" pitchFamily="2" charset="0"/>
                    <a:cs typeface="Poppins ExtraBold" panose="00000900000000000000" pitchFamily="2" charset="0"/>
                  </a:endParaRPr>
                </a:p>
              </p:txBody>
            </p:sp>
          </p:grpSp>
          <p:sp>
            <p:nvSpPr>
              <p:cNvPr id="67" name="TextBox 4">
                <a:extLst>
                  <a:ext uri="{FF2B5EF4-FFF2-40B4-BE49-F238E27FC236}">
                    <a16:creationId xmlns:a16="http://schemas.microsoft.com/office/drawing/2014/main" id="{82786EB1-0349-5D6F-0A0F-C6EE45712D44}"/>
                  </a:ext>
                </a:extLst>
              </p:cNvPr>
              <p:cNvSpPr txBox="1"/>
              <p:nvPr/>
            </p:nvSpPr>
            <p:spPr>
              <a:xfrm>
                <a:off x="7524874" y="4176231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Dynamic</a:t>
                </a:r>
              </a:p>
            </p:txBody>
          </p:sp>
          <p:sp>
            <p:nvSpPr>
              <p:cNvPr id="68" name="TextBox 4">
                <a:extLst>
                  <a:ext uri="{FF2B5EF4-FFF2-40B4-BE49-F238E27FC236}">
                    <a16:creationId xmlns:a16="http://schemas.microsoft.com/office/drawing/2014/main" id="{7CD97E36-51BD-77B8-0110-BEE094DEB03E}"/>
                  </a:ext>
                </a:extLst>
              </p:cNvPr>
              <p:cNvSpPr txBox="1"/>
              <p:nvPr/>
            </p:nvSpPr>
            <p:spPr>
              <a:xfrm>
                <a:off x="7524874" y="4688302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Persuasive</a:t>
                </a:r>
              </a:p>
            </p:txBody>
          </p:sp>
          <p:sp>
            <p:nvSpPr>
              <p:cNvPr id="69" name="TextBox 4">
                <a:extLst>
                  <a:ext uri="{FF2B5EF4-FFF2-40B4-BE49-F238E27FC236}">
                    <a16:creationId xmlns:a16="http://schemas.microsoft.com/office/drawing/2014/main" id="{43A548A6-E04E-95FB-D7BC-E8F27751A062}"/>
                  </a:ext>
                </a:extLst>
              </p:cNvPr>
              <p:cNvSpPr txBox="1"/>
              <p:nvPr/>
            </p:nvSpPr>
            <p:spPr>
              <a:xfrm>
                <a:off x="7557217" y="5192298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Spontaneous</a:t>
                </a:r>
              </a:p>
            </p:txBody>
          </p:sp>
          <p:sp>
            <p:nvSpPr>
              <p:cNvPr id="70" name="TextBox 4">
                <a:extLst>
                  <a:ext uri="{FF2B5EF4-FFF2-40B4-BE49-F238E27FC236}">
                    <a16:creationId xmlns:a16="http://schemas.microsoft.com/office/drawing/2014/main" id="{714656CB-5CAB-1360-B99F-BCDA41E72943}"/>
                  </a:ext>
                </a:extLst>
              </p:cNvPr>
              <p:cNvSpPr txBox="1"/>
              <p:nvPr/>
            </p:nvSpPr>
            <p:spPr>
              <a:xfrm>
                <a:off x="7482890" y="5713293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Positive</a:t>
                </a:r>
              </a:p>
            </p:txBody>
          </p:sp>
          <p:sp>
            <p:nvSpPr>
              <p:cNvPr id="71" name="TextBox 4">
                <a:extLst>
                  <a:ext uri="{FF2B5EF4-FFF2-40B4-BE49-F238E27FC236}">
                    <a16:creationId xmlns:a16="http://schemas.microsoft.com/office/drawing/2014/main" id="{56FF1DBE-EA89-5DCF-1B6C-7262E9BE875C}"/>
                  </a:ext>
                </a:extLst>
              </p:cNvPr>
              <p:cNvSpPr txBox="1"/>
              <p:nvPr/>
            </p:nvSpPr>
            <p:spPr>
              <a:xfrm>
                <a:off x="7507806" y="6233469"/>
                <a:ext cx="3099497" cy="29302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427"/>
                  </a:lnSpc>
                </a:pPr>
                <a:r>
                  <a:rPr lang="en-US" sz="1733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Informal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54815FF7-2682-8F5F-94A0-FFFE73B9F2E1}"/>
                </a:ext>
              </a:extLst>
            </p:cNvPr>
            <p:cNvGrpSpPr/>
            <p:nvPr/>
          </p:nvGrpSpPr>
          <p:grpSpPr>
            <a:xfrm>
              <a:off x="2018578" y="4080003"/>
              <a:ext cx="2506973" cy="2539679"/>
              <a:chOff x="2018578" y="4080003"/>
              <a:chExt cx="2506973" cy="2539679"/>
            </a:xfrm>
          </p:grpSpPr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2F7223A5-531F-29AB-9453-145613D60E3C}"/>
                  </a:ext>
                </a:extLst>
              </p:cNvPr>
              <p:cNvSpPr/>
              <p:nvPr/>
            </p:nvSpPr>
            <p:spPr>
              <a:xfrm>
                <a:off x="2038463" y="4080003"/>
                <a:ext cx="2476595" cy="47610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74" name="Freeform 15">
                <a:extLst>
                  <a:ext uri="{FF2B5EF4-FFF2-40B4-BE49-F238E27FC236}">
                    <a16:creationId xmlns:a16="http://schemas.microsoft.com/office/drawing/2014/main" id="{FAAADADD-FD79-8826-1DAD-2C53F11A4335}"/>
                  </a:ext>
                </a:extLst>
              </p:cNvPr>
              <p:cNvSpPr/>
              <p:nvPr/>
            </p:nvSpPr>
            <p:spPr>
              <a:xfrm>
                <a:off x="2018578" y="4594098"/>
                <a:ext cx="2476595" cy="47610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75" name="Freeform 15">
                <a:extLst>
                  <a:ext uri="{FF2B5EF4-FFF2-40B4-BE49-F238E27FC236}">
                    <a16:creationId xmlns:a16="http://schemas.microsoft.com/office/drawing/2014/main" id="{EB720992-1350-2662-77B7-DC8E8B0D7BF3}"/>
                  </a:ext>
                </a:extLst>
              </p:cNvPr>
              <p:cNvSpPr/>
              <p:nvPr/>
            </p:nvSpPr>
            <p:spPr>
              <a:xfrm>
                <a:off x="2018578" y="5112885"/>
                <a:ext cx="2476595" cy="47610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76" name="Freeform 15">
                <a:extLst>
                  <a:ext uri="{FF2B5EF4-FFF2-40B4-BE49-F238E27FC236}">
                    <a16:creationId xmlns:a16="http://schemas.microsoft.com/office/drawing/2014/main" id="{DAB43049-0671-B0A7-ED5D-9204B95012E5}"/>
                  </a:ext>
                </a:extLst>
              </p:cNvPr>
              <p:cNvSpPr/>
              <p:nvPr/>
            </p:nvSpPr>
            <p:spPr>
              <a:xfrm>
                <a:off x="2048956" y="5620007"/>
                <a:ext cx="2476595" cy="47610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77" name="Freeform 15">
                <a:extLst>
                  <a:ext uri="{FF2B5EF4-FFF2-40B4-BE49-F238E27FC236}">
                    <a16:creationId xmlns:a16="http://schemas.microsoft.com/office/drawing/2014/main" id="{AA27B6C5-56E2-66A0-C93F-2C445384D8BC}"/>
                  </a:ext>
                </a:extLst>
              </p:cNvPr>
              <p:cNvSpPr/>
              <p:nvPr/>
            </p:nvSpPr>
            <p:spPr>
              <a:xfrm>
                <a:off x="2038462" y="6143581"/>
                <a:ext cx="2476595" cy="476101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</p:grpSp>
        <p:sp>
          <p:nvSpPr>
            <p:cNvPr id="79" name="TextBox 4">
              <a:extLst>
                <a:ext uri="{FF2B5EF4-FFF2-40B4-BE49-F238E27FC236}">
                  <a16:creationId xmlns:a16="http://schemas.microsoft.com/office/drawing/2014/main" id="{FDA25D66-4207-E0D8-45AC-B7ECBC5A9B8B}"/>
                </a:ext>
              </a:extLst>
            </p:cNvPr>
            <p:cNvSpPr txBox="1"/>
            <p:nvPr/>
          </p:nvSpPr>
          <p:spPr>
            <a:xfrm>
              <a:off x="1737504" y="4159696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Collaborative</a:t>
              </a:r>
            </a:p>
          </p:txBody>
        </p:sp>
        <p:sp>
          <p:nvSpPr>
            <p:cNvPr id="80" name="TextBox 4">
              <a:extLst>
                <a:ext uri="{FF2B5EF4-FFF2-40B4-BE49-F238E27FC236}">
                  <a16:creationId xmlns:a16="http://schemas.microsoft.com/office/drawing/2014/main" id="{D62CFE34-2843-11C1-DCFD-CF0253501147}"/>
                </a:ext>
              </a:extLst>
            </p:cNvPr>
            <p:cNvSpPr txBox="1"/>
            <p:nvPr/>
          </p:nvSpPr>
          <p:spPr>
            <a:xfrm>
              <a:off x="1665812" y="4677615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Diplomatic</a:t>
              </a:r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06FD46EE-9B2C-8FC8-8CF1-2681A37331D9}"/>
                </a:ext>
              </a:extLst>
            </p:cNvPr>
            <p:cNvSpPr txBox="1"/>
            <p:nvPr/>
          </p:nvSpPr>
          <p:spPr>
            <a:xfrm>
              <a:off x="1665811" y="5182361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Thoughtful</a:t>
              </a:r>
            </a:p>
          </p:txBody>
        </p:sp>
        <p:sp>
          <p:nvSpPr>
            <p:cNvPr id="82" name="TextBox 4">
              <a:extLst>
                <a:ext uri="{FF2B5EF4-FFF2-40B4-BE49-F238E27FC236}">
                  <a16:creationId xmlns:a16="http://schemas.microsoft.com/office/drawing/2014/main" id="{C4DFE694-CB3D-7424-76E0-D85BD8B7B7A7}"/>
                </a:ext>
              </a:extLst>
            </p:cNvPr>
            <p:cNvSpPr txBox="1"/>
            <p:nvPr/>
          </p:nvSpPr>
          <p:spPr>
            <a:xfrm>
              <a:off x="1665810" y="5693323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Empathetic</a:t>
              </a:r>
            </a:p>
          </p:txBody>
        </p:sp>
        <p:sp>
          <p:nvSpPr>
            <p:cNvPr id="83" name="TextBox 4">
              <a:extLst>
                <a:ext uri="{FF2B5EF4-FFF2-40B4-BE49-F238E27FC236}">
                  <a16:creationId xmlns:a16="http://schemas.microsoft.com/office/drawing/2014/main" id="{B892B720-872B-E984-4EB3-E89EBE8699EB}"/>
                </a:ext>
              </a:extLst>
            </p:cNvPr>
            <p:cNvSpPr txBox="1"/>
            <p:nvPr/>
          </p:nvSpPr>
          <p:spPr>
            <a:xfrm>
              <a:off x="1700841" y="6214831"/>
              <a:ext cx="3099497" cy="293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733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Meaningful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E54FE52-CE5A-3159-37E8-1802BEB761C8}"/>
                </a:ext>
              </a:extLst>
            </p:cNvPr>
            <p:cNvGrpSpPr/>
            <p:nvPr/>
          </p:nvGrpSpPr>
          <p:grpSpPr>
            <a:xfrm>
              <a:off x="2005463" y="1309225"/>
              <a:ext cx="2542591" cy="2534283"/>
              <a:chOff x="1765487" y="1119923"/>
              <a:chExt cx="2542591" cy="2534283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0B3D549F-3F22-6618-4013-4A740D8CED99}"/>
                  </a:ext>
                </a:extLst>
              </p:cNvPr>
              <p:cNvSpPr/>
              <p:nvPr/>
            </p:nvSpPr>
            <p:spPr>
              <a:xfrm>
                <a:off x="1807338" y="1119923"/>
                <a:ext cx="2500740" cy="475689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84" name="Freeform 17">
                <a:extLst>
                  <a:ext uri="{FF2B5EF4-FFF2-40B4-BE49-F238E27FC236}">
                    <a16:creationId xmlns:a16="http://schemas.microsoft.com/office/drawing/2014/main" id="{7A302C9C-6200-8D81-70F9-9FC63F5B1862}"/>
                  </a:ext>
                </a:extLst>
              </p:cNvPr>
              <p:cNvSpPr/>
              <p:nvPr/>
            </p:nvSpPr>
            <p:spPr>
              <a:xfrm>
                <a:off x="1800288" y="1626309"/>
                <a:ext cx="2483020" cy="471900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89" name="Freeform 17">
                <a:extLst>
                  <a:ext uri="{FF2B5EF4-FFF2-40B4-BE49-F238E27FC236}">
                    <a16:creationId xmlns:a16="http://schemas.microsoft.com/office/drawing/2014/main" id="{64A3340F-7C1C-7152-F1BF-7F129C2454FA}"/>
                  </a:ext>
                </a:extLst>
              </p:cNvPr>
              <p:cNvSpPr/>
              <p:nvPr/>
            </p:nvSpPr>
            <p:spPr>
              <a:xfrm>
                <a:off x="1782568" y="2136203"/>
                <a:ext cx="2500740" cy="475689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90" name="Freeform 17">
                <a:extLst>
                  <a:ext uri="{FF2B5EF4-FFF2-40B4-BE49-F238E27FC236}">
                    <a16:creationId xmlns:a16="http://schemas.microsoft.com/office/drawing/2014/main" id="{E0E57B9E-8974-0837-A757-24E5773D86EE}"/>
                  </a:ext>
                </a:extLst>
              </p:cNvPr>
              <p:cNvSpPr/>
              <p:nvPr/>
            </p:nvSpPr>
            <p:spPr>
              <a:xfrm>
                <a:off x="1765487" y="2657360"/>
                <a:ext cx="2500740" cy="475689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91" name="Freeform 17">
                <a:extLst>
                  <a:ext uri="{FF2B5EF4-FFF2-40B4-BE49-F238E27FC236}">
                    <a16:creationId xmlns:a16="http://schemas.microsoft.com/office/drawing/2014/main" id="{711D3AE6-10C2-850E-AFE2-3601A3CA1F23}"/>
                  </a:ext>
                </a:extLst>
              </p:cNvPr>
              <p:cNvSpPr/>
              <p:nvPr/>
            </p:nvSpPr>
            <p:spPr>
              <a:xfrm>
                <a:off x="1791428" y="3178517"/>
                <a:ext cx="2500740" cy="475689"/>
              </a:xfrm>
              <a:custGeom>
                <a:avLst/>
                <a:gdLst/>
                <a:ahLst/>
                <a:cxnLst/>
                <a:rect l="l" t="t" r="r" b="b"/>
                <a:pathLst>
                  <a:path w="4007925" h="845308">
                    <a:moveTo>
                      <a:pt x="0" y="0"/>
                    </a:moveTo>
                    <a:lnTo>
                      <a:pt x="4007925" y="0"/>
                    </a:lnTo>
                    <a:lnTo>
                      <a:pt x="4007925" y="845308"/>
                    </a:lnTo>
                    <a:lnTo>
                      <a:pt x="0" y="84530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</p:grpSp>
        <p:sp>
          <p:nvSpPr>
            <p:cNvPr id="93" name="TextBox 18">
              <a:extLst>
                <a:ext uri="{FF2B5EF4-FFF2-40B4-BE49-F238E27FC236}">
                  <a16:creationId xmlns:a16="http://schemas.microsoft.com/office/drawing/2014/main" id="{997A811E-A67C-7C02-D1DA-F32EC225EB34}"/>
                </a:ext>
              </a:extLst>
            </p:cNvPr>
            <p:cNvSpPr txBox="1"/>
            <p:nvPr/>
          </p:nvSpPr>
          <p:spPr>
            <a:xfrm>
              <a:off x="1659021" y="1388971"/>
              <a:ext cx="3099497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Pragmatic</a:t>
              </a:r>
            </a:p>
          </p:txBody>
        </p:sp>
        <p:sp>
          <p:nvSpPr>
            <p:cNvPr id="94" name="TextBox 18">
              <a:extLst>
                <a:ext uri="{FF2B5EF4-FFF2-40B4-BE49-F238E27FC236}">
                  <a16:creationId xmlns:a16="http://schemas.microsoft.com/office/drawing/2014/main" id="{CDCBE6BB-BD0A-D206-362D-28ABE1715D5F}"/>
                </a:ext>
              </a:extLst>
            </p:cNvPr>
            <p:cNvSpPr txBox="1"/>
            <p:nvPr/>
          </p:nvSpPr>
          <p:spPr>
            <a:xfrm>
              <a:off x="1659022" y="1873415"/>
              <a:ext cx="3099497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Structured</a:t>
              </a:r>
            </a:p>
          </p:txBody>
        </p:sp>
        <p:sp>
          <p:nvSpPr>
            <p:cNvPr id="95" name="TextBox 18">
              <a:extLst>
                <a:ext uri="{FF2B5EF4-FFF2-40B4-BE49-F238E27FC236}">
                  <a16:creationId xmlns:a16="http://schemas.microsoft.com/office/drawing/2014/main" id="{E3676AC0-9066-59F6-23CE-E09762341CFD}"/>
                </a:ext>
              </a:extLst>
            </p:cNvPr>
            <p:cNvSpPr txBox="1"/>
            <p:nvPr/>
          </p:nvSpPr>
          <p:spPr>
            <a:xfrm>
              <a:off x="1700840" y="2418128"/>
              <a:ext cx="3099497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Professional</a:t>
              </a:r>
            </a:p>
          </p:txBody>
        </p:sp>
        <p:sp>
          <p:nvSpPr>
            <p:cNvPr id="96" name="TextBox 18">
              <a:extLst>
                <a:ext uri="{FF2B5EF4-FFF2-40B4-BE49-F238E27FC236}">
                  <a16:creationId xmlns:a16="http://schemas.microsoft.com/office/drawing/2014/main" id="{EC14A44C-FA33-DECF-EF7D-F060BF010DC2}"/>
                </a:ext>
              </a:extLst>
            </p:cNvPr>
            <p:cNvSpPr txBox="1"/>
            <p:nvPr/>
          </p:nvSpPr>
          <p:spPr>
            <a:xfrm>
              <a:off x="1665810" y="2927134"/>
              <a:ext cx="3099497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Analytical</a:t>
              </a:r>
            </a:p>
          </p:txBody>
        </p:sp>
        <p:sp>
          <p:nvSpPr>
            <p:cNvPr id="97" name="TextBox 18">
              <a:extLst>
                <a:ext uri="{FF2B5EF4-FFF2-40B4-BE49-F238E27FC236}">
                  <a16:creationId xmlns:a16="http://schemas.microsoft.com/office/drawing/2014/main" id="{FD8A2D7E-555C-37B9-0B21-DB959B4BE3A1}"/>
                </a:ext>
              </a:extLst>
            </p:cNvPr>
            <p:cNvSpPr txBox="1"/>
            <p:nvPr/>
          </p:nvSpPr>
          <p:spPr>
            <a:xfrm>
              <a:off x="1665809" y="3435142"/>
              <a:ext cx="3099497" cy="2882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27"/>
                </a:lnSpc>
              </a:pPr>
              <a:r>
                <a:rPr lang="en-US" sz="1600" b="1" dirty="0">
                  <a:solidFill>
                    <a:srgbClr val="FFFFFF"/>
                  </a:solidFill>
                  <a:latin typeface="Poppins ExtraBold" panose="00000900000000000000" pitchFamily="2" charset="0"/>
                  <a:ea typeface="Poppins Bold"/>
                  <a:cs typeface="Poppins ExtraBold" panose="00000900000000000000" pitchFamily="2" charset="0"/>
                  <a:sym typeface="Poppins Bold"/>
                </a:rPr>
                <a:t>Prepared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7746FE7-F7B7-6476-6AF4-79EF560B7171}"/>
              </a:ext>
            </a:extLst>
          </p:cNvPr>
          <p:cNvSpPr/>
          <p:nvPr/>
        </p:nvSpPr>
        <p:spPr>
          <a:xfrm>
            <a:off x="375288" y="1142926"/>
            <a:ext cx="3023901" cy="264687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Exercise 7:</a:t>
            </a:r>
          </a:p>
          <a:p>
            <a:endParaRPr lang="en-US" sz="1000" b="1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74638" indent="-274638">
              <a:buAutoNum type="arabicPeriod"/>
            </a:pP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Your </a:t>
            </a:r>
            <a:r>
              <a:rPr lang="en-US" sz="2000" dirty="0" err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colour</a:t>
            </a: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strengths</a:t>
            </a:r>
          </a:p>
          <a:p>
            <a:pPr marL="457200" indent="-457200">
              <a:buAutoNum type="arabicPeriod"/>
            </a:pPr>
            <a:endParaRPr lang="en-US" sz="12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74638" indent="-274638">
              <a:buAutoNum type="arabicPeriod"/>
            </a:pP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Possible hindrances</a:t>
            </a:r>
          </a:p>
          <a:p>
            <a:pPr marL="274638" indent="-274638">
              <a:buAutoNum type="arabicPeriod"/>
            </a:pPr>
            <a:endParaRPr lang="en-US" sz="12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74638" indent="-274638">
              <a:buAutoNum type="arabicPeriod"/>
            </a:pP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Flexing opportunity</a:t>
            </a:r>
          </a:p>
          <a:p>
            <a:endParaRPr lang="en-US" sz="20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82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DF7AA6C-F5CE-9AA5-0BBD-E2AAA045B00A}"/>
              </a:ext>
            </a:extLst>
          </p:cNvPr>
          <p:cNvSpPr/>
          <p:nvPr/>
        </p:nvSpPr>
        <p:spPr>
          <a:xfrm>
            <a:off x="0" y="-21143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2" name="Freeform 2"/>
          <p:cNvSpPr/>
          <p:nvPr/>
        </p:nvSpPr>
        <p:spPr>
          <a:xfrm>
            <a:off x="3895853" y="1329726"/>
            <a:ext cx="4396055" cy="4511215"/>
          </a:xfrm>
          <a:custGeom>
            <a:avLst/>
            <a:gdLst/>
            <a:ahLst/>
            <a:cxnLst/>
            <a:rect l="l" t="t" r="r" b="b"/>
            <a:pathLst>
              <a:path w="7759694" h="7759694">
                <a:moveTo>
                  <a:pt x="0" y="0"/>
                </a:moveTo>
                <a:lnTo>
                  <a:pt x="7759694" y="0"/>
                </a:lnTo>
                <a:lnTo>
                  <a:pt x="7759694" y="7759694"/>
                </a:lnTo>
                <a:lnTo>
                  <a:pt x="0" y="7759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7" name="Group 7"/>
          <p:cNvGrpSpPr/>
          <p:nvPr/>
        </p:nvGrpSpPr>
        <p:grpSpPr>
          <a:xfrm>
            <a:off x="747644" y="816042"/>
            <a:ext cx="3601103" cy="2281350"/>
            <a:chOff x="0" y="0"/>
            <a:chExt cx="1625382" cy="98972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25382" cy="989729"/>
            </a:xfrm>
            <a:custGeom>
              <a:avLst/>
              <a:gdLst/>
              <a:ahLst/>
              <a:cxnLst/>
              <a:rect l="l" t="t" r="r" b="b"/>
              <a:pathLst>
                <a:path w="1625382" h="989729">
                  <a:moveTo>
                    <a:pt x="100359" y="0"/>
                  </a:moveTo>
                  <a:lnTo>
                    <a:pt x="1525023" y="0"/>
                  </a:lnTo>
                  <a:cubicBezTo>
                    <a:pt x="1580450" y="0"/>
                    <a:pt x="1625382" y="44932"/>
                    <a:pt x="1625382" y="100359"/>
                  </a:cubicBezTo>
                  <a:lnTo>
                    <a:pt x="1625382" y="889370"/>
                  </a:lnTo>
                  <a:cubicBezTo>
                    <a:pt x="1625382" y="944796"/>
                    <a:pt x="1580450" y="989729"/>
                    <a:pt x="1525023" y="989729"/>
                  </a:cubicBezTo>
                  <a:lnTo>
                    <a:pt x="100359" y="989729"/>
                  </a:lnTo>
                  <a:cubicBezTo>
                    <a:pt x="44932" y="989729"/>
                    <a:pt x="0" y="944796"/>
                    <a:pt x="0" y="889370"/>
                  </a:cubicBezTo>
                  <a:lnTo>
                    <a:pt x="0" y="100359"/>
                  </a:lnTo>
                  <a:cubicBezTo>
                    <a:pt x="0" y="44932"/>
                    <a:pt x="44932" y="0"/>
                    <a:pt x="100359" y="0"/>
                  </a:cubicBezTo>
                  <a:close/>
                </a:path>
              </a:pathLst>
            </a:custGeom>
            <a:solidFill>
              <a:srgbClr val="2DAAE2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1625382" cy="10564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7"/>
                </a:lnSpc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47644" y="4051702"/>
            <a:ext cx="3601104" cy="2281350"/>
            <a:chOff x="0" y="0"/>
            <a:chExt cx="1625382" cy="98972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25382" cy="989729"/>
            </a:xfrm>
            <a:custGeom>
              <a:avLst/>
              <a:gdLst/>
              <a:ahLst/>
              <a:cxnLst/>
              <a:rect l="l" t="t" r="r" b="b"/>
              <a:pathLst>
                <a:path w="1625382" h="989729">
                  <a:moveTo>
                    <a:pt x="100359" y="0"/>
                  </a:moveTo>
                  <a:lnTo>
                    <a:pt x="1525023" y="0"/>
                  </a:lnTo>
                  <a:cubicBezTo>
                    <a:pt x="1580450" y="0"/>
                    <a:pt x="1625382" y="44932"/>
                    <a:pt x="1625382" y="100359"/>
                  </a:cubicBezTo>
                  <a:lnTo>
                    <a:pt x="1625382" y="889370"/>
                  </a:lnTo>
                  <a:cubicBezTo>
                    <a:pt x="1625382" y="944796"/>
                    <a:pt x="1580450" y="989729"/>
                    <a:pt x="1525023" y="989729"/>
                  </a:cubicBezTo>
                  <a:lnTo>
                    <a:pt x="100359" y="989729"/>
                  </a:lnTo>
                  <a:cubicBezTo>
                    <a:pt x="44932" y="989729"/>
                    <a:pt x="0" y="944796"/>
                    <a:pt x="0" y="889370"/>
                  </a:cubicBezTo>
                  <a:lnTo>
                    <a:pt x="0" y="100359"/>
                  </a:lnTo>
                  <a:cubicBezTo>
                    <a:pt x="0" y="44932"/>
                    <a:pt x="44932" y="0"/>
                    <a:pt x="100359" y="0"/>
                  </a:cubicBezTo>
                  <a:close/>
                </a:path>
              </a:pathLst>
            </a:custGeom>
            <a:solidFill>
              <a:srgbClr val="A7C93F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1625382" cy="10564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7"/>
                </a:lnSpc>
              </a:pPr>
              <a:endParaRPr sz="12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2FD8F1-5D8A-7A69-E3F5-5DD936D0917A}"/>
              </a:ext>
            </a:extLst>
          </p:cNvPr>
          <p:cNvGrpSpPr/>
          <p:nvPr/>
        </p:nvGrpSpPr>
        <p:grpSpPr>
          <a:xfrm>
            <a:off x="7843253" y="739198"/>
            <a:ext cx="3601103" cy="2281349"/>
            <a:chOff x="7391951" y="388808"/>
            <a:chExt cx="4114249" cy="2505251"/>
          </a:xfrm>
        </p:grpSpPr>
        <p:grpSp>
          <p:nvGrpSpPr>
            <p:cNvPr id="3" name="Group 3"/>
            <p:cNvGrpSpPr/>
            <p:nvPr/>
          </p:nvGrpSpPr>
          <p:grpSpPr>
            <a:xfrm>
              <a:off x="7391951" y="388808"/>
              <a:ext cx="4114249" cy="2505251"/>
              <a:chOff x="0" y="0"/>
              <a:chExt cx="1625382" cy="98972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625382" cy="989729"/>
              </a:xfrm>
              <a:custGeom>
                <a:avLst/>
                <a:gdLst/>
                <a:ahLst/>
                <a:cxnLst/>
                <a:rect l="l" t="t" r="r" b="b"/>
                <a:pathLst>
                  <a:path w="1625382" h="989729">
                    <a:moveTo>
                      <a:pt x="100359" y="0"/>
                    </a:moveTo>
                    <a:lnTo>
                      <a:pt x="1525023" y="0"/>
                    </a:lnTo>
                    <a:cubicBezTo>
                      <a:pt x="1580450" y="0"/>
                      <a:pt x="1625382" y="44932"/>
                      <a:pt x="1625382" y="100359"/>
                    </a:cubicBezTo>
                    <a:lnTo>
                      <a:pt x="1625382" y="889370"/>
                    </a:lnTo>
                    <a:cubicBezTo>
                      <a:pt x="1625382" y="944796"/>
                      <a:pt x="1580450" y="989729"/>
                      <a:pt x="1525023" y="989729"/>
                    </a:cubicBezTo>
                    <a:lnTo>
                      <a:pt x="100359" y="989729"/>
                    </a:lnTo>
                    <a:cubicBezTo>
                      <a:pt x="44932" y="989729"/>
                      <a:pt x="0" y="944796"/>
                      <a:pt x="0" y="889370"/>
                    </a:cubicBezTo>
                    <a:lnTo>
                      <a:pt x="0" y="100359"/>
                    </a:lnTo>
                    <a:cubicBezTo>
                      <a:pt x="0" y="44932"/>
                      <a:pt x="44932" y="0"/>
                      <a:pt x="100359" y="0"/>
                    </a:cubicBezTo>
                    <a:close/>
                  </a:path>
                </a:pathLst>
              </a:custGeom>
              <a:solidFill>
                <a:srgbClr val="E84427">
                  <a:alpha val="61961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27"/>
                  </a:lnSpc>
                </a:pPr>
                <a:endParaRPr sz="1200"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7610507" y="489752"/>
              <a:ext cx="3837628" cy="23658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27"/>
                </a:lnSpc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Maintain focus</a:t>
              </a:r>
            </a:p>
            <a:p>
              <a:pPr>
                <a:lnSpc>
                  <a:spcPts val="2427"/>
                </a:lnSpc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Use bullet points</a:t>
              </a:r>
            </a:p>
            <a:p>
              <a:pPr>
                <a:lnSpc>
                  <a:spcPts val="2427"/>
                </a:lnSpc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Quickly outline the objective</a:t>
              </a:r>
            </a:p>
            <a:p>
              <a:pPr>
                <a:lnSpc>
                  <a:spcPts val="2427"/>
                </a:lnSpc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Be succinct</a:t>
              </a:r>
            </a:p>
            <a:p>
              <a:pPr>
                <a:lnSpc>
                  <a:spcPts val="2427"/>
                </a:lnSpc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Be specific about action needed</a:t>
              </a:r>
              <a:endParaRPr lang="en-US" sz="19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05D45E2-CD6A-B1DE-61BA-AA8A9A0CC2C0}"/>
              </a:ext>
            </a:extLst>
          </p:cNvPr>
          <p:cNvGrpSpPr/>
          <p:nvPr/>
        </p:nvGrpSpPr>
        <p:grpSpPr>
          <a:xfrm>
            <a:off x="7843252" y="4051702"/>
            <a:ext cx="3601103" cy="2281349"/>
            <a:chOff x="7551936" y="4421487"/>
            <a:chExt cx="3601103" cy="2281349"/>
          </a:xfrm>
        </p:grpSpPr>
        <p:grpSp>
          <p:nvGrpSpPr>
            <p:cNvPr id="10" name="Group 10"/>
            <p:cNvGrpSpPr/>
            <p:nvPr/>
          </p:nvGrpSpPr>
          <p:grpSpPr>
            <a:xfrm>
              <a:off x="7551936" y="4421487"/>
              <a:ext cx="3601103" cy="2281349"/>
              <a:chOff x="0" y="0"/>
              <a:chExt cx="1625382" cy="98972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625382" cy="989729"/>
              </a:xfrm>
              <a:custGeom>
                <a:avLst/>
                <a:gdLst/>
                <a:ahLst/>
                <a:cxnLst/>
                <a:rect l="l" t="t" r="r" b="b"/>
                <a:pathLst>
                  <a:path w="1625382" h="989729">
                    <a:moveTo>
                      <a:pt x="100359" y="0"/>
                    </a:moveTo>
                    <a:lnTo>
                      <a:pt x="1525023" y="0"/>
                    </a:lnTo>
                    <a:cubicBezTo>
                      <a:pt x="1580450" y="0"/>
                      <a:pt x="1625382" y="44932"/>
                      <a:pt x="1625382" y="100359"/>
                    </a:cubicBezTo>
                    <a:lnTo>
                      <a:pt x="1625382" y="889370"/>
                    </a:lnTo>
                    <a:cubicBezTo>
                      <a:pt x="1625382" y="944796"/>
                      <a:pt x="1580450" y="989729"/>
                      <a:pt x="1525023" y="989729"/>
                    </a:cubicBezTo>
                    <a:lnTo>
                      <a:pt x="100359" y="989729"/>
                    </a:lnTo>
                    <a:cubicBezTo>
                      <a:pt x="44932" y="989729"/>
                      <a:pt x="0" y="944796"/>
                      <a:pt x="0" y="889370"/>
                    </a:cubicBezTo>
                    <a:lnTo>
                      <a:pt x="0" y="100359"/>
                    </a:lnTo>
                    <a:cubicBezTo>
                      <a:pt x="0" y="44932"/>
                      <a:pt x="44932" y="0"/>
                      <a:pt x="100359" y="0"/>
                    </a:cubicBezTo>
                    <a:close/>
                  </a:path>
                </a:pathLst>
              </a:custGeom>
              <a:solidFill>
                <a:srgbClr val="FFD508">
                  <a:alpha val="61961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27"/>
                  </a:lnSpc>
                </a:pPr>
                <a:endParaRPr sz="1200"/>
              </a:p>
            </p:txBody>
          </p:sp>
        </p:grp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09448A23-042F-4F3C-14AD-100FFA10CD47}"/>
                </a:ext>
              </a:extLst>
            </p:cNvPr>
            <p:cNvSpPr txBox="1"/>
            <p:nvPr/>
          </p:nvSpPr>
          <p:spPr>
            <a:xfrm>
              <a:off x="7719941" y="4522171"/>
              <a:ext cx="3405568" cy="21544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27"/>
                </a:lnSpc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Be personal + engaging</a:t>
              </a:r>
            </a:p>
            <a:p>
              <a:pPr>
                <a:lnSpc>
                  <a:spcPts val="2427"/>
                </a:lnSpc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Include visuals</a:t>
              </a:r>
            </a:p>
            <a:p>
              <a:pPr>
                <a:lnSpc>
                  <a:spcPts val="2427"/>
                </a:lnSpc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Avoid too much detail</a:t>
              </a:r>
            </a:p>
            <a:p>
              <a:pPr>
                <a:lnSpc>
                  <a:spcPts val="2427"/>
                </a:lnSpc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Ask for their feedback + ideas</a:t>
              </a:r>
            </a:p>
            <a:p>
              <a:pPr>
                <a:lnSpc>
                  <a:spcPts val="2427"/>
                </a:lnSpc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A phone call is preferable where possible</a:t>
              </a:r>
              <a:endParaRPr lang="en-US" sz="19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3B8A5B61-883D-2577-3C57-45D99F74CB94}"/>
              </a:ext>
            </a:extLst>
          </p:cNvPr>
          <p:cNvSpPr txBox="1">
            <a:spLocks/>
          </p:cNvSpPr>
          <p:nvPr/>
        </p:nvSpPr>
        <p:spPr>
          <a:xfrm>
            <a:off x="292664" y="68246"/>
            <a:ext cx="10055593" cy="56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Effective communication by email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C3744B91-4D04-DB21-23E0-F4A30A55204B}"/>
              </a:ext>
            </a:extLst>
          </p:cNvPr>
          <p:cNvSpPr txBox="1"/>
          <p:nvPr/>
        </p:nvSpPr>
        <p:spPr>
          <a:xfrm>
            <a:off x="866903" y="888680"/>
            <a:ext cx="3631905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Be clear + succinct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Include all necessary detail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Include an agenda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Schedule any follow up in advance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Provide context + expectations for a response</a:t>
            </a:r>
            <a:endParaRPr lang="en-US" sz="1900" b="1" dirty="0">
              <a:solidFill>
                <a:srgbClr val="FFFFFF"/>
              </a:solidFill>
              <a:latin typeface="Poppins ExtraBold" panose="00000900000000000000" pitchFamily="2" charset="0"/>
              <a:ea typeface="Poppins Bold"/>
              <a:cs typeface="Poppins ExtraBold" panose="00000900000000000000" pitchFamily="2" charset="0"/>
              <a:sym typeface="Poppins Bold"/>
            </a:endParaRP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1DC69AA8-4FF9-C13A-EA91-0503D24BF023}"/>
              </a:ext>
            </a:extLst>
          </p:cNvPr>
          <p:cNvSpPr txBox="1"/>
          <p:nvPr/>
        </p:nvSpPr>
        <p:spPr>
          <a:xfrm>
            <a:off x="842990" y="4192203"/>
            <a:ext cx="360110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Enquire about them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Be collaborative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Show you value them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Be pragmatic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Give them time to reflect + respond</a:t>
            </a:r>
            <a:endParaRPr lang="en-US" sz="1900" b="1" dirty="0">
              <a:solidFill>
                <a:srgbClr val="FFFFFF"/>
              </a:solidFill>
              <a:latin typeface="Poppins ExtraBold" panose="00000900000000000000" pitchFamily="2" charset="0"/>
              <a:ea typeface="Poppins Bold"/>
              <a:cs typeface="Poppins ExtraBold" panose="00000900000000000000" pitchFamily="2" charset="0"/>
              <a:sym typeface="Poppins Bold"/>
            </a:endParaRPr>
          </a:p>
        </p:txBody>
      </p:sp>
      <p:pic>
        <p:nvPicPr>
          <p:cNvPr id="35" name="Picture 34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6B55570B-C866-D7BC-9725-DAA541C6CA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4" y="6068875"/>
            <a:ext cx="790529" cy="790529"/>
          </a:xfrm>
          <a:prstGeom prst="rect">
            <a:avLst/>
          </a:prstGeom>
        </p:spPr>
      </p:pic>
      <p:sp>
        <p:nvSpPr>
          <p:cNvPr id="36" name="Freeform: Shape 5">
            <a:extLst>
              <a:ext uri="{FF2B5EF4-FFF2-40B4-BE49-F238E27FC236}">
                <a16:creationId xmlns:a16="http://schemas.microsoft.com/office/drawing/2014/main" id="{31929E3B-8878-851B-CE37-03703456B988}"/>
              </a:ext>
            </a:extLst>
          </p:cNvPr>
          <p:cNvSpPr/>
          <p:nvPr/>
        </p:nvSpPr>
        <p:spPr>
          <a:xfrm>
            <a:off x="11663552" y="-10801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7" name="Freeform: Shape 2">
            <a:extLst>
              <a:ext uri="{FF2B5EF4-FFF2-40B4-BE49-F238E27FC236}">
                <a16:creationId xmlns:a16="http://schemas.microsoft.com/office/drawing/2014/main" id="{91C72C3A-3768-18BE-0B64-7E41AFD315E7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8" name="Freeform: Shape 1">
            <a:extLst>
              <a:ext uri="{FF2B5EF4-FFF2-40B4-BE49-F238E27FC236}">
                <a16:creationId xmlns:a16="http://schemas.microsoft.com/office/drawing/2014/main" id="{A959CBF3-3D61-80FE-46B9-D06790CE1F16}"/>
              </a:ext>
            </a:extLst>
          </p:cNvPr>
          <p:cNvSpPr/>
          <p:nvPr/>
        </p:nvSpPr>
        <p:spPr>
          <a:xfrm>
            <a:off x="-275038" y="-16062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9" name="Freeform: Shape 4">
            <a:extLst>
              <a:ext uri="{FF2B5EF4-FFF2-40B4-BE49-F238E27FC236}">
                <a16:creationId xmlns:a16="http://schemas.microsoft.com/office/drawing/2014/main" id="{6EFB6752-0B5E-A8C4-63F8-122011B88988}"/>
              </a:ext>
            </a:extLst>
          </p:cNvPr>
          <p:cNvSpPr/>
          <p:nvPr/>
        </p:nvSpPr>
        <p:spPr>
          <a:xfrm>
            <a:off x="4597971" y="6357283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23FFED-6210-7543-9B9C-63892E9D1470}"/>
              </a:ext>
            </a:extLst>
          </p:cNvPr>
          <p:cNvSpPr txBox="1"/>
          <p:nvPr/>
        </p:nvSpPr>
        <p:spPr>
          <a:xfrm>
            <a:off x="706910" y="1230527"/>
            <a:ext cx="4477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Session Delivery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540C2F52-C418-8542-85C4-838CC7624AE0}"/>
              </a:ext>
            </a:extLst>
          </p:cNvPr>
          <p:cNvSpPr txBox="1"/>
          <p:nvPr/>
        </p:nvSpPr>
        <p:spPr>
          <a:xfrm>
            <a:off x="767645" y="2240996"/>
            <a:ext cx="10595300" cy="2650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2147" tIns="32147" rIns="32147" bIns="32147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 encourage you to </a:t>
            </a:r>
            <a:r>
              <a:rPr lang="en-GB" sz="24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run through 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all the slides ahead of delivering them in slideshow mode. Some slides are </a:t>
            </a:r>
            <a:r>
              <a:rPr lang="en-GB" sz="24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static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others include </a:t>
            </a:r>
            <a:r>
              <a:rPr lang="en-GB" sz="24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animations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 Please check that the animations work as expected.</a:t>
            </a:r>
          </a:p>
          <a:p>
            <a:endParaRPr lang="en-GB" sz="24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Brief </a:t>
            </a:r>
            <a:r>
              <a:rPr lang="en-GB" sz="24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notes</a:t>
            </a:r>
            <a:r>
              <a:rPr lang="en-GB" sz="24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are provided below each slide to give delivery guidance.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3B3D97-8044-1346-995A-88CE8E945D4B}"/>
              </a:ext>
            </a:extLst>
          </p:cNvPr>
          <p:cNvSpPr txBox="1"/>
          <p:nvPr/>
        </p:nvSpPr>
        <p:spPr>
          <a:xfrm>
            <a:off x="7647709" y="68302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26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E076F-7B02-C41E-D49E-A441D6ADA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A8F072B-0903-E574-342E-5F0519C157D2}"/>
              </a:ext>
            </a:extLst>
          </p:cNvPr>
          <p:cNvSpPr/>
          <p:nvPr/>
        </p:nvSpPr>
        <p:spPr>
          <a:xfrm>
            <a:off x="0" y="0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75D09B87-888E-3872-2FE5-F5BA21E28D7F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AFBE3C3F-2D8D-45F9-22A2-3CF53238C59B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9DAD572D-87FA-C2A9-0065-47CEBA266ACD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1C0C73F3-CCB4-41CB-A08F-2E6DD6D9B969}"/>
              </a:ext>
            </a:extLst>
          </p:cNvPr>
          <p:cNvSpPr/>
          <p:nvPr/>
        </p:nvSpPr>
        <p:spPr>
          <a:xfrm>
            <a:off x="11921569" y="-11151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22198C42-6529-ACC6-C08E-CD37EB214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038434"/>
            <a:ext cx="790529" cy="79052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F2D4B26-662D-254A-101D-91EDE8A570FE}"/>
              </a:ext>
            </a:extLst>
          </p:cNvPr>
          <p:cNvSpPr/>
          <p:nvPr/>
        </p:nvSpPr>
        <p:spPr>
          <a:xfrm>
            <a:off x="736971" y="211090"/>
            <a:ext cx="1108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Team wheel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54C9ADDD-4C8E-1294-8779-A1EF0F21A013}"/>
              </a:ext>
            </a:extLst>
          </p:cNvPr>
          <p:cNvSpPr txBox="1"/>
          <p:nvPr/>
        </p:nvSpPr>
        <p:spPr>
          <a:xfrm>
            <a:off x="8013216" y="3153015"/>
            <a:ext cx="3441813" cy="4795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US" sz="2800" dirty="0">
                <a:solidFill>
                  <a:srgbClr val="28265B"/>
                </a:solidFill>
                <a:highlight>
                  <a:srgbClr val="FFFF00"/>
                </a:highlight>
                <a:latin typeface="Poppins" panose="00000500000000000000" pitchFamily="2" charset="0"/>
                <a:cs typeface="Poppins" panose="00000500000000000000" pitchFamily="2" charset="0"/>
              </a:rPr>
              <a:t>Insert Team Wheel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92A417ED-9F46-F117-59F4-BD32E65AE8AD}"/>
              </a:ext>
            </a:extLst>
          </p:cNvPr>
          <p:cNvSpPr txBox="1"/>
          <p:nvPr/>
        </p:nvSpPr>
        <p:spPr>
          <a:xfrm>
            <a:off x="736971" y="1553839"/>
            <a:ext cx="4146002" cy="3234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US" sz="32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Exercise 8: </a:t>
            </a:r>
          </a:p>
          <a:p>
            <a:endParaRPr lang="en-US" sz="11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74638" lvl="1" indent="-274638">
              <a:buFont typeface="+mj-lt"/>
              <a:buAutoNum type="arabicPeriod"/>
            </a:pP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might be the </a:t>
            </a:r>
            <a:r>
              <a:rPr lang="en-US" sz="2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natural influencing strengths</a:t>
            </a:r>
            <a:r>
              <a:rPr lang="en-US" sz="20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 </a:t>
            </a: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 this Team?</a:t>
            </a:r>
          </a:p>
          <a:p>
            <a:pPr marL="274638" lvl="1" indent="-274638">
              <a:buFont typeface="+mj-lt"/>
              <a:buAutoNum type="arabicPeriod"/>
            </a:pPr>
            <a:endParaRPr lang="en-US" sz="12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74638" lvl="1" indent="-274638">
              <a:buFont typeface="+mj-lt"/>
              <a:buAutoNum type="arabicPeriod"/>
            </a:pP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might be their possible </a:t>
            </a:r>
            <a:r>
              <a:rPr lang="en-US" sz="2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blinds spots </a:t>
            </a: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 this context?</a:t>
            </a:r>
            <a:r>
              <a:rPr lang="en-US" sz="20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274638" lvl="1" indent="-274638">
              <a:buFont typeface="+mj-lt"/>
              <a:buAutoNum type="arabicPeriod"/>
            </a:pPr>
            <a:endParaRPr lang="en-US" sz="12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74638" lvl="1" indent="-274638">
              <a:buFont typeface="+mj-lt"/>
              <a:buAutoNum type="arabicPeriod"/>
            </a:pP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Where might you have to show most </a:t>
            </a:r>
            <a:r>
              <a:rPr lang="en-US" sz="2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flex </a:t>
            </a:r>
            <a:r>
              <a:rPr lang="en-US" sz="20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 a team?</a:t>
            </a:r>
          </a:p>
        </p:txBody>
      </p:sp>
    </p:spTree>
    <p:extLst>
      <p:ext uri="{BB962C8B-B14F-4D97-AF65-F5344CB8AC3E}">
        <p14:creationId xmlns:p14="http://schemas.microsoft.com/office/powerpoint/2010/main" val="38889130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E19317-9F18-9EEF-3315-D82882345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EB5D774-9E17-9839-9381-2DA4112F5ACE}"/>
              </a:ext>
            </a:extLst>
          </p:cNvPr>
          <p:cNvSpPr/>
          <p:nvPr/>
        </p:nvSpPr>
        <p:spPr>
          <a:xfrm>
            <a:off x="0" y="-21143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1D71A7F5-C751-201F-309F-EB38035EE41B}"/>
              </a:ext>
            </a:extLst>
          </p:cNvPr>
          <p:cNvSpPr/>
          <p:nvPr/>
        </p:nvSpPr>
        <p:spPr>
          <a:xfrm>
            <a:off x="3895853" y="1329726"/>
            <a:ext cx="4396055" cy="4511215"/>
          </a:xfrm>
          <a:custGeom>
            <a:avLst/>
            <a:gdLst/>
            <a:ahLst/>
            <a:cxnLst/>
            <a:rect l="l" t="t" r="r" b="b"/>
            <a:pathLst>
              <a:path w="7759694" h="7759694">
                <a:moveTo>
                  <a:pt x="0" y="0"/>
                </a:moveTo>
                <a:lnTo>
                  <a:pt x="7759694" y="0"/>
                </a:lnTo>
                <a:lnTo>
                  <a:pt x="7759694" y="7759694"/>
                </a:lnTo>
                <a:lnTo>
                  <a:pt x="0" y="7759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34230EDC-B680-0AEB-0CC3-1062A5133882}"/>
              </a:ext>
            </a:extLst>
          </p:cNvPr>
          <p:cNvGrpSpPr/>
          <p:nvPr/>
        </p:nvGrpSpPr>
        <p:grpSpPr>
          <a:xfrm>
            <a:off x="747644" y="816042"/>
            <a:ext cx="3601103" cy="2281350"/>
            <a:chOff x="0" y="0"/>
            <a:chExt cx="1625382" cy="98972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E1CD63C-CCB4-6353-3C85-C3D1EBF456A0}"/>
                </a:ext>
              </a:extLst>
            </p:cNvPr>
            <p:cNvSpPr/>
            <p:nvPr/>
          </p:nvSpPr>
          <p:spPr>
            <a:xfrm>
              <a:off x="0" y="0"/>
              <a:ext cx="1625382" cy="989729"/>
            </a:xfrm>
            <a:custGeom>
              <a:avLst/>
              <a:gdLst/>
              <a:ahLst/>
              <a:cxnLst/>
              <a:rect l="l" t="t" r="r" b="b"/>
              <a:pathLst>
                <a:path w="1625382" h="989729">
                  <a:moveTo>
                    <a:pt x="100359" y="0"/>
                  </a:moveTo>
                  <a:lnTo>
                    <a:pt x="1525023" y="0"/>
                  </a:lnTo>
                  <a:cubicBezTo>
                    <a:pt x="1580450" y="0"/>
                    <a:pt x="1625382" y="44932"/>
                    <a:pt x="1625382" y="100359"/>
                  </a:cubicBezTo>
                  <a:lnTo>
                    <a:pt x="1625382" y="889370"/>
                  </a:lnTo>
                  <a:cubicBezTo>
                    <a:pt x="1625382" y="944796"/>
                    <a:pt x="1580450" y="989729"/>
                    <a:pt x="1525023" y="989729"/>
                  </a:cubicBezTo>
                  <a:lnTo>
                    <a:pt x="100359" y="989729"/>
                  </a:lnTo>
                  <a:cubicBezTo>
                    <a:pt x="44932" y="989729"/>
                    <a:pt x="0" y="944796"/>
                    <a:pt x="0" y="889370"/>
                  </a:cubicBezTo>
                  <a:lnTo>
                    <a:pt x="0" y="100359"/>
                  </a:lnTo>
                  <a:cubicBezTo>
                    <a:pt x="0" y="44932"/>
                    <a:pt x="44932" y="0"/>
                    <a:pt x="100359" y="0"/>
                  </a:cubicBezTo>
                  <a:close/>
                </a:path>
              </a:pathLst>
            </a:custGeom>
            <a:solidFill>
              <a:srgbClr val="2DAAE2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F7E36481-AD46-7BA7-2C54-C84B231A4DD5}"/>
                </a:ext>
              </a:extLst>
            </p:cNvPr>
            <p:cNvSpPr txBox="1"/>
            <p:nvPr/>
          </p:nvSpPr>
          <p:spPr>
            <a:xfrm>
              <a:off x="0" y="-66675"/>
              <a:ext cx="1625382" cy="10564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7"/>
                </a:lnSpc>
              </a:pPr>
              <a:endParaRPr sz="1200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B4BDB2B-1572-F9D4-970A-DC83CE4C9BF5}"/>
              </a:ext>
            </a:extLst>
          </p:cNvPr>
          <p:cNvGrpSpPr/>
          <p:nvPr/>
        </p:nvGrpSpPr>
        <p:grpSpPr>
          <a:xfrm>
            <a:off x="747644" y="4051702"/>
            <a:ext cx="3601104" cy="2281350"/>
            <a:chOff x="0" y="0"/>
            <a:chExt cx="1625382" cy="989729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4838CF3-28E2-4E73-9356-593A82F68A1E}"/>
                </a:ext>
              </a:extLst>
            </p:cNvPr>
            <p:cNvSpPr/>
            <p:nvPr/>
          </p:nvSpPr>
          <p:spPr>
            <a:xfrm>
              <a:off x="0" y="0"/>
              <a:ext cx="1625382" cy="989729"/>
            </a:xfrm>
            <a:custGeom>
              <a:avLst/>
              <a:gdLst/>
              <a:ahLst/>
              <a:cxnLst/>
              <a:rect l="l" t="t" r="r" b="b"/>
              <a:pathLst>
                <a:path w="1625382" h="989729">
                  <a:moveTo>
                    <a:pt x="100359" y="0"/>
                  </a:moveTo>
                  <a:lnTo>
                    <a:pt x="1525023" y="0"/>
                  </a:lnTo>
                  <a:cubicBezTo>
                    <a:pt x="1580450" y="0"/>
                    <a:pt x="1625382" y="44932"/>
                    <a:pt x="1625382" y="100359"/>
                  </a:cubicBezTo>
                  <a:lnTo>
                    <a:pt x="1625382" y="889370"/>
                  </a:lnTo>
                  <a:cubicBezTo>
                    <a:pt x="1625382" y="944796"/>
                    <a:pt x="1580450" y="989729"/>
                    <a:pt x="1525023" y="989729"/>
                  </a:cubicBezTo>
                  <a:lnTo>
                    <a:pt x="100359" y="989729"/>
                  </a:lnTo>
                  <a:cubicBezTo>
                    <a:pt x="44932" y="989729"/>
                    <a:pt x="0" y="944796"/>
                    <a:pt x="0" y="889370"/>
                  </a:cubicBezTo>
                  <a:lnTo>
                    <a:pt x="0" y="100359"/>
                  </a:lnTo>
                  <a:cubicBezTo>
                    <a:pt x="0" y="44932"/>
                    <a:pt x="44932" y="0"/>
                    <a:pt x="100359" y="0"/>
                  </a:cubicBezTo>
                  <a:close/>
                </a:path>
              </a:pathLst>
            </a:custGeom>
            <a:solidFill>
              <a:srgbClr val="A7C93F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08021D0F-D42B-62C2-C511-C2262B7C22D1}"/>
                </a:ext>
              </a:extLst>
            </p:cNvPr>
            <p:cNvSpPr txBox="1"/>
            <p:nvPr/>
          </p:nvSpPr>
          <p:spPr>
            <a:xfrm>
              <a:off x="0" y="-66675"/>
              <a:ext cx="1625382" cy="10564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7"/>
                </a:lnSpc>
              </a:pPr>
              <a:endParaRPr sz="12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373603F-081F-A7A7-7CE7-017B3C9537F5}"/>
              </a:ext>
            </a:extLst>
          </p:cNvPr>
          <p:cNvGrpSpPr/>
          <p:nvPr/>
        </p:nvGrpSpPr>
        <p:grpSpPr>
          <a:xfrm>
            <a:off x="7843253" y="739198"/>
            <a:ext cx="3601103" cy="2281349"/>
            <a:chOff x="7391951" y="388808"/>
            <a:chExt cx="4114249" cy="2505251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DC42BA90-4D1F-B65B-32BD-094F53DD3FB6}"/>
                </a:ext>
              </a:extLst>
            </p:cNvPr>
            <p:cNvGrpSpPr/>
            <p:nvPr/>
          </p:nvGrpSpPr>
          <p:grpSpPr>
            <a:xfrm>
              <a:off x="7391951" y="388808"/>
              <a:ext cx="4114249" cy="2505251"/>
              <a:chOff x="0" y="0"/>
              <a:chExt cx="1625382" cy="989729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9B4DA146-CFA2-CF46-DEB7-D4583AC15CBF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custGeom>
                <a:avLst/>
                <a:gdLst/>
                <a:ahLst/>
                <a:cxnLst/>
                <a:rect l="l" t="t" r="r" b="b"/>
                <a:pathLst>
                  <a:path w="1625382" h="989729">
                    <a:moveTo>
                      <a:pt x="100359" y="0"/>
                    </a:moveTo>
                    <a:lnTo>
                      <a:pt x="1525023" y="0"/>
                    </a:lnTo>
                    <a:cubicBezTo>
                      <a:pt x="1580450" y="0"/>
                      <a:pt x="1625382" y="44932"/>
                      <a:pt x="1625382" y="100359"/>
                    </a:cubicBezTo>
                    <a:lnTo>
                      <a:pt x="1625382" y="889370"/>
                    </a:lnTo>
                    <a:cubicBezTo>
                      <a:pt x="1625382" y="944796"/>
                      <a:pt x="1580450" y="989729"/>
                      <a:pt x="1525023" y="989729"/>
                    </a:cubicBezTo>
                    <a:lnTo>
                      <a:pt x="100359" y="989729"/>
                    </a:lnTo>
                    <a:cubicBezTo>
                      <a:pt x="44932" y="989729"/>
                      <a:pt x="0" y="944796"/>
                      <a:pt x="0" y="889370"/>
                    </a:cubicBezTo>
                    <a:lnTo>
                      <a:pt x="0" y="100359"/>
                    </a:lnTo>
                    <a:cubicBezTo>
                      <a:pt x="0" y="44932"/>
                      <a:pt x="44932" y="0"/>
                      <a:pt x="100359" y="0"/>
                    </a:cubicBezTo>
                    <a:close/>
                  </a:path>
                </a:pathLst>
              </a:custGeom>
              <a:solidFill>
                <a:srgbClr val="E84427">
                  <a:alpha val="61961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3D2AC05A-3F43-44A3-B02F-CE3EF30CC718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27"/>
                  </a:lnSpc>
                </a:pPr>
                <a:endParaRPr sz="1200"/>
              </a:p>
            </p:txBody>
          </p:sp>
        </p:grp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F39F382-5A6B-4A73-5417-C999584132DB}"/>
                </a:ext>
              </a:extLst>
            </p:cNvPr>
            <p:cNvSpPr txBox="1"/>
            <p:nvPr/>
          </p:nvSpPr>
          <p:spPr>
            <a:xfrm>
              <a:off x="7640054" y="607788"/>
              <a:ext cx="3837628" cy="20183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27"/>
                </a:lnSpc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Agenda for growth</a:t>
              </a:r>
            </a:p>
            <a:p>
              <a:pPr>
                <a:lnSpc>
                  <a:spcPts val="2427"/>
                </a:lnSpc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Increasing profitability</a:t>
              </a:r>
            </a:p>
            <a:p>
              <a:pPr>
                <a:lnSpc>
                  <a:spcPts val="2427"/>
                </a:lnSpc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Raising profile</a:t>
              </a:r>
            </a:p>
            <a:p>
              <a:pPr>
                <a:lnSpc>
                  <a:spcPts val="2427"/>
                </a:lnSpc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Expanding market share</a:t>
              </a:r>
            </a:p>
            <a:p>
              <a:pPr>
                <a:lnSpc>
                  <a:spcPts val="2427"/>
                </a:lnSpc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Generating tangible outcomes</a:t>
              </a:r>
              <a:endParaRPr lang="en-US" sz="19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05E04A0-C8AB-7C53-968F-ABCE0668C709}"/>
              </a:ext>
            </a:extLst>
          </p:cNvPr>
          <p:cNvGrpSpPr/>
          <p:nvPr/>
        </p:nvGrpSpPr>
        <p:grpSpPr>
          <a:xfrm>
            <a:off x="7843252" y="4051702"/>
            <a:ext cx="3601103" cy="2281349"/>
            <a:chOff x="7551936" y="4421487"/>
            <a:chExt cx="3601103" cy="2281349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FDF7DC66-553E-53FC-7392-5BAB911A319E}"/>
                </a:ext>
              </a:extLst>
            </p:cNvPr>
            <p:cNvGrpSpPr/>
            <p:nvPr/>
          </p:nvGrpSpPr>
          <p:grpSpPr>
            <a:xfrm>
              <a:off x="7551936" y="4421487"/>
              <a:ext cx="3601103" cy="2281349"/>
              <a:chOff x="0" y="0"/>
              <a:chExt cx="1625382" cy="989729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2D0386B1-C04D-7F3D-2863-A23E53A91E95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custGeom>
                <a:avLst/>
                <a:gdLst/>
                <a:ahLst/>
                <a:cxnLst/>
                <a:rect l="l" t="t" r="r" b="b"/>
                <a:pathLst>
                  <a:path w="1625382" h="989729">
                    <a:moveTo>
                      <a:pt x="100359" y="0"/>
                    </a:moveTo>
                    <a:lnTo>
                      <a:pt x="1525023" y="0"/>
                    </a:lnTo>
                    <a:cubicBezTo>
                      <a:pt x="1580450" y="0"/>
                      <a:pt x="1625382" y="44932"/>
                      <a:pt x="1625382" y="100359"/>
                    </a:cubicBezTo>
                    <a:lnTo>
                      <a:pt x="1625382" y="889370"/>
                    </a:lnTo>
                    <a:cubicBezTo>
                      <a:pt x="1625382" y="944796"/>
                      <a:pt x="1580450" y="989729"/>
                      <a:pt x="1525023" y="989729"/>
                    </a:cubicBezTo>
                    <a:lnTo>
                      <a:pt x="100359" y="989729"/>
                    </a:lnTo>
                    <a:cubicBezTo>
                      <a:pt x="44932" y="989729"/>
                      <a:pt x="0" y="944796"/>
                      <a:pt x="0" y="889370"/>
                    </a:cubicBezTo>
                    <a:lnTo>
                      <a:pt x="0" y="100359"/>
                    </a:lnTo>
                    <a:cubicBezTo>
                      <a:pt x="0" y="44932"/>
                      <a:pt x="44932" y="0"/>
                      <a:pt x="100359" y="0"/>
                    </a:cubicBezTo>
                    <a:close/>
                  </a:path>
                </a:pathLst>
              </a:custGeom>
              <a:solidFill>
                <a:srgbClr val="FFD508">
                  <a:alpha val="61961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5B83F5EF-9944-F3E2-EABF-D174AAB5FBE0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27"/>
                  </a:lnSpc>
                </a:pPr>
                <a:endParaRPr sz="1200"/>
              </a:p>
            </p:txBody>
          </p:sp>
        </p:grp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DEAFAA6A-CBCF-2AAA-B952-C1B6C26B0C01}"/>
                </a:ext>
              </a:extLst>
            </p:cNvPr>
            <p:cNvSpPr txBox="1"/>
            <p:nvPr/>
          </p:nvSpPr>
          <p:spPr>
            <a:xfrm>
              <a:off x="7743233" y="4720236"/>
              <a:ext cx="3405568" cy="15301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427"/>
                </a:lnSpc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Early adoption</a:t>
              </a:r>
            </a:p>
            <a:p>
              <a:pPr>
                <a:lnSpc>
                  <a:spcPts val="2427"/>
                </a:lnSpc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Exciting innovation</a:t>
              </a:r>
            </a:p>
            <a:p>
              <a:pPr>
                <a:lnSpc>
                  <a:spcPts val="2427"/>
                </a:lnSpc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New opportunities</a:t>
              </a:r>
            </a:p>
            <a:p>
              <a:pPr>
                <a:lnSpc>
                  <a:spcPts val="2427"/>
                </a:lnSpc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Meeting new people</a:t>
              </a:r>
            </a:p>
            <a:p>
              <a:pPr>
                <a:lnSpc>
                  <a:spcPts val="2427"/>
                </a:lnSpc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Forging new partnerships</a:t>
              </a:r>
              <a:endParaRPr lang="en-US" sz="19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5682E9B7-8D4D-3F84-10C5-9CE642946A88}"/>
              </a:ext>
            </a:extLst>
          </p:cNvPr>
          <p:cNvSpPr txBox="1">
            <a:spLocks/>
          </p:cNvSpPr>
          <p:nvPr/>
        </p:nvSpPr>
        <p:spPr>
          <a:xfrm>
            <a:off x="455174" y="105118"/>
            <a:ext cx="8215534" cy="56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Exercise 9: Influencing drivers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BFD869F1-DF86-AD7C-747C-8B6D248893A8}"/>
              </a:ext>
            </a:extLst>
          </p:cNvPr>
          <p:cNvSpPr txBox="1"/>
          <p:nvPr/>
        </p:nvSpPr>
        <p:spPr>
          <a:xfrm>
            <a:off x="906806" y="1073668"/>
            <a:ext cx="3631905" cy="1530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Efficiency savings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Streamlining processes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Saving money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Increasing stability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Providing security</a:t>
            </a:r>
            <a:endParaRPr lang="en-US" sz="1900" b="1" dirty="0">
              <a:solidFill>
                <a:srgbClr val="FFFFFF"/>
              </a:solidFill>
              <a:latin typeface="Poppins ExtraBold" panose="00000900000000000000" pitchFamily="2" charset="0"/>
              <a:ea typeface="Poppins Bold"/>
              <a:cs typeface="Poppins ExtraBold" panose="00000900000000000000" pitchFamily="2" charset="0"/>
              <a:sym typeface="Poppins Bold"/>
            </a:endParaRP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4377A9B5-4289-E074-6A28-B6745925DC14}"/>
              </a:ext>
            </a:extLst>
          </p:cNvPr>
          <p:cNvSpPr txBox="1"/>
          <p:nvPr/>
        </p:nvSpPr>
        <p:spPr>
          <a:xfrm>
            <a:off x="918673" y="4283864"/>
            <a:ext cx="3313693" cy="1837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Creating purposeful impact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Implementing values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Improving team wellbeing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Empowering employees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Growing engagement</a:t>
            </a:r>
            <a:endParaRPr lang="en-US" sz="1900" b="1" dirty="0">
              <a:solidFill>
                <a:srgbClr val="FFFFFF"/>
              </a:solidFill>
              <a:latin typeface="Poppins ExtraBold" panose="00000900000000000000" pitchFamily="2" charset="0"/>
              <a:ea typeface="Poppins Bold"/>
              <a:cs typeface="Poppins ExtraBold" panose="00000900000000000000" pitchFamily="2" charset="0"/>
              <a:sym typeface="Poppins Bold"/>
            </a:endParaRPr>
          </a:p>
        </p:txBody>
      </p:sp>
      <p:pic>
        <p:nvPicPr>
          <p:cNvPr id="35" name="Picture 34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7F89DE85-B4C1-0373-264C-D8B08EC56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4" y="6068875"/>
            <a:ext cx="790529" cy="790529"/>
          </a:xfrm>
          <a:prstGeom prst="rect">
            <a:avLst/>
          </a:prstGeom>
        </p:spPr>
      </p:pic>
      <p:sp>
        <p:nvSpPr>
          <p:cNvPr id="36" name="Freeform: Shape 5">
            <a:extLst>
              <a:ext uri="{FF2B5EF4-FFF2-40B4-BE49-F238E27FC236}">
                <a16:creationId xmlns:a16="http://schemas.microsoft.com/office/drawing/2014/main" id="{54A85B49-29EB-60B9-CEE2-19F4A910AF36}"/>
              </a:ext>
            </a:extLst>
          </p:cNvPr>
          <p:cNvSpPr/>
          <p:nvPr/>
        </p:nvSpPr>
        <p:spPr>
          <a:xfrm>
            <a:off x="11663552" y="-10801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7" name="Freeform: Shape 2">
            <a:extLst>
              <a:ext uri="{FF2B5EF4-FFF2-40B4-BE49-F238E27FC236}">
                <a16:creationId xmlns:a16="http://schemas.microsoft.com/office/drawing/2014/main" id="{6476C56A-241E-A7DE-837A-59A08F34735E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8" name="Freeform: Shape 1">
            <a:extLst>
              <a:ext uri="{FF2B5EF4-FFF2-40B4-BE49-F238E27FC236}">
                <a16:creationId xmlns:a16="http://schemas.microsoft.com/office/drawing/2014/main" id="{3A36C714-B92D-4110-DC12-879CA9FF2E7C}"/>
              </a:ext>
            </a:extLst>
          </p:cNvPr>
          <p:cNvSpPr/>
          <p:nvPr/>
        </p:nvSpPr>
        <p:spPr>
          <a:xfrm>
            <a:off x="-275038" y="-16062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9" name="Freeform: Shape 4">
            <a:extLst>
              <a:ext uri="{FF2B5EF4-FFF2-40B4-BE49-F238E27FC236}">
                <a16:creationId xmlns:a16="http://schemas.microsoft.com/office/drawing/2014/main" id="{9607C430-0969-A04F-F4F0-1E97558FF95B}"/>
              </a:ext>
            </a:extLst>
          </p:cNvPr>
          <p:cNvSpPr/>
          <p:nvPr/>
        </p:nvSpPr>
        <p:spPr>
          <a:xfrm>
            <a:off x="4597971" y="6357283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393910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2363C-A823-C98F-5DD8-C553B461C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A40484B-52B4-30A3-2C5E-37E904C2EA1B}"/>
              </a:ext>
            </a:extLst>
          </p:cNvPr>
          <p:cNvSpPr/>
          <p:nvPr/>
        </p:nvSpPr>
        <p:spPr>
          <a:xfrm>
            <a:off x="0" y="-21143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1F06050E-2B6B-7A56-5C33-B589D3F839AE}"/>
              </a:ext>
            </a:extLst>
          </p:cNvPr>
          <p:cNvSpPr/>
          <p:nvPr/>
        </p:nvSpPr>
        <p:spPr>
          <a:xfrm>
            <a:off x="3895853" y="1329726"/>
            <a:ext cx="4396055" cy="4511215"/>
          </a:xfrm>
          <a:custGeom>
            <a:avLst/>
            <a:gdLst/>
            <a:ahLst/>
            <a:cxnLst/>
            <a:rect l="l" t="t" r="r" b="b"/>
            <a:pathLst>
              <a:path w="7759694" h="7759694">
                <a:moveTo>
                  <a:pt x="0" y="0"/>
                </a:moveTo>
                <a:lnTo>
                  <a:pt x="7759694" y="0"/>
                </a:lnTo>
                <a:lnTo>
                  <a:pt x="7759694" y="7759694"/>
                </a:lnTo>
                <a:lnTo>
                  <a:pt x="0" y="7759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2122FEDD-EB77-5AE8-2D2F-6D84DABD3AA7}"/>
              </a:ext>
            </a:extLst>
          </p:cNvPr>
          <p:cNvGrpSpPr/>
          <p:nvPr/>
        </p:nvGrpSpPr>
        <p:grpSpPr>
          <a:xfrm>
            <a:off x="747644" y="816042"/>
            <a:ext cx="3601103" cy="2281350"/>
            <a:chOff x="0" y="0"/>
            <a:chExt cx="1625382" cy="98972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7D4CE9C-98AD-162B-7078-89301AC51B41}"/>
                </a:ext>
              </a:extLst>
            </p:cNvPr>
            <p:cNvSpPr/>
            <p:nvPr/>
          </p:nvSpPr>
          <p:spPr>
            <a:xfrm>
              <a:off x="0" y="0"/>
              <a:ext cx="1625382" cy="989729"/>
            </a:xfrm>
            <a:custGeom>
              <a:avLst/>
              <a:gdLst/>
              <a:ahLst/>
              <a:cxnLst/>
              <a:rect l="l" t="t" r="r" b="b"/>
              <a:pathLst>
                <a:path w="1625382" h="989729">
                  <a:moveTo>
                    <a:pt x="100359" y="0"/>
                  </a:moveTo>
                  <a:lnTo>
                    <a:pt x="1525023" y="0"/>
                  </a:lnTo>
                  <a:cubicBezTo>
                    <a:pt x="1580450" y="0"/>
                    <a:pt x="1625382" y="44932"/>
                    <a:pt x="1625382" y="100359"/>
                  </a:cubicBezTo>
                  <a:lnTo>
                    <a:pt x="1625382" y="889370"/>
                  </a:lnTo>
                  <a:cubicBezTo>
                    <a:pt x="1625382" y="944796"/>
                    <a:pt x="1580450" y="989729"/>
                    <a:pt x="1525023" y="989729"/>
                  </a:cubicBezTo>
                  <a:lnTo>
                    <a:pt x="100359" y="989729"/>
                  </a:lnTo>
                  <a:cubicBezTo>
                    <a:pt x="44932" y="989729"/>
                    <a:pt x="0" y="944796"/>
                    <a:pt x="0" y="889370"/>
                  </a:cubicBezTo>
                  <a:lnTo>
                    <a:pt x="0" y="100359"/>
                  </a:lnTo>
                  <a:cubicBezTo>
                    <a:pt x="0" y="44932"/>
                    <a:pt x="44932" y="0"/>
                    <a:pt x="100359" y="0"/>
                  </a:cubicBezTo>
                  <a:close/>
                </a:path>
              </a:pathLst>
            </a:custGeom>
            <a:solidFill>
              <a:srgbClr val="2DAAE2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FD5B195-3B94-4291-C15C-99E425F3F2E1}"/>
                </a:ext>
              </a:extLst>
            </p:cNvPr>
            <p:cNvSpPr txBox="1"/>
            <p:nvPr/>
          </p:nvSpPr>
          <p:spPr>
            <a:xfrm>
              <a:off x="0" y="-66675"/>
              <a:ext cx="1625382" cy="10564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7"/>
                </a:lnSpc>
              </a:pPr>
              <a:endParaRPr sz="1200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9B755AF-FC82-145A-FBAD-803646AEF39C}"/>
              </a:ext>
            </a:extLst>
          </p:cNvPr>
          <p:cNvGrpSpPr/>
          <p:nvPr/>
        </p:nvGrpSpPr>
        <p:grpSpPr>
          <a:xfrm>
            <a:off x="747644" y="4051702"/>
            <a:ext cx="3601104" cy="2281350"/>
            <a:chOff x="0" y="0"/>
            <a:chExt cx="1625382" cy="989729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4A8D134-D628-F2F4-B279-08FD0B6338E8}"/>
                </a:ext>
              </a:extLst>
            </p:cNvPr>
            <p:cNvSpPr/>
            <p:nvPr/>
          </p:nvSpPr>
          <p:spPr>
            <a:xfrm>
              <a:off x="0" y="0"/>
              <a:ext cx="1625382" cy="989729"/>
            </a:xfrm>
            <a:custGeom>
              <a:avLst/>
              <a:gdLst/>
              <a:ahLst/>
              <a:cxnLst/>
              <a:rect l="l" t="t" r="r" b="b"/>
              <a:pathLst>
                <a:path w="1625382" h="989729">
                  <a:moveTo>
                    <a:pt x="100359" y="0"/>
                  </a:moveTo>
                  <a:lnTo>
                    <a:pt x="1525023" y="0"/>
                  </a:lnTo>
                  <a:cubicBezTo>
                    <a:pt x="1580450" y="0"/>
                    <a:pt x="1625382" y="44932"/>
                    <a:pt x="1625382" y="100359"/>
                  </a:cubicBezTo>
                  <a:lnTo>
                    <a:pt x="1625382" y="889370"/>
                  </a:lnTo>
                  <a:cubicBezTo>
                    <a:pt x="1625382" y="944796"/>
                    <a:pt x="1580450" y="989729"/>
                    <a:pt x="1525023" y="989729"/>
                  </a:cubicBezTo>
                  <a:lnTo>
                    <a:pt x="100359" y="989729"/>
                  </a:lnTo>
                  <a:cubicBezTo>
                    <a:pt x="44932" y="989729"/>
                    <a:pt x="0" y="944796"/>
                    <a:pt x="0" y="889370"/>
                  </a:cubicBezTo>
                  <a:lnTo>
                    <a:pt x="0" y="100359"/>
                  </a:lnTo>
                  <a:cubicBezTo>
                    <a:pt x="0" y="44932"/>
                    <a:pt x="44932" y="0"/>
                    <a:pt x="100359" y="0"/>
                  </a:cubicBezTo>
                  <a:close/>
                </a:path>
              </a:pathLst>
            </a:custGeom>
            <a:solidFill>
              <a:srgbClr val="A7C93F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A2B45DE4-F7BF-016C-048B-537730486950}"/>
                </a:ext>
              </a:extLst>
            </p:cNvPr>
            <p:cNvSpPr txBox="1"/>
            <p:nvPr/>
          </p:nvSpPr>
          <p:spPr>
            <a:xfrm>
              <a:off x="0" y="-66675"/>
              <a:ext cx="1625382" cy="10564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7"/>
                </a:lnSpc>
              </a:pPr>
              <a:endParaRPr sz="12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286C8A-ECF1-8A73-FD45-FB5FF0A5ABAA}"/>
              </a:ext>
            </a:extLst>
          </p:cNvPr>
          <p:cNvGrpSpPr/>
          <p:nvPr/>
        </p:nvGrpSpPr>
        <p:grpSpPr>
          <a:xfrm>
            <a:off x="7843253" y="739198"/>
            <a:ext cx="3601103" cy="2462660"/>
            <a:chOff x="7391951" y="388808"/>
            <a:chExt cx="4114249" cy="2704355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B9A25A8F-D600-31F5-183B-0034D631BFAB}"/>
                </a:ext>
              </a:extLst>
            </p:cNvPr>
            <p:cNvGrpSpPr/>
            <p:nvPr/>
          </p:nvGrpSpPr>
          <p:grpSpPr>
            <a:xfrm>
              <a:off x="7391951" y="388808"/>
              <a:ext cx="4114249" cy="2505251"/>
              <a:chOff x="0" y="0"/>
              <a:chExt cx="1625382" cy="989729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34F75B2C-D5D0-ECB9-06BC-B40FF3BBCF3D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custGeom>
                <a:avLst/>
                <a:gdLst/>
                <a:ahLst/>
                <a:cxnLst/>
                <a:rect l="l" t="t" r="r" b="b"/>
                <a:pathLst>
                  <a:path w="1625382" h="989729">
                    <a:moveTo>
                      <a:pt x="100359" y="0"/>
                    </a:moveTo>
                    <a:lnTo>
                      <a:pt x="1525023" y="0"/>
                    </a:lnTo>
                    <a:cubicBezTo>
                      <a:pt x="1580450" y="0"/>
                      <a:pt x="1625382" y="44932"/>
                      <a:pt x="1625382" y="100359"/>
                    </a:cubicBezTo>
                    <a:lnTo>
                      <a:pt x="1625382" y="889370"/>
                    </a:lnTo>
                    <a:cubicBezTo>
                      <a:pt x="1625382" y="944796"/>
                      <a:pt x="1580450" y="989729"/>
                      <a:pt x="1525023" y="989729"/>
                    </a:cubicBezTo>
                    <a:lnTo>
                      <a:pt x="100359" y="989729"/>
                    </a:lnTo>
                    <a:cubicBezTo>
                      <a:pt x="44932" y="989729"/>
                      <a:pt x="0" y="944796"/>
                      <a:pt x="0" y="889370"/>
                    </a:cubicBezTo>
                    <a:lnTo>
                      <a:pt x="0" y="100359"/>
                    </a:lnTo>
                    <a:cubicBezTo>
                      <a:pt x="0" y="44932"/>
                      <a:pt x="44932" y="0"/>
                      <a:pt x="100359" y="0"/>
                    </a:cubicBezTo>
                    <a:close/>
                  </a:path>
                </a:pathLst>
              </a:custGeom>
              <a:solidFill>
                <a:srgbClr val="E84427">
                  <a:alpha val="61961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ABE51362-CC7D-E741-71D8-096FF1C0D695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27"/>
                  </a:lnSpc>
                </a:pPr>
                <a:endParaRPr sz="1200"/>
              </a:p>
            </p:txBody>
          </p:sp>
        </p:grp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1B32A291-A641-D5B5-DB85-2A4FC1E777F5}"/>
                </a:ext>
              </a:extLst>
            </p:cNvPr>
            <p:cNvSpPr txBox="1"/>
            <p:nvPr/>
          </p:nvSpPr>
          <p:spPr>
            <a:xfrm>
              <a:off x="7468329" y="524492"/>
              <a:ext cx="3952286" cy="25686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Too slow to implement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Cost without tangible benefit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Lack of short- term results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Disconnected from strategy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endParaRPr lang="en-US" sz="19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11111A-355E-4415-AD4B-6BE89A29EB28}"/>
              </a:ext>
            </a:extLst>
          </p:cNvPr>
          <p:cNvGrpSpPr/>
          <p:nvPr/>
        </p:nvGrpSpPr>
        <p:grpSpPr>
          <a:xfrm>
            <a:off x="7843252" y="4051702"/>
            <a:ext cx="3601103" cy="2281349"/>
            <a:chOff x="7551936" y="4421487"/>
            <a:chExt cx="3601103" cy="2281349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AF80BA23-CA15-D26E-68A7-023BF235DF53}"/>
                </a:ext>
              </a:extLst>
            </p:cNvPr>
            <p:cNvGrpSpPr/>
            <p:nvPr/>
          </p:nvGrpSpPr>
          <p:grpSpPr>
            <a:xfrm>
              <a:off x="7551936" y="4421487"/>
              <a:ext cx="3601103" cy="2281349"/>
              <a:chOff x="0" y="0"/>
              <a:chExt cx="1625382" cy="989729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6412D5CC-5C90-3DFC-EA8F-7E53F8DE3818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custGeom>
                <a:avLst/>
                <a:gdLst/>
                <a:ahLst/>
                <a:cxnLst/>
                <a:rect l="l" t="t" r="r" b="b"/>
                <a:pathLst>
                  <a:path w="1625382" h="989729">
                    <a:moveTo>
                      <a:pt x="100359" y="0"/>
                    </a:moveTo>
                    <a:lnTo>
                      <a:pt x="1525023" y="0"/>
                    </a:lnTo>
                    <a:cubicBezTo>
                      <a:pt x="1580450" y="0"/>
                      <a:pt x="1625382" y="44932"/>
                      <a:pt x="1625382" y="100359"/>
                    </a:cubicBezTo>
                    <a:lnTo>
                      <a:pt x="1625382" y="889370"/>
                    </a:lnTo>
                    <a:cubicBezTo>
                      <a:pt x="1625382" y="944796"/>
                      <a:pt x="1580450" y="989729"/>
                      <a:pt x="1525023" y="989729"/>
                    </a:cubicBezTo>
                    <a:lnTo>
                      <a:pt x="100359" y="989729"/>
                    </a:lnTo>
                    <a:cubicBezTo>
                      <a:pt x="44932" y="989729"/>
                      <a:pt x="0" y="944796"/>
                      <a:pt x="0" y="889370"/>
                    </a:cubicBezTo>
                    <a:lnTo>
                      <a:pt x="0" y="100359"/>
                    </a:lnTo>
                    <a:cubicBezTo>
                      <a:pt x="0" y="44932"/>
                      <a:pt x="44932" y="0"/>
                      <a:pt x="100359" y="0"/>
                    </a:cubicBezTo>
                    <a:close/>
                  </a:path>
                </a:pathLst>
              </a:custGeom>
              <a:solidFill>
                <a:srgbClr val="FFD508">
                  <a:alpha val="61961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C5DC3E6E-5599-B402-A7A0-D590968D8105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27"/>
                  </a:lnSpc>
                </a:pPr>
                <a:endParaRPr sz="1200"/>
              </a:p>
            </p:txBody>
          </p:sp>
        </p:grp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AD05448F-AAE6-B1A7-3658-9C15EDF3BB17}"/>
                </a:ext>
              </a:extLst>
            </p:cNvPr>
            <p:cNvSpPr txBox="1"/>
            <p:nvPr/>
          </p:nvSpPr>
          <p:spPr>
            <a:xfrm>
              <a:off x="7618788" y="4488277"/>
              <a:ext cx="3459341" cy="214571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82563" indent="-182563">
                <a:lnSpc>
                  <a:spcPts val="2427"/>
                </a:lnSpc>
                <a:buFont typeface="Arial" panose="020B0604020202020204" pitchFamily="34" charset="0"/>
                <a:buChar char="•"/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Requires long term commitment</a:t>
              </a:r>
            </a:p>
            <a:p>
              <a:pPr marL="182563" indent="-182563">
                <a:lnSpc>
                  <a:spcPts val="2427"/>
                </a:lnSpc>
                <a:buFont typeface="Arial" panose="020B0604020202020204" pitchFamily="34" charset="0"/>
                <a:buChar char="•"/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Out-dated technology</a:t>
              </a:r>
            </a:p>
            <a:p>
              <a:pPr marL="182563" indent="-182563">
                <a:lnSpc>
                  <a:spcPts val="2427"/>
                </a:lnSpc>
                <a:buFont typeface="Arial" panose="020B0604020202020204" pitchFamily="34" charset="0"/>
                <a:buChar char="•"/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Limits future options + relationships</a:t>
              </a:r>
            </a:p>
            <a:p>
              <a:pPr marL="182563" indent="-182563">
                <a:lnSpc>
                  <a:spcPts val="2427"/>
                </a:lnSpc>
                <a:buFont typeface="Arial" panose="020B0604020202020204" pitchFamily="34" charset="0"/>
                <a:buChar char="•"/>
              </a:pPr>
              <a:r>
                <a:rPr lang="en-GB" sz="19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Lack of ‘big picture’ impact</a:t>
              </a:r>
              <a:endParaRPr lang="en-US" sz="19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89A833F4-8D16-C2EE-1881-A823F0B49DFF}"/>
              </a:ext>
            </a:extLst>
          </p:cNvPr>
          <p:cNvSpPr txBox="1">
            <a:spLocks/>
          </p:cNvSpPr>
          <p:nvPr/>
        </p:nvSpPr>
        <p:spPr>
          <a:xfrm>
            <a:off x="747644" y="92347"/>
            <a:ext cx="10434162" cy="56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Exercise 10: influencing blockers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BDFED6B6-3DE2-BBE0-FF62-602624E84897}"/>
              </a:ext>
            </a:extLst>
          </p:cNvPr>
          <p:cNvSpPr txBox="1"/>
          <p:nvPr/>
        </p:nvSpPr>
        <p:spPr>
          <a:xfrm>
            <a:off x="818315" y="938607"/>
            <a:ext cx="3530432" cy="2046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Lack of evidenced research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Lack of factual data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Demanding an immediate decision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Insufficiently clear process</a:t>
            </a:r>
            <a:endParaRPr lang="en-US" sz="1900" b="1" dirty="0">
              <a:solidFill>
                <a:srgbClr val="FFFFFF"/>
              </a:solidFill>
              <a:latin typeface="Poppins ExtraBold" panose="00000900000000000000" pitchFamily="2" charset="0"/>
              <a:ea typeface="Poppins Bold"/>
              <a:cs typeface="Poppins ExtraBold" panose="00000900000000000000" pitchFamily="2" charset="0"/>
              <a:sym typeface="Poppins Bold"/>
            </a:endParaRP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996F2728-A018-1A10-3DC2-68D46B76BABA}"/>
              </a:ext>
            </a:extLst>
          </p:cNvPr>
          <p:cNvSpPr txBox="1"/>
          <p:nvPr/>
        </p:nvSpPr>
        <p:spPr>
          <a:xfrm>
            <a:off x="818315" y="4141319"/>
            <a:ext cx="3313693" cy="2046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Causing team conflict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Requires change too quickly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Not engaging stakeholders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Lack of alignment with values</a:t>
            </a:r>
            <a:endParaRPr lang="en-US" sz="1900" b="1" dirty="0">
              <a:solidFill>
                <a:srgbClr val="FFFFFF"/>
              </a:solidFill>
              <a:latin typeface="Poppins ExtraBold" panose="00000900000000000000" pitchFamily="2" charset="0"/>
              <a:ea typeface="Poppins Bold"/>
              <a:cs typeface="Poppins ExtraBold" panose="00000900000000000000" pitchFamily="2" charset="0"/>
              <a:sym typeface="Poppins Bold"/>
            </a:endParaRPr>
          </a:p>
        </p:txBody>
      </p:sp>
      <p:pic>
        <p:nvPicPr>
          <p:cNvPr id="35" name="Picture 34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8E7E2159-4DF3-28D0-BD61-7ACDF8A8E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4" y="6068875"/>
            <a:ext cx="790529" cy="790529"/>
          </a:xfrm>
          <a:prstGeom prst="rect">
            <a:avLst/>
          </a:prstGeom>
        </p:spPr>
      </p:pic>
      <p:sp>
        <p:nvSpPr>
          <p:cNvPr id="36" name="Freeform: Shape 5">
            <a:extLst>
              <a:ext uri="{FF2B5EF4-FFF2-40B4-BE49-F238E27FC236}">
                <a16:creationId xmlns:a16="http://schemas.microsoft.com/office/drawing/2014/main" id="{A3B43373-F035-9B36-F407-39DC3DF5B494}"/>
              </a:ext>
            </a:extLst>
          </p:cNvPr>
          <p:cNvSpPr/>
          <p:nvPr/>
        </p:nvSpPr>
        <p:spPr>
          <a:xfrm>
            <a:off x="11663552" y="-10801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7" name="Freeform: Shape 2">
            <a:extLst>
              <a:ext uri="{FF2B5EF4-FFF2-40B4-BE49-F238E27FC236}">
                <a16:creationId xmlns:a16="http://schemas.microsoft.com/office/drawing/2014/main" id="{C88E8BFA-EDE6-5BB6-301B-26C119F52F0A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8" name="Freeform: Shape 1">
            <a:extLst>
              <a:ext uri="{FF2B5EF4-FFF2-40B4-BE49-F238E27FC236}">
                <a16:creationId xmlns:a16="http://schemas.microsoft.com/office/drawing/2014/main" id="{4CF4C284-B6DA-7EFF-2552-83243A897A60}"/>
              </a:ext>
            </a:extLst>
          </p:cNvPr>
          <p:cNvSpPr/>
          <p:nvPr/>
        </p:nvSpPr>
        <p:spPr>
          <a:xfrm>
            <a:off x="-275038" y="-16062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9" name="Freeform: Shape 4">
            <a:extLst>
              <a:ext uri="{FF2B5EF4-FFF2-40B4-BE49-F238E27FC236}">
                <a16:creationId xmlns:a16="http://schemas.microsoft.com/office/drawing/2014/main" id="{2F9562BF-3CA2-32D4-70DF-4BB9AC88FC9E}"/>
              </a:ext>
            </a:extLst>
          </p:cNvPr>
          <p:cNvSpPr/>
          <p:nvPr/>
        </p:nvSpPr>
        <p:spPr>
          <a:xfrm>
            <a:off x="4597971" y="6357283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31281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7CD22-AEFF-4F4C-7F29-F8C364B85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F38DCD5-42FC-77A3-A9AD-904EACB57794}"/>
              </a:ext>
            </a:extLst>
          </p:cNvPr>
          <p:cNvSpPr/>
          <p:nvPr/>
        </p:nvSpPr>
        <p:spPr>
          <a:xfrm>
            <a:off x="0" y="-21143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B303D856-D25A-616E-84AE-17CB3E9C44A6}"/>
              </a:ext>
            </a:extLst>
          </p:cNvPr>
          <p:cNvSpPr/>
          <p:nvPr/>
        </p:nvSpPr>
        <p:spPr>
          <a:xfrm>
            <a:off x="3895853" y="1329726"/>
            <a:ext cx="4396055" cy="4511215"/>
          </a:xfrm>
          <a:custGeom>
            <a:avLst/>
            <a:gdLst/>
            <a:ahLst/>
            <a:cxnLst/>
            <a:rect l="l" t="t" r="r" b="b"/>
            <a:pathLst>
              <a:path w="7759694" h="7759694">
                <a:moveTo>
                  <a:pt x="0" y="0"/>
                </a:moveTo>
                <a:lnTo>
                  <a:pt x="7759694" y="0"/>
                </a:lnTo>
                <a:lnTo>
                  <a:pt x="7759694" y="7759694"/>
                </a:lnTo>
                <a:lnTo>
                  <a:pt x="0" y="7759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90E46CC4-043C-CE93-237E-8E64507866DF}"/>
              </a:ext>
            </a:extLst>
          </p:cNvPr>
          <p:cNvGrpSpPr/>
          <p:nvPr/>
        </p:nvGrpSpPr>
        <p:grpSpPr>
          <a:xfrm>
            <a:off x="747644" y="816042"/>
            <a:ext cx="3601103" cy="2281350"/>
            <a:chOff x="0" y="0"/>
            <a:chExt cx="1625382" cy="98972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6DB86CC-7201-7444-94C5-716B0F50D25A}"/>
                </a:ext>
              </a:extLst>
            </p:cNvPr>
            <p:cNvSpPr/>
            <p:nvPr/>
          </p:nvSpPr>
          <p:spPr>
            <a:xfrm>
              <a:off x="0" y="0"/>
              <a:ext cx="1625382" cy="989729"/>
            </a:xfrm>
            <a:custGeom>
              <a:avLst/>
              <a:gdLst/>
              <a:ahLst/>
              <a:cxnLst/>
              <a:rect l="l" t="t" r="r" b="b"/>
              <a:pathLst>
                <a:path w="1625382" h="989729">
                  <a:moveTo>
                    <a:pt x="100359" y="0"/>
                  </a:moveTo>
                  <a:lnTo>
                    <a:pt x="1525023" y="0"/>
                  </a:lnTo>
                  <a:cubicBezTo>
                    <a:pt x="1580450" y="0"/>
                    <a:pt x="1625382" y="44932"/>
                    <a:pt x="1625382" y="100359"/>
                  </a:cubicBezTo>
                  <a:lnTo>
                    <a:pt x="1625382" y="889370"/>
                  </a:lnTo>
                  <a:cubicBezTo>
                    <a:pt x="1625382" y="944796"/>
                    <a:pt x="1580450" y="989729"/>
                    <a:pt x="1525023" y="989729"/>
                  </a:cubicBezTo>
                  <a:lnTo>
                    <a:pt x="100359" y="989729"/>
                  </a:lnTo>
                  <a:cubicBezTo>
                    <a:pt x="44932" y="989729"/>
                    <a:pt x="0" y="944796"/>
                    <a:pt x="0" y="889370"/>
                  </a:cubicBezTo>
                  <a:lnTo>
                    <a:pt x="0" y="100359"/>
                  </a:lnTo>
                  <a:cubicBezTo>
                    <a:pt x="0" y="44932"/>
                    <a:pt x="44932" y="0"/>
                    <a:pt x="100359" y="0"/>
                  </a:cubicBezTo>
                  <a:close/>
                </a:path>
              </a:pathLst>
            </a:custGeom>
            <a:solidFill>
              <a:srgbClr val="2DAAE2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76860E22-1ECE-584F-D633-DAD8D9E26295}"/>
                </a:ext>
              </a:extLst>
            </p:cNvPr>
            <p:cNvSpPr txBox="1"/>
            <p:nvPr/>
          </p:nvSpPr>
          <p:spPr>
            <a:xfrm>
              <a:off x="0" y="-66675"/>
              <a:ext cx="1625382" cy="10564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7"/>
                </a:lnSpc>
              </a:pPr>
              <a:endParaRPr sz="1200"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5F2A2F2E-C14A-4D6A-5D22-ABCBA8FFD903}"/>
              </a:ext>
            </a:extLst>
          </p:cNvPr>
          <p:cNvGrpSpPr/>
          <p:nvPr/>
        </p:nvGrpSpPr>
        <p:grpSpPr>
          <a:xfrm>
            <a:off x="747644" y="4051702"/>
            <a:ext cx="3601104" cy="2281350"/>
            <a:chOff x="0" y="0"/>
            <a:chExt cx="1625382" cy="989729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1A84B82-427E-250F-11F4-1A93C7972880}"/>
                </a:ext>
              </a:extLst>
            </p:cNvPr>
            <p:cNvSpPr/>
            <p:nvPr/>
          </p:nvSpPr>
          <p:spPr>
            <a:xfrm>
              <a:off x="0" y="0"/>
              <a:ext cx="1625382" cy="989729"/>
            </a:xfrm>
            <a:custGeom>
              <a:avLst/>
              <a:gdLst/>
              <a:ahLst/>
              <a:cxnLst/>
              <a:rect l="l" t="t" r="r" b="b"/>
              <a:pathLst>
                <a:path w="1625382" h="989729">
                  <a:moveTo>
                    <a:pt x="100359" y="0"/>
                  </a:moveTo>
                  <a:lnTo>
                    <a:pt x="1525023" y="0"/>
                  </a:lnTo>
                  <a:cubicBezTo>
                    <a:pt x="1580450" y="0"/>
                    <a:pt x="1625382" y="44932"/>
                    <a:pt x="1625382" y="100359"/>
                  </a:cubicBezTo>
                  <a:lnTo>
                    <a:pt x="1625382" y="889370"/>
                  </a:lnTo>
                  <a:cubicBezTo>
                    <a:pt x="1625382" y="944796"/>
                    <a:pt x="1580450" y="989729"/>
                    <a:pt x="1525023" y="989729"/>
                  </a:cubicBezTo>
                  <a:lnTo>
                    <a:pt x="100359" y="989729"/>
                  </a:lnTo>
                  <a:cubicBezTo>
                    <a:pt x="44932" y="989729"/>
                    <a:pt x="0" y="944796"/>
                    <a:pt x="0" y="889370"/>
                  </a:cubicBezTo>
                  <a:lnTo>
                    <a:pt x="0" y="100359"/>
                  </a:lnTo>
                  <a:cubicBezTo>
                    <a:pt x="0" y="44932"/>
                    <a:pt x="44932" y="0"/>
                    <a:pt x="100359" y="0"/>
                  </a:cubicBezTo>
                  <a:close/>
                </a:path>
              </a:pathLst>
            </a:custGeom>
            <a:solidFill>
              <a:srgbClr val="A7C93F">
                <a:alpha val="61961"/>
              </a:srgbClr>
            </a:solid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6CDC4638-FC8A-DBC6-2EC1-AAAC832CA414}"/>
                </a:ext>
              </a:extLst>
            </p:cNvPr>
            <p:cNvSpPr txBox="1"/>
            <p:nvPr/>
          </p:nvSpPr>
          <p:spPr>
            <a:xfrm>
              <a:off x="0" y="-66675"/>
              <a:ext cx="1625382" cy="105640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427"/>
                </a:lnSpc>
              </a:pPr>
              <a:endParaRPr sz="12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F2B7F88-7C06-A653-5B6B-70CD3CF03A14}"/>
              </a:ext>
            </a:extLst>
          </p:cNvPr>
          <p:cNvGrpSpPr/>
          <p:nvPr/>
        </p:nvGrpSpPr>
        <p:grpSpPr>
          <a:xfrm>
            <a:off x="7843253" y="739198"/>
            <a:ext cx="3601103" cy="2281350"/>
            <a:chOff x="7391951" y="388808"/>
            <a:chExt cx="4114249" cy="2505251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D83964FF-BE06-EE7D-354C-586795AF8C3C}"/>
                </a:ext>
              </a:extLst>
            </p:cNvPr>
            <p:cNvGrpSpPr/>
            <p:nvPr/>
          </p:nvGrpSpPr>
          <p:grpSpPr>
            <a:xfrm>
              <a:off x="7391951" y="388808"/>
              <a:ext cx="4114249" cy="2505251"/>
              <a:chOff x="0" y="0"/>
              <a:chExt cx="1625382" cy="989729"/>
            </a:xfrm>
          </p:grpSpPr>
          <p:sp>
            <p:nvSpPr>
              <p:cNvPr id="4" name="Freeform 4">
                <a:extLst>
                  <a:ext uri="{FF2B5EF4-FFF2-40B4-BE49-F238E27FC236}">
                    <a16:creationId xmlns:a16="http://schemas.microsoft.com/office/drawing/2014/main" id="{166E175D-5D6E-30FA-DF37-A399BA630EF1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custGeom>
                <a:avLst/>
                <a:gdLst/>
                <a:ahLst/>
                <a:cxnLst/>
                <a:rect l="l" t="t" r="r" b="b"/>
                <a:pathLst>
                  <a:path w="1625382" h="989729">
                    <a:moveTo>
                      <a:pt x="100359" y="0"/>
                    </a:moveTo>
                    <a:lnTo>
                      <a:pt x="1525023" y="0"/>
                    </a:lnTo>
                    <a:cubicBezTo>
                      <a:pt x="1580450" y="0"/>
                      <a:pt x="1625382" y="44932"/>
                      <a:pt x="1625382" y="100359"/>
                    </a:cubicBezTo>
                    <a:lnTo>
                      <a:pt x="1625382" y="889370"/>
                    </a:lnTo>
                    <a:cubicBezTo>
                      <a:pt x="1625382" y="944796"/>
                      <a:pt x="1580450" y="989729"/>
                      <a:pt x="1525023" y="989729"/>
                    </a:cubicBezTo>
                    <a:lnTo>
                      <a:pt x="100359" y="989729"/>
                    </a:lnTo>
                    <a:cubicBezTo>
                      <a:pt x="44932" y="989729"/>
                      <a:pt x="0" y="944796"/>
                      <a:pt x="0" y="889370"/>
                    </a:cubicBezTo>
                    <a:lnTo>
                      <a:pt x="0" y="100359"/>
                    </a:lnTo>
                    <a:cubicBezTo>
                      <a:pt x="0" y="44932"/>
                      <a:pt x="44932" y="0"/>
                      <a:pt x="100359" y="0"/>
                    </a:cubicBezTo>
                    <a:close/>
                  </a:path>
                </a:pathLst>
              </a:custGeom>
              <a:solidFill>
                <a:srgbClr val="E84427">
                  <a:alpha val="61961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5" name="TextBox 5">
                <a:extLst>
                  <a:ext uri="{FF2B5EF4-FFF2-40B4-BE49-F238E27FC236}">
                    <a16:creationId xmlns:a16="http://schemas.microsoft.com/office/drawing/2014/main" id="{96C43A84-746B-B89B-1D77-4F58B03E58E7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27"/>
                  </a:lnSpc>
                </a:pPr>
                <a:endParaRPr sz="1200"/>
              </a:p>
            </p:txBody>
          </p:sp>
        </p:grp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1BA9B769-E184-2AAD-018D-E0CC8218A89D}"/>
                </a:ext>
              </a:extLst>
            </p:cNvPr>
            <p:cNvSpPr txBox="1"/>
            <p:nvPr/>
          </p:nvSpPr>
          <p:spPr>
            <a:xfrm>
              <a:off x="7468329" y="524492"/>
              <a:ext cx="3952286" cy="20109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GB" sz="17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Focus on solutions + present clear options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GB" sz="17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Be assertive + upfront about what you want – apply some pressure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GB" sz="17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Create an urgent business case</a:t>
              </a:r>
              <a:endPara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5AD4AA9-C44B-4F60-5DAE-A65633BE8822}"/>
              </a:ext>
            </a:extLst>
          </p:cNvPr>
          <p:cNvGrpSpPr/>
          <p:nvPr/>
        </p:nvGrpSpPr>
        <p:grpSpPr>
          <a:xfrm>
            <a:off x="7843252" y="4051702"/>
            <a:ext cx="3601103" cy="2281349"/>
            <a:chOff x="7551936" y="4421487"/>
            <a:chExt cx="3601103" cy="2281349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95B1DC7A-D3E8-78A8-7E0F-006FD3D45800}"/>
                </a:ext>
              </a:extLst>
            </p:cNvPr>
            <p:cNvGrpSpPr/>
            <p:nvPr/>
          </p:nvGrpSpPr>
          <p:grpSpPr>
            <a:xfrm>
              <a:off x="7551936" y="4421487"/>
              <a:ext cx="3601103" cy="2281349"/>
              <a:chOff x="0" y="0"/>
              <a:chExt cx="1625382" cy="989729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5E8DEE4F-18EF-D5CE-546A-B228380CAAB1}"/>
                  </a:ext>
                </a:extLst>
              </p:cNvPr>
              <p:cNvSpPr/>
              <p:nvPr/>
            </p:nvSpPr>
            <p:spPr>
              <a:xfrm>
                <a:off x="0" y="0"/>
                <a:ext cx="1625382" cy="989729"/>
              </a:xfrm>
              <a:custGeom>
                <a:avLst/>
                <a:gdLst/>
                <a:ahLst/>
                <a:cxnLst/>
                <a:rect l="l" t="t" r="r" b="b"/>
                <a:pathLst>
                  <a:path w="1625382" h="989729">
                    <a:moveTo>
                      <a:pt x="100359" y="0"/>
                    </a:moveTo>
                    <a:lnTo>
                      <a:pt x="1525023" y="0"/>
                    </a:lnTo>
                    <a:cubicBezTo>
                      <a:pt x="1580450" y="0"/>
                      <a:pt x="1625382" y="44932"/>
                      <a:pt x="1625382" y="100359"/>
                    </a:cubicBezTo>
                    <a:lnTo>
                      <a:pt x="1625382" y="889370"/>
                    </a:lnTo>
                    <a:cubicBezTo>
                      <a:pt x="1625382" y="944796"/>
                      <a:pt x="1580450" y="989729"/>
                      <a:pt x="1525023" y="989729"/>
                    </a:cubicBezTo>
                    <a:lnTo>
                      <a:pt x="100359" y="989729"/>
                    </a:lnTo>
                    <a:cubicBezTo>
                      <a:pt x="44932" y="989729"/>
                      <a:pt x="0" y="944796"/>
                      <a:pt x="0" y="889370"/>
                    </a:cubicBezTo>
                    <a:lnTo>
                      <a:pt x="0" y="100359"/>
                    </a:lnTo>
                    <a:cubicBezTo>
                      <a:pt x="0" y="44932"/>
                      <a:pt x="44932" y="0"/>
                      <a:pt x="100359" y="0"/>
                    </a:cubicBezTo>
                    <a:close/>
                  </a:path>
                </a:pathLst>
              </a:custGeom>
              <a:solidFill>
                <a:srgbClr val="FFD508">
                  <a:alpha val="61961"/>
                </a:srgbClr>
              </a:solid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1497A280-F405-2FBA-1C98-47CBDD265987}"/>
                  </a:ext>
                </a:extLst>
              </p:cNvPr>
              <p:cNvSpPr txBox="1"/>
              <p:nvPr/>
            </p:nvSpPr>
            <p:spPr>
              <a:xfrm>
                <a:off x="0" y="-66675"/>
                <a:ext cx="1625382" cy="1056404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427"/>
                  </a:lnSpc>
                </a:pPr>
                <a:endParaRPr sz="1200"/>
              </a:p>
            </p:txBody>
          </p:sp>
        </p:grp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2D27155-3213-533E-D722-8142700CA333}"/>
                </a:ext>
              </a:extLst>
            </p:cNvPr>
            <p:cNvSpPr txBox="1"/>
            <p:nvPr/>
          </p:nvSpPr>
          <p:spPr>
            <a:xfrm>
              <a:off x="7618788" y="4488277"/>
              <a:ext cx="3459341" cy="21385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82563" indent="-182563">
                <a:lnSpc>
                  <a:spcPts val="2427"/>
                </a:lnSpc>
                <a:buFont typeface="Arial" panose="020B0604020202020204" pitchFamily="34" charset="0"/>
                <a:buChar char="•"/>
              </a:pPr>
              <a:r>
                <a:rPr lang="en-GB" sz="17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Clarify the window of opportunity – apply some pressure</a:t>
              </a:r>
            </a:p>
            <a:p>
              <a:pPr marL="182563" indent="-182563">
                <a:lnSpc>
                  <a:spcPts val="2427"/>
                </a:lnSpc>
                <a:buFont typeface="Arial" panose="020B0604020202020204" pitchFamily="34" charset="0"/>
                <a:buChar char="•"/>
              </a:pPr>
              <a:r>
                <a:rPr lang="en-GB" sz="17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Emphasise the vision and what you can make possible</a:t>
              </a:r>
            </a:p>
            <a:p>
              <a:pPr marL="182563" indent="-182563">
                <a:buFont typeface="Arial" panose="020B0604020202020204" pitchFamily="34" charset="0"/>
                <a:buChar char="•"/>
              </a:pPr>
              <a:r>
                <a:rPr lang="en-GB" sz="1700" b="1" dirty="0">
                  <a:solidFill>
                    <a:schemeClr val="bg1"/>
                  </a:solidFill>
                  <a:latin typeface="Poppins ExtraBold" panose="00000900000000000000" pitchFamily="2" charset="0"/>
                  <a:ea typeface="ＭＳ 明朝"/>
                  <a:cs typeface="Poppins ExtraBold" panose="00000900000000000000" pitchFamily="2" charset="0"/>
                </a:rPr>
                <a:t>Give time to fostering the relationship</a:t>
              </a:r>
              <a:endPara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endParaRP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19BE33DE-3E12-2A4E-3FC8-8278891CDC5C}"/>
              </a:ext>
            </a:extLst>
          </p:cNvPr>
          <p:cNvSpPr txBox="1">
            <a:spLocks/>
          </p:cNvSpPr>
          <p:nvPr/>
        </p:nvSpPr>
        <p:spPr>
          <a:xfrm>
            <a:off x="747644" y="92347"/>
            <a:ext cx="8215534" cy="56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Securing a commitment</a:t>
            </a: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47A76ADA-BDAA-785D-557A-849E5189E6AF}"/>
              </a:ext>
            </a:extLst>
          </p:cNvPr>
          <p:cNvSpPr txBox="1"/>
          <p:nvPr/>
        </p:nvSpPr>
        <p:spPr>
          <a:xfrm>
            <a:off x="818315" y="938607"/>
            <a:ext cx="3459760" cy="209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Ensure they’ve got space to make a well reasoned decision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Make sure they have all the info they need and answer their questions carefully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  <a:sym typeface="Poppins Bold"/>
              </a:rPr>
              <a:t>Avoid applying pressure or rushing them</a:t>
            </a:r>
            <a:endParaRPr lang="en-US" sz="1700" b="1" dirty="0">
              <a:solidFill>
                <a:srgbClr val="FFFFFF"/>
              </a:solidFill>
              <a:latin typeface="Poppins ExtraBold" panose="00000900000000000000" pitchFamily="2" charset="0"/>
              <a:ea typeface="Poppins Bold"/>
              <a:cs typeface="Poppins ExtraBold" panose="00000900000000000000" pitchFamily="2" charset="0"/>
              <a:sym typeface="Poppins Bold"/>
            </a:endParaRP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D5189C9D-0CBD-D4BF-506E-BF4A44FB1959}"/>
              </a:ext>
            </a:extLst>
          </p:cNvPr>
          <p:cNvSpPr txBox="1"/>
          <p:nvPr/>
        </p:nvSpPr>
        <p:spPr>
          <a:xfrm>
            <a:off x="818315" y="4141319"/>
            <a:ext cx="3313693" cy="20928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Give sufficient time to make a decision + don’t pressure them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Give them time to check consensus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Communicate what support will be offered along the customer journey</a:t>
            </a:r>
            <a:endParaRPr lang="en-US" sz="1700" b="1" dirty="0">
              <a:solidFill>
                <a:srgbClr val="FFFFFF"/>
              </a:solidFill>
              <a:latin typeface="Poppins ExtraBold" panose="00000900000000000000" pitchFamily="2" charset="0"/>
              <a:ea typeface="Poppins Bold"/>
              <a:cs typeface="Poppins ExtraBold" panose="00000900000000000000" pitchFamily="2" charset="0"/>
              <a:sym typeface="Poppins Bold"/>
            </a:endParaRPr>
          </a:p>
        </p:txBody>
      </p:sp>
      <p:pic>
        <p:nvPicPr>
          <p:cNvPr id="35" name="Picture 34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6306B6D4-F88A-96D1-AA2C-25B2CDD41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4" y="6068875"/>
            <a:ext cx="790529" cy="790529"/>
          </a:xfrm>
          <a:prstGeom prst="rect">
            <a:avLst/>
          </a:prstGeom>
        </p:spPr>
      </p:pic>
      <p:sp>
        <p:nvSpPr>
          <p:cNvPr id="36" name="Freeform: Shape 5">
            <a:extLst>
              <a:ext uri="{FF2B5EF4-FFF2-40B4-BE49-F238E27FC236}">
                <a16:creationId xmlns:a16="http://schemas.microsoft.com/office/drawing/2014/main" id="{861C2587-6767-9C22-4138-509EB074A83D}"/>
              </a:ext>
            </a:extLst>
          </p:cNvPr>
          <p:cNvSpPr/>
          <p:nvPr/>
        </p:nvSpPr>
        <p:spPr>
          <a:xfrm>
            <a:off x="11663552" y="-10801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7" name="Freeform: Shape 2">
            <a:extLst>
              <a:ext uri="{FF2B5EF4-FFF2-40B4-BE49-F238E27FC236}">
                <a16:creationId xmlns:a16="http://schemas.microsoft.com/office/drawing/2014/main" id="{A7B775D0-2F0A-0BCC-FBB6-10A8A34875D6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8" name="Freeform: Shape 1">
            <a:extLst>
              <a:ext uri="{FF2B5EF4-FFF2-40B4-BE49-F238E27FC236}">
                <a16:creationId xmlns:a16="http://schemas.microsoft.com/office/drawing/2014/main" id="{3DA531DE-4D84-08E1-88C3-1F75A0F40E76}"/>
              </a:ext>
            </a:extLst>
          </p:cNvPr>
          <p:cNvSpPr/>
          <p:nvPr/>
        </p:nvSpPr>
        <p:spPr>
          <a:xfrm>
            <a:off x="-275038" y="-16062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9" name="Freeform: Shape 4">
            <a:extLst>
              <a:ext uri="{FF2B5EF4-FFF2-40B4-BE49-F238E27FC236}">
                <a16:creationId xmlns:a16="http://schemas.microsoft.com/office/drawing/2014/main" id="{ADCE96A4-A58B-325A-7048-19ECA0866879}"/>
              </a:ext>
            </a:extLst>
          </p:cNvPr>
          <p:cNvSpPr/>
          <p:nvPr/>
        </p:nvSpPr>
        <p:spPr>
          <a:xfrm>
            <a:off x="4597971" y="6357283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6831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82D0F2-0D47-B921-C0A3-A77EEB51E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68CAEDCF-0630-1570-59A5-A88ED9D96CC9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9DD08F1A-7A78-E111-E549-75644B038855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846D6F86-42A6-83F0-E1F5-AA8019B94657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DD8CEDF9-3C4F-7E3F-23F2-525338640BC6}"/>
              </a:ext>
            </a:extLst>
          </p:cNvPr>
          <p:cNvSpPr/>
          <p:nvPr/>
        </p:nvSpPr>
        <p:spPr>
          <a:xfrm>
            <a:off x="-317056" y="325517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3FA936E5-8ED8-5630-A6F7-7E0A762A7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45E4EE23-F594-3EEC-879B-F4C3DC91A05C}"/>
              </a:ext>
            </a:extLst>
          </p:cNvPr>
          <p:cNvSpPr txBox="1"/>
          <p:nvPr/>
        </p:nvSpPr>
        <p:spPr>
          <a:xfrm>
            <a:off x="695295" y="643001"/>
            <a:ext cx="9508434" cy="677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 defTabSz="457200">
              <a:defRPr sz="26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US" sz="38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Planning your presentation checklist</a:t>
            </a:r>
            <a:endParaRPr sz="3800" dirty="0">
              <a:solidFill>
                <a:schemeClr val="bg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D49A60-445E-4C43-CA30-6DA153A8767D}"/>
              </a:ext>
            </a:extLst>
          </p:cNvPr>
          <p:cNvSpPr txBox="1"/>
          <p:nvPr/>
        </p:nvSpPr>
        <p:spPr>
          <a:xfrm>
            <a:off x="695295" y="1567846"/>
            <a:ext cx="11342286" cy="55861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52425" indent="-352425">
              <a:buAutoNum type="arabicPeriod"/>
              <a:tabLst>
                <a:tab pos="4846638" algn="l"/>
              </a:tabLst>
            </a:pPr>
            <a:r>
              <a:rPr lang="en-US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Know your own profile	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are your natural communication 		strengths and </a:t>
            </a:r>
            <a:r>
              <a:rPr lang="en-US" sz="2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blindspots</a:t>
            </a:r>
            <a:endParaRPr lang="en-US" sz="24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2425" indent="-352425">
              <a:buAutoNum type="arabicPeriod"/>
              <a:tabLst>
                <a:tab pos="4846638" algn="l"/>
              </a:tabLst>
            </a:pPr>
            <a:endParaRPr lang="en-US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2425" indent="-352425">
              <a:buFont typeface="+mj-lt"/>
              <a:buAutoNum type="arabicPeriod"/>
              <a:tabLst>
                <a:tab pos="4846638" algn="l"/>
              </a:tabLst>
            </a:pPr>
            <a:r>
              <a:rPr lang="en-US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Consider your audience</a:t>
            </a: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is their (likely) </a:t>
            </a:r>
            <a:r>
              <a:rPr lang="en-US" sz="2400" dirty="0" err="1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colour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preference</a:t>
            </a: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</a:p>
          <a:p>
            <a:pPr marL="352425" indent="-352425">
              <a:buFont typeface="+mj-lt"/>
              <a:buAutoNum type="arabicPeriod"/>
              <a:tabLst>
                <a:tab pos="4846638" algn="l"/>
              </a:tabLst>
            </a:pPr>
            <a:endParaRPr lang="en-US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2425" indent="-352425">
              <a:buFont typeface="+mj-lt"/>
              <a:buAutoNum type="arabicPeriod"/>
              <a:tabLst>
                <a:tab pos="4846638" algn="l"/>
              </a:tabLst>
            </a:pPr>
            <a:r>
              <a:rPr lang="en-US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‘Flex’ your presentation</a:t>
            </a: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do ‘they’ most need to </a:t>
            </a: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think/feel?</a:t>
            </a:r>
          </a:p>
          <a:p>
            <a:pPr marL="352425" indent="-352425">
              <a:buFont typeface="+mj-lt"/>
              <a:buAutoNum type="arabicPeriod"/>
              <a:tabLst>
                <a:tab pos="4846638" algn="l"/>
              </a:tabLst>
            </a:pPr>
            <a:endParaRPr lang="en-US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2425" indent="-352425">
              <a:buFont typeface="+mj-lt"/>
              <a:buAutoNum type="arabicPeriod"/>
              <a:tabLst>
                <a:tab pos="4846638" algn="l"/>
              </a:tabLst>
            </a:pPr>
            <a:r>
              <a:rPr lang="en-US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Review as you go</a:t>
            </a: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Is your approach connecting? What 		could you do to adjust?</a:t>
            </a:r>
          </a:p>
          <a:p>
            <a:pPr marL="352425" indent="-352425">
              <a:buFont typeface="+mj-lt"/>
              <a:buAutoNum type="arabicPeriod"/>
              <a:tabLst>
                <a:tab pos="4846638" algn="l"/>
              </a:tabLst>
            </a:pPr>
            <a:endParaRPr lang="en-US" sz="24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52425" indent="-352425">
              <a:buFont typeface="+mj-lt"/>
              <a:buAutoNum type="arabicPeriod"/>
              <a:tabLst>
                <a:tab pos="4846638" algn="l"/>
              </a:tabLst>
            </a:pPr>
            <a:r>
              <a:rPr lang="en-US" sz="24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Record learning for others</a:t>
            </a:r>
            <a:r>
              <a:rPr lang="en-U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went well? What didn’t go so well? 		What would you differently next time?</a:t>
            </a:r>
          </a:p>
          <a:p>
            <a:pPr marL="457200" indent="-457200">
              <a:buFont typeface="+mj-lt"/>
              <a:buAutoNum type="arabicPeriod"/>
              <a:tabLst>
                <a:tab pos="4846638" algn="l"/>
              </a:tabLst>
            </a:pPr>
            <a:endParaRPr lang="en-US" sz="2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tabLst>
                <a:tab pos="4846638" algn="l"/>
              </a:tabLst>
            </a:pPr>
            <a:endParaRPr lang="en-US" sz="2300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300" b="1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776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1934D-3BA4-42B0-2A87-585D90056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E379B9D-6F76-A494-33D6-F90347F3CAEA}"/>
              </a:ext>
            </a:extLst>
          </p:cNvPr>
          <p:cNvSpPr/>
          <p:nvPr/>
        </p:nvSpPr>
        <p:spPr>
          <a:xfrm>
            <a:off x="0" y="-21143"/>
            <a:ext cx="12192000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6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8308BCEE-D3FC-75B6-0D25-0B2F31469A68}"/>
              </a:ext>
            </a:extLst>
          </p:cNvPr>
          <p:cNvSpPr/>
          <p:nvPr/>
        </p:nvSpPr>
        <p:spPr>
          <a:xfrm rot="16505813">
            <a:off x="-477387" y="1281322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3" name="Freeform: Shape 5">
            <a:extLst>
              <a:ext uri="{FF2B5EF4-FFF2-40B4-BE49-F238E27FC236}">
                <a16:creationId xmlns:a16="http://schemas.microsoft.com/office/drawing/2014/main" id="{F1475FCA-1804-1244-EE79-E2B10CD17ED4}"/>
              </a:ext>
            </a:extLst>
          </p:cNvPr>
          <p:cNvSpPr/>
          <p:nvPr/>
        </p:nvSpPr>
        <p:spPr>
          <a:xfrm>
            <a:off x="4280453" y="656982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3" name="Picture 22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EFBAE725-5928-2A16-D84C-263CC1357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201706"/>
            <a:ext cx="627258" cy="6272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87113A-F505-9F98-FC5D-3BE96A1AB0C8}"/>
              </a:ext>
            </a:extLst>
          </p:cNvPr>
          <p:cNvSpPr txBox="1"/>
          <p:nvPr/>
        </p:nvSpPr>
        <p:spPr>
          <a:xfrm>
            <a:off x="426427" y="286157"/>
            <a:ext cx="1037655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Exercise 11: Planning your Presentation</a:t>
            </a:r>
            <a:endParaRPr lang="en-US" sz="4000" b="1" dirty="0">
              <a:solidFill>
                <a:srgbClr val="28265B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DBADA3-F1D1-C306-A000-45E9AF431A8B}"/>
              </a:ext>
            </a:extLst>
          </p:cNvPr>
          <p:cNvSpPr/>
          <p:nvPr/>
        </p:nvSpPr>
        <p:spPr>
          <a:xfrm>
            <a:off x="426427" y="1302640"/>
            <a:ext cx="4796975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Reflecting on the two profiles on the right.</a:t>
            </a:r>
          </a:p>
        </p:txBody>
      </p:sp>
      <p:sp>
        <p:nvSpPr>
          <p:cNvPr id="12" name="Freeform: Shape 4">
            <a:extLst>
              <a:ext uri="{FF2B5EF4-FFF2-40B4-BE49-F238E27FC236}">
                <a16:creationId xmlns:a16="http://schemas.microsoft.com/office/drawing/2014/main" id="{11E33ABE-DBDB-9007-2161-A9B86761F425}"/>
              </a:ext>
            </a:extLst>
          </p:cNvPr>
          <p:cNvSpPr/>
          <p:nvPr/>
        </p:nvSpPr>
        <p:spPr>
          <a:xfrm>
            <a:off x="6767188" y="-409614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1" name="Freeform: Shape 2">
            <a:extLst>
              <a:ext uri="{FF2B5EF4-FFF2-40B4-BE49-F238E27FC236}">
                <a16:creationId xmlns:a16="http://schemas.microsoft.com/office/drawing/2014/main" id="{BF233C4F-5C0A-10F7-D523-35156C3D86BD}"/>
              </a:ext>
            </a:extLst>
          </p:cNvPr>
          <p:cNvSpPr/>
          <p:nvPr/>
        </p:nvSpPr>
        <p:spPr>
          <a:xfrm>
            <a:off x="11815871" y="2975662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17FE9A-1631-5C1B-87DA-6660A68C3503}"/>
              </a:ext>
            </a:extLst>
          </p:cNvPr>
          <p:cNvSpPr txBox="1"/>
          <p:nvPr/>
        </p:nvSpPr>
        <p:spPr>
          <a:xfrm>
            <a:off x="401675" y="2484808"/>
            <a:ext cx="51892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are the probable needs, motivations and communication preferences?</a:t>
            </a:r>
          </a:p>
          <a:p>
            <a:endParaRPr lang="en-US" sz="22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will you need to ensure you do to enhance the negotiation process for them?</a:t>
            </a:r>
          </a:p>
        </p:txBody>
      </p:sp>
      <p:pic>
        <p:nvPicPr>
          <p:cNvPr id="9" name="Picture 8" descr="Screenshot 2019-05-14 at 15.07.59.png">
            <a:extLst>
              <a:ext uri="{FF2B5EF4-FFF2-40B4-BE49-F238E27FC236}">
                <a16:creationId xmlns:a16="http://schemas.microsoft.com/office/drawing/2014/main" id="{D0585C65-4ACC-4F0E-A65B-3E6F2E756E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577" y="1440997"/>
            <a:ext cx="3795250" cy="208762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24" name="Picture 23" descr="Screenshot 2019-05-14 at 15.40.36.png">
            <a:extLst>
              <a:ext uri="{FF2B5EF4-FFF2-40B4-BE49-F238E27FC236}">
                <a16:creationId xmlns:a16="http://schemas.microsoft.com/office/drawing/2014/main" id="{786C1E8C-1B3C-558C-E17A-654EF6FED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496" y="4187454"/>
            <a:ext cx="3803331" cy="211509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E35D290-DF95-C1B1-77B9-E69751688A95}"/>
              </a:ext>
            </a:extLst>
          </p:cNvPr>
          <p:cNvSpPr txBox="1"/>
          <p:nvPr/>
        </p:nvSpPr>
        <p:spPr>
          <a:xfrm>
            <a:off x="8901827" y="994043"/>
            <a:ext cx="338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5ED4CE-51EE-90B6-3FC2-AB18AA8C6AEC}"/>
              </a:ext>
            </a:extLst>
          </p:cNvPr>
          <p:cNvSpPr txBox="1"/>
          <p:nvPr/>
        </p:nvSpPr>
        <p:spPr>
          <a:xfrm>
            <a:off x="8901827" y="3767316"/>
            <a:ext cx="3386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0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8C059-7389-2E99-6A1C-4A251C54E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872B190-B603-3D72-817A-D588328E22D1}"/>
              </a:ext>
            </a:extLst>
          </p:cNvPr>
          <p:cNvSpPr/>
          <p:nvPr/>
        </p:nvSpPr>
        <p:spPr>
          <a:xfrm>
            <a:off x="0" y="0"/>
            <a:ext cx="12192000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66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D98AD9B6-7356-37C3-991A-D1ACFA1A000B}"/>
              </a:ext>
            </a:extLst>
          </p:cNvPr>
          <p:cNvSpPr/>
          <p:nvPr/>
        </p:nvSpPr>
        <p:spPr>
          <a:xfrm rot="16505813">
            <a:off x="-477387" y="1281322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3" name="Freeform: Shape 5">
            <a:extLst>
              <a:ext uri="{FF2B5EF4-FFF2-40B4-BE49-F238E27FC236}">
                <a16:creationId xmlns:a16="http://schemas.microsoft.com/office/drawing/2014/main" id="{2BC82080-A619-99BF-14DA-B1F5D158E641}"/>
              </a:ext>
            </a:extLst>
          </p:cNvPr>
          <p:cNvSpPr/>
          <p:nvPr/>
        </p:nvSpPr>
        <p:spPr>
          <a:xfrm>
            <a:off x="4280453" y="656982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3" name="Picture 22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A350EB81-4CD2-0B96-6EFC-52C3607EE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201706"/>
            <a:ext cx="627258" cy="6272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C0C601-83C3-4587-8F7B-4485F2F4958A}"/>
              </a:ext>
            </a:extLst>
          </p:cNvPr>
          <p:cNvSpPr txBox="1"/>
          <p:nvPr/>
        </p:nvSpPr>
        <p:spPr>
          <a:xfrm>
            <a:off x="112799" y="255997"/>
            <a:ext cx="5623841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Action planning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605589-C2FE-134E-35F4-1692811B4ADC}"/>
              </a:ext>
            </a:extLst>
          </p:cNvPr>
          <p:cNvSpPr/>
          <p:nvPr/>
        </p:nvSpPr>
        <p:spPr>
          <a:xfrm>
            <a:off x="426428" y="1125457"/>
            <a:ext cx="4315448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2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Reflect on what you’ve learnt today through the lens of all 4 </a:t>
            </a:r>
            <a:r>
              <a:rPr lang="en-US" sz="2200" dirty="0" err="1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colours</a:t>
            </a:r>
            <a:r>
              <a:rPr lang="en-US" sz="22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3BE6E0-75E3-CD27-FEEB-50BE5327F758}"/>
              </a:ext>
            </a:extLst>
          </p:cNvPr>
          <p:cNvGrpSpPr/>
          <p:nvPr/>
        </p:nvGrpSpPr>
        <p:grpSpPr>
          <a:xfrm>
            <a:off x="4875171" y="730976"/>
            <a:ext cx="3531382" cy="2600999"/>
            <a:chOff x="1011936" y="3645408"/>
            <a:chExt cx="3742944" cy="26334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600AE2C-1452-48CF-F538-6ED232C74E01}"/>
                </a:ext>
              </a:extLst>
            </p:cNvPr>
            <p:cNvSpPr/>
            <p:nvPr/>
          </p:nvSpPr>
          <p:spPr>
            <a:xfrm>
              <a:off x="1011936" y="3645408"/>
              <a:ext cx="3742944" cy="2633472"/>
            </a:xfrm>
            <a:prstGeom prst="roundRect">
              <a:avLst/>
            </a:prstGeom>
            <a:solidFill>
              <a:srgbClr val="2DAAE2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72CC41F-5353-6755-B2B1-CA2A991E9E6C}"/>
                </a:ext>
              </a:extLst>
            </p:cNvPr>
            <p:cNvSpPr txBox="1"/>
            <p:nvPr/>
          </p:nvSpPr>
          <p:spPr>
            <a:xfrm>
              <a:off x="1330965" y="3781897"/>
              <a:ext cx="3389377" cy="2212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What more do I want to know?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4870CA4-5068-1FDA-1C7E-F09489ECA4D6}"/>
              </a:ext>
            </a:extLst>
          </p:cNvPr>
          <p:cNvGrpSpPr/>
          <p:nvPr/>
        </p:nvGrpSpPr>
        <p:grpSpPr>
          <a:xfrm>
            <a:off x="8543667" y="718877"/>
            <a:ext cx="3460685" cy="2600999"/>
            <a:chOff x="5187696" y="902208"/>
            <a:chExt cx="3700272" cy="252679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2A186E3-73AF-6F09-C51E-A1F5DEF24360}"/>
                </a:ext>
              </a:extLst>
            </p:cNvPr>
            <p:cNvSpPr/>
            <p:nvPr/>
          </p:nvSpPr>
          <p:spPr>
            <a:xfrm>
              <a:off x="5187696" y="902208"/>
              <a:ext cx="3700272" cy="2526792"/>
            </a:xfrm>
            <a:prstGeom prst="roundRect">
              <a:avLst/>
            </a:prstGeom>
            <a:solidFill>
              <a:srgbClr val="E84427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38F175F-3A27-313D-7939-CF8E32040CE7}"/>
                </a:ext>
              </a:extLst>
            </p:cNvPr>
            <p:cNvSpPr txBox="1"/>
            <p:nvPr/>
          </p:nvSpPr>
          <p:spPr>
            <a:xfrm>
              <a:off x="5498592" y="1047105"/>
              <a:ext cx="3389376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What are my personal goals?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sp>
        <p:nvSpPr>
          <p:cNvPr id="12" name="Freeform: Shape 4">
            <a:extLst>
              <a:ext uri="{FF2B5EF4-FFF2-40B4-BE49-F238E27FC236}">
                <a16:creationId xmlns:a16="http://schemas.microsoft.com/office/drawing/2014/main" id="{D1A36E44-0F03-E6F7-FF97-E52E8D09A2B3}"/>
              </a:ext>
            </a:extLst>
          </p:cNvPr>
          <p:cNvSpPr/>
          <p:nvPr/>
        </p:nvSpPr>
        <p:spPr>
          <a:xfrm>
            <a:off x="6767188" y="-409614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B907C6-E07A-2F26-6FFA-BB0A87226812}"/>
              </a:ext>
            </a:extLst>
          </p:cNvPr>
          <p:cNvGrpSpPr/>
          <p:nvPr/>
        </p:nvGrpSpPr>
        <p:grpSpPr>
          <a:xfrm>
            <a:off x="4867291" y="3600706"/>
            <a:ext cx="3547143" cy="2600999"/>
            <a:chOff x="1011936" y="463296"/>
            <a:chExt cx="3925824" cy="26578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C8883CB-B57E-F924-A893-6580DA48DD12}"/>
                </a:ext>
              </a:extLst>
            </p:cNvPr>
            <p:cNvSpPr/>
            <p:nvPr/>
          </p:nvSpPr>
          <p:spPr>
            <a:xfrm>
              <a:off x="1011936" y="463296"/>
              <a:ext cx="3925824" cy="2657856"/>
            </a:xfrm>
            <a:prstGeom prst="roundRect">
              <a:avLst/>
            </a:prstGeom>
            <a:solidFill>
              <a:srgbClr val="A7C93F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6C56A2-8788-A842-925C-ED9087498887}"/>
                </a:ext>
              </a:extLst>
            </p:cNvPr>
            <p:cNvSpPr txBox="1"/>
            <p:nvPr/>
          </p:nvSpPr>
          <p:spPr>
            <a:xfrm>
              <a:off x="1410776" y="604616"/>
              <a:ext cx="3197799" cy="2232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How could this impact others?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6593A7-9D66-38F8-4D44-B474FCE2B553}"/>
              </a:ext>
            </a:extLst>
          </p:cNvPr>
          <p:cNvGrpSpPr/>
          <p:nvPr/>
        </p:nvGrpSpPr>
        <p:grpSpPr>
          <a:xfrm>
            <a:off x="8585768" y="3600706"/>
            <a:ext cx="3418584" cy="2635226"/>
            <a:chOff x="1011936" y="3121152"/>
            <a:chExt cx="3938016" cy="262128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7B48780-B599-20CC-A598-290B8762AE83}"/>
                </a:ext>
              </a:extLst>
            </p:cNvPr>
            <p:cNvSpPr/>
            <p:nvPr/>
          </p:nvSpPr>
          <p:spPr>
            <a:xfrm>
              <a:off x="1011936" y="3121152"/>
              <a:ext cx="3938016" cy="2621280"/>
            </a:xfrm>
            <a:prstGeom prst="roundRect">
              <a:avLst/>
            </a:prstGeom>
            <a:solidFill>
              <a:srgbClr val="FFD508">
                <a:alpha val="82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0A874D-3FF4-D936-DA6A-F06B68A7DDB9}"/>
                </a:ext>
              </a:extLst>
            </p:cNvPr>
            <p:cNvSpPr txBox="1"/>
            <p:nvPr/>
          </p:nvSpPr>
          <p:spPr>
            <a:xfrm>
              <a:off x="1289932" y="3344002"/>
              <a:ext cx="3621836" cy="1898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How can this be applied?</a:t>
              </a:r>
            </a:p>
            <a:p>
              <a:endParaRPr lang="en-GB" sz="1000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 </a:t>
              </a:r>
            </a:p>
            <a:p>
              <a:pPr marL="342900" indent="-342900">
                <a:buFont typeface="+mj-lt"/>
                <a:buAutoNum type="arabicPeriod"/>
              </a:pPr>
              <a:endParaRPr lang="en-GB" b="1" dirty="0">
                <a:solidFill>
                  <a:srgbClr val="FFFFFF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b="1" dirty="0">
                  <a:solidFill>
                    <a:srgbClr val="FFFFFF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 </a:t>
              </a:r>
            </a:p>
          </p:txBody>
        </p:sp>
      </p:grpSp>
      <p:sp>
        <p:nvSpPr>
          <p:cNvPr id="11" name="Freeform: Shape 2">
            <a:extLst>
              <a:ext uri="{FF2B5EF4-FFF2-40B4-BE49-F238E27FC236}">
                <a16:creationId xmlns:a16="http://schemas.microsoft.com/office/drawing/2014/main" id="{35FAFA71-2674-A7FC-192A-A4FB155ACED9}"/>
              </a:ext>
            </a:extLst>
          </p:cNvPr>
          <p:cNvSpPr/>
          <p:nvPr/>
        </p:nvSpPr>
        <p:spPr>
          <a:xfrm>
            <a:off x="11815871" y="2975662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96E540-B9D9-46D5-D35E-426094D2D353}"/>
              </a:ext>
            </a:extLst>
          </p:cNvPr>
          <p:cNvSpPr txBox="1"/>
          <p:nvPr/>
        </p:nvSpPr>
        <p:spPr>
          <a:xfrm>
            <a:off x="401675" y="2484808"/>
            <a:ext cx="444034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was the most helpful insight you gained?</a:t>
            </a:r>
          </a:p>
          <a:p>
            <a:endParaRPr lang="en-US" sz="220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2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one thing do you need to watch out for in order to ensure optimal effectiveness in negotiation + influencing?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6C8D93-85A4-E715-16CC-063228C351C2}"/>
              </a:ext>
            </a:extLst>
          </p:cNvPr>
          <p:cNvSpPr txBox="1"/>
          <p:nvPr/>
        </p:nvSpPr>
        <p:spPr>
          <a:xfrm>
            <a:off x="396703" y="5131079"/>
            <a:ext cx="4314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do you want to </a:t>
            </a:r>
            <a:r>
              <a:rPr lang="en-US" sz="22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stop … start … continue</a:t>
            </a:r>
            <a:r>
              <a:rPr lang="en-US" sz="22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96901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3CA69E-AFC8-A7AC-080D-52077DEB2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7A4D20E4-2A9F-250A-C2F3-4EEC6983F93C}"/>
              </a:ext>
            </a:extLst>
          </p:cNvPr>
          <p:cNvSpPr/>
          <p:nvPr/>
        </p:nvSpPr>
        <p:spPr>
          <a:xfrm>
            <a:off x="8269802" y="-39526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4BE25968-6422-486C-6639-36D42096F7B8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ED16C0B9-1473-A0CB-E3BE-47DAB64DB208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0E413F33-07DF-BC8E-B05E-86EA48A4BDAD}"/>
              </a:ext>
            </a:extLst>
          </p:cNvPr>
          <p:cNvSpPr/>
          <p:nvPr/>
        </p:nvSpPr>
        <p:spPr>
          <a:xfrm>
            <a:off x="-317056" y="3428998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957B74DD-5C93-5A2F-C018-D7C6C0080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95" y="5741262"/>
            <a:ext cx="1284237" cy="1020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A73CB6-6F15-6E9A-E608-09EED3520D4E}"/>
              </a:ext>
            </a:extLst>
          </p:cNvPr>
          <p:cNvSpPr txBox="1"/>
          <p:nvPr/>
        </p:nvSpPr>
        <p:spPr>
          <a:xfrm>
            <a:off x="849714" y="590661"/>
            <a:ext cx="5077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Thank you and please stay in touch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32765FA-99D7-00D2-2CA8-D4B1A2D91A30}"/>
              </a:ext>
            </a:extLst>
          </p:cNvPr>
          <p:cNvSpPr/>
          <p:nvPr/>
        </p:nvSpPr>
        <p:spPr>
          <a:xfrm>
            <a:off x="6269058" y="1966379"/>
            <a:ext cx="771636" cy="771636"/>
          </a:xfrm>
          <a:custGeom>
            <a:avLst/>
            <a:gdLst/>
            <a:ahLst/>
            <a:cxnLst/>
            <a:rect l="l" t="t" r="r" b="b"/>
            <a:pathLst>
              <a:path w="1157454" h="1157454">
                <a:moveTo>
                  <a:pt x="0" y="0"/>
                </a:moveTo>
                <a:lnTo>
                  <a:pt x="1157454" y="0"/>
                </a:lnTo>
                <a:lnTo>
                  <a:pt x="1157454" y="1157453"/>
                </a:lnTo>
                <a:lnTo>
                  <a:pt x="0" y="115745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72C1054-CC57-2D49-9BF4-C790DB41E34F}"/>
              </a:ext>
            </a:extLst>
          </p:cNvPr>
          <p:cNvSpPr/>
          <p:nvPr/>
        </p:nvSpPr>
        <p:spPr>
          <a:xfrm>
            <a:off x="6354207" y="4122148"/>
            <a:ext cx="788911" cy="788911"/>
          </a:xfrm>
          <a:custGeom>
            <a:avLst/>
            <a:gdLst/>
            <a:ahLst/>
            <a:cxnLst/>
            <a:rect l="l" t="t" r="r" b="b"/>
            <a:pathLst>
              <a:path w="1183366" h="1183366">
                <a:moveTo>
                  <a:pt x="0" y="0"/>
                </a:moveTo>
                <a:lnTo>
                  <a:pt x="1183366" y="0"/>
                </a:lnTo>
                <a:lnTo>
                  <a:pt x="1183366" y="1183366"/>
                </a:lnTo>
                <a:lnTo>
                  <a:pt x="0" y="118336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2560BE4-4297-7570-80CA-315EBC4A013D}"/>
              </a:ext>
            </a:extLst>
          </p:cNvPr>
          <p:cNvSpPr/>
          <p:nvPr/>
        </p:nvSpPr>
        <p:spPr>
          <a:xfrm>
            <a:off x="6354207" y="5253959"/>
            <a:ext cx="851567" cy="726154"/>
          </a:xfrm>
          <a:custGeom>
            <a:avLst/>
            <a:gdLst/>
            <a:ahLst/>
            <a:cxnLst/>
            <a:rect l="l" t="t" r="r" b="b"/>
            <a:pathLst>
              <a:path w="1277350" h="1089231">
                <a:moveTo>
                  <a:pt x="0" y="0"/>
                </a:moveTo>
                <a:lnTo>
                  <a:pt x="1277351" y="0"/>
                </a:lnTo>
                <a:lnTo>
                  <a:pt x="1277351" y="1089231"/>
                </a:lnTo>
                <a:lnTo>
                  <a:pt x="0" y="10892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B47105D-5B3D-A71E-10F0-17ADA9DF26AF}"/>
              </a:ext>
            </a:extLst>
          </p:cNvPr>
          <p:cNvSpPr/>
          <p:nvPr/>
        </p:nvSpPr>
        <p:spPr>
          <a:xfrm>
            <a:off x="6354208" y="3078752"/>
            <a:ext cx="686486" cy="700496"/>
          </a:xfrm>
          <a:custGeom>
            <a:avLst/>
            <a:gdLst/>
            <a:ahLst/>
            <a:cxnLst/>
            <a:rect l="l" t="t" r="r" b="b"/>
            <a:pathLst>
              <a:path w="1029729" h="1050744">
                <a:moveTo>
                  <a:pt x="0" y="0"/>
                </a:moveTo>
                <a:lnTo>
                  <a:pt x="1029730" y="0"/>
                </a:lnTo>
                <a:lnTo>
                  <a:pt x="1029730" y="1050744"/>
                </a:lnTo>
                <a:lnTo>
                  <a:pt x="0" y="10507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D139EC3-8F8F-5AFE-8DCD-4E8B675D655B}"/>
              </a:ext>
            </a:extLst>
          </p:cNvPr>
          <p:cNvSpPr/>
          <p:nvPr/>
        </p:nvSpPr>
        <p:spPr>
          <a:xfrm>
            <a:off x="6269059" y="865155"/>
            <a:ext cx="747127" cy="747127"/>
          </a:xfrm>
          <a:custGeom>
            <a:avLst/>
            <a:gdLst/>
            <a:ahLst/>
            <a:cxnLst/>
            <a:rect l="l" t="t" r="r" b="b"/>
            <a:pathLst>
              <a:path w="1120691" h="1120691">
                <a:moveTo>
                  <a:pt x="0" y="0"/>
                </a:moveTo>
                <a:lnTo>
                  <a:pt x="1120691" y="0"/>
                </a:lnTo>
                <a:lnTo>
                  <a:pt x="1120691" y="1120691"/>
                </a:lnTo>
                <a:lnTo>
                  <a:pt x="0" y="11206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389237-B6F7-A078-EF74-DD526BD27FC7}"/>
              </a:ext>
            </a:extLst>
          </p:cNvPr>
          <p:cNvSpPr txBox="1"/>
          <p:nvPr/>
        </p:nvSpPr>
        <p:spPr>
          <a:xfrm>
            <a:off x="7777704" y="1009484"/>
            <a:ext cx="2820908" cy="37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colour-profiling.com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7F2544-FF29-F1B3-FF6B-A114075A6285}"/>
              </a:ext>
            </a:extLst>
          </p:cNvPr>
          <p:cNvSpPr txBox="1"/>
          <p:nvPr/>
        </p:nvSpPr>
        <p:spPr>
          <a:xfrm>
            <a:off x="7777704" y="2122962"/>
            <a:ext cx="2268935" cy="37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@colourprofiling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2B73A-E4BB-AA41-D258-81FC73F26403}"/>
              </a:ext>
            </a:extLst>
          </p:cNvPr>
          <p:cNvSpPr txBox="1"/>
          <p:nvPr/>
        </p:nvSpPr>
        <p:spPr>
          <a:xfrm>
            <a:off x="7777705" y="3199765"/>
            <a:ext cx="2027555" cy="37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@cmeprofiling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C2E166-E6BE-3C53-9043-4C6D4F99E449}"/>
              </a:ext>
            </a:extLst>
          </p:cNvPr>
          <p:cNvSpPr txBox="1"/>
          <p:nvPr/>
        </p:nvSpPr>
        <p:spPr>
          <a:xfrm>
            <a:off x="7777704" y="4287368"/>
            <a:ext cx="2663666" cy="37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Cmecolourprofiling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701BE2-4FB9-AD5F-2189-D84959647108}"/>
              </a:ext>
            </a:extLst>
          </p:cNvPr>
          <p:cNvSpPr txBox="1"/>
          <p:nvPr/>
        </p:nvSpPr>
        <p:spPr>
          <a:xfrm>
            <a:off x="7777704" y="5364171"/>
            <a:ext cx="3254772" cy="377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 dirty="0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@C-me Colour Profiling</a:t>
            </a:r>
          </a:p>
        </p:txBody>
      </p:sp>
    </p:spTree>
    <p:extLst>
      <p:ext uri="{BB962C8B-B14F-4D97-AF65-F5344CB8AC3E}">
        <p14:creationId xmlns:p14="http://schemas.microsoft.com/office/powerpoint/2010/main" val="347024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7BC9A-3AA2-32DC-1CC3-DB05FD1BC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45E544-097A-E809-5670-3667EA569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86" y="0"/>
            <a:ext cx="10392114" cy="68399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47191AB-62B0-9B7B-64DB-3A0E6707D627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55000">
                <a:srgbClr val="28265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462544-1AC8-98FA-BC0A-402297944B24}"/>
              </a:ext>
            </a:extLst>
          </p:cNvPr>
          <p:cNvSpPr txBox="1"/>
          <p:nvPr/>
        </p:nvSpPr>
        <p:spPr>
          <a:xfrm>
            <a:off x="386077" y="2499344"/>
            <a:ext cx="111138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C-me Influencing with Impact Workshop</a:t>
            </a:r>
          </a:p>
          <a:p>
            <a:endParaRPr lang="en-US" sz="6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CF8571-C3A0-72AF-E94E-0563D1120222}"/>
              </a:ext>
            </a:extLst>
          </p:cNvPr>
          <p:cNvSpPr txBox="1"/>
          <p:nvPr/>
        </p:nvSpPr>
        <p:spPr>
          <a:xfrm>
            <a:off x="386076" y="4481357"/>
            <a:ext cx="798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Helping teams communicate, collaborate + perform at their best</a:t>
            </a:r>
          </a:p>
        </p:txBody>
      </p:sp>
      <p:pic>
        <p:nvPicPr>
          <p:cNvPr id="7" name="Picture 6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712F6A9C-1580-7816-A4BF-E72175B0F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66" y="397125"/>
            <a:ext cx="1001927" cy="79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26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3048EA-8425-A9F4-204D-CA553EE50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">
            <a:extLst>
              <a:ext uri="{FF2B5EF4-FFF2-40B4-BE49-F238E27FC236}">
                <a16:creationId xmlns:a16="http://schemas.microsoft.com/office/drawing/2014/main" id="{C4E46F51-E9B2-8458-D20E-0B2F55FCABD5}"/>
              </a:ext>
            </a:extLst>
          </p:cNvPr>
          <p:cNvSpPr/>
          <p:nvPr/>
        </p:nvSpPr>
        <p:spPr>
          <a:xfrm>
            <a:off x="9842075" y="-377439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7" name="Freeform: Shape 2">
            <a:extLst>
              <a:ext uri="{FF2B5EF4-FFF2-40B4-BE49-F238E27FC236}">
                <a16:creationId xmlns:a16="http://schemas.microsoft.com/office/drawing/2014/main" id="{82D05567-B64D-03FD-9686-29A459C220FF}"/>
              </a:ext>
            </a:extLst>
          </p:cNvPr>
          <p:cNvSpPr/>
          <p:nvPr/>
        </p:nvSpPr>
        <p:spPr>
          <a:xfrm>
            <a:off x="8009861" y="6356350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8" name="Freeform: Shape 4">
            <a:extLst>
              <a:ext uri="{FF2B5EF4-FFF2-40B4-BE49-F238E27FC236}">
                <a16:creationId xmlns:a16="http://schemas.microsoft.com/office/drawing/2014/main" id="{D3B51478-A2E1-F7E6-FA61-70C3D4B354CF}"/>
              </a:ext>
            </a:extLst>
          </p:cNvPr>
          <p:cNvSpPr/>
          <p:nvPr/>
        </p:nvSpPr>
        <p:spPr>
          <a:xfrm>
            <a:off x="11653814" y="1382191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9" name="Freeform: Shape 5">
            <a:extLst>
              <a:ext uri="{FF2B5EF4-FFF2-40B4-BE49-F238E27FC236}">
                <a16:creationId xmlns:a16="http://schemas.microsoft.com/office/drawing/2014/main" id="{0C0994C3-BC5B-7AC6-3301-311744D3B09F}"/>
              </a:ext>
            </a:extLst>
          </p:cNvPr>
          <p:cNvSpPr/>
          <p:nvPr/>
        </p:nvSpPr>
        <p:spPr>
          <a:xfrm>
            <a:off x="-317056" y="3428998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1" name="Picture 20" descr="A colorful circle with white text&#10;&#10;AI-generated content may be incorrect.">
            <a:extLst>
              <a:ext uri="{FF2B5EF4-FFF2-40B4-BE49-F238E27FC236}">
                <a16:creationId xmlns:a16="http://schemas.microsoft.com/office/drawing/2014/main" id="{98095D65-BF9A-B0A7-6FFC-4D5F94E14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419" y="6169152"/>
            <a:ext cx="695295" cy="55232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A98DB537-0450-4A9F-B687-BA473F6ED993}"/>
              </a:ext>
            </a:extLst>
          </p:cNvPr>
          <p:cNvGrpSpPr/>
          <p:nvPr/>
        </p:nvGrpSpPr>
        <p:grpSpPr>
          <a:xfrm>
            <a:off x="453336" y="471470"/>
            <a:ext cx="11072283" cy="4453153"/>
            <a:chOff x="439711" y="299720"/>
            <a:chExt cx="5136888" cy="33850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2B78EEC-833F-BE00-D4CF-931028923682}"/>
                </a:ext>
              </a:extLst>
            </p:cNvPr>
            <p:cNvSpPr txBox="1"/>
            <p:nvPr/>
          </p:nvSpPr>
          <p:spPr>
            <a:xfrm>
              <a:off x="462318" y="299720"/>
              <a:ext cx="3819048" cy="538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rPr>
                <a:t>Our aims for this session</a:t>
              </a:r>
              <a:endParaRPr lang="en-US" sz="3600" b="1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D8C31EC-7122-CC7C-12C6-64BA2E6F15C3}"/>
                </a:ext>
              </a:extLst>
            </p:cNvPr>
            <p:cNvGrpSpPr/>
            <p:nvPr/>
          </p:nvGrpSpPr>
          <p:grpSpPr>
            <a:xfrm>
              <a:off x="439711" y="1071333"/>
              <a:ext cx="5136888" cy="2613462"/>
              <a:chOff x="1350804" y="1331958"/>
              <a:chExt cx="4673288" cy="2613462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E008B2-DF87-B756-8E32-3244459A67D9}"/>
                  </a:ext>
                </a:extLst>
              </p:cNvPr>
              <p:cNvSpPr txBox="1"/>
              <p:nvPr/>
            </p:nvSpPr>
            <p:spPr>
              <a:xfrm>
                <a:off x="1856391" y="1886351"/>
                <a:ext cx="4167701" cy="67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Consider personal influencing </a:t>
                </a:r>
                <a:r>
                  <a:rPr lang="en-US" sz="260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strengths</a:t>
                </a:r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 and </a:t>
                </a:r>
                <a:r>
                  <a:rPr lang="en-US" sz="260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improvement areas</a:t>
                </a:r>
                <a:endParaRPr lang="en-US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78BE697-5D1B-DA9E-A835-B980077BB3A4}"/>
                  </a:ext>
                </a:extLst>
              </p:cNvPr>
              <p:cNvSpPr txBox="1"/>
              <p:nvPr/>
            </p:nvSpPr>
            <p:spPr>
              <a:xfrm>
                <a:off x="1856391" y="2663823"/>
                <a:ext cx="3977269" cy="678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Consider team influencing </a:t>
                </a:r>
                <a:r>
                  <a:rPr lang="en-US" sz="260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strengths</a:t>
                </a:r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 and </a:t>
                </a:r>
                <a:r>
                  <a:rPr lang="en-US" sz="260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improvement areas 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A7118F-DD2B-F708-E24F-697F8FA84623}"/>
                  </a:ext>
                </a:extLst>
              </p:cNvPr>
              <p:cNvSpPr txBox="1"/>
              <p:nvPr/>
            </p:nvSpPr>
            <p:spPr>
              <a:xfrm>
                <a:off x="1856391" y="3457719"/>
                <a:ext cx="3704571" cy="374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Review </a:t>
                </a:r>
                <a:r>
                  <a:rPr lang="en-US" sz="260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drivers</a:t>
                </a:r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 and </a:t>
                </a:r>
                <a:r>
                  <a:rPr lang="en-US" sz="260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blockers</a:t>
                </a:r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 around the wheel</a:t>
                </a:r>
                <a:endParaRPr lang="en-US" sz="2600" b="1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AB79FD-A905-4002-78E5-78F9C167A72D}"/>
                  </a:ext>
                </a:extLst>
              </p:cNvPr>
              <p:cNvSpPr txBox="1"/>
              <p:nvPr/>
            </p:nvSpPr>
            <p:spPr>
              <a:xfrm>
                <a:off x="1357040" y="1902201"/>
                <a:ext cx="54439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rgbClr val="29A7DD"/>
                    </a:solidFill>
                    <a:latin typeface="Poppins" pitchFamily="2" charset="77"/>
                    <a:cs typeface="Poppins" pitchFamily="2" charset="77"/>
                  </a:rPr>
                  <a:t>02</a:t>
                </a:r>
                <a:endParaRPr lang="en-US" sz="2600" b="1" dirty="0">
                  <a:solidFill>
                    <a:srgbClr val="29A7DD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FCB49F0-18D9-73D1-D7CB-431F0D26D14E}"/>
                  </a:ext>
                </a:extLst>
              </p:cNvPr>
              <p:cNvSpPr txBox="1"/>
              <p:nvPr/>
            </p:nvSpPr>
            <p:spPr>
              <a:xfrm>
                <a:off x="1350804" y="2700324"/>
                <a:ext cx="54439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rgbClr val="29A7DD"/>
                    </a:solidFill>
                    <a:latin typeface="Poppins" pitchFamily="2" charset="77"/>
                    <a:cs typeface="Poppins" pitchFamily="2" charset="77"/>
                  </a:rPr>
                  <a:t>03</a:t>
                </a:r>
                <a:endParaRPr lang="en-US" sz="2600" b="1" dirty="0">
                  <a:solidFill>
                    <a:srgbClr val="29A7DD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D8CBDC-89E0-6B0E-0E8D-2754F084AF7E}"/>
                  </a:ext>
                </a:extLst>
              </p:cNvPr>
              <p:cNvSpPr txBox="1"/>
              <p:nvPr/>
            </p:nvSpPr>
            <p:spPr>
              <a:xfrm>
                <a:off x="1350804" y="3452977"/>
                <a:ext cx="54439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rgbClr val="29A7DD"/>
                    </a:solidFill>
                    <a:latin typeface="Poppins" pitchFamily="2" charset="77"/>
                    <a:cs typeface="Poppins" pitchFamily="2" charset="77"/>
                  </a:rPr>
                  <a:t>04</a:t>
                </a:r>
                <a:endParaRPr lang="en-US" sz="2600" b="1" dirty="0">
                  <a:solidFill>
                    <a:srgbClr val="29A7DD"/>
                  </a:solidFill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ECAAED9-8085-9434-0E18-FCFA554A0314}"/>
                  </a:ext>
                </a:extLst>
              </p:cNvPr>
              <p:cNvSpPr txBox="1"/>
              <p:nvPr/>
            </p:nvSpPr>
            <p:spPr>
              <a:xfrm>
                <a:off x="1357040" y="1331958"/>
                <a:ext cx="544397" cy="4924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600" b="1" dirty="0">
                    <a:solidFill>
                      <a:srgbClr val="29A7DD"/>
                    </a:solidFill>
                    <a:latin typeface="Poppins" pitchFamily="2" charset="77"/>
                    <a:cs typeface="Poppins" pitchFamily="2" charset="77"/>
                  </a:rPr>
                  <a:t>01</a:t>
                </a:r>
                <a:endParaRPr lang="en-US" sz="2600" b="1" dirty="0">
                  <a:solidFill>
                    <a:srgbClr val="29A7DD"/>
                  </a:solidFill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48F1E6F-5EC3-E2F1-B253-78DB2C849392}"/>
                  </a:ext>
                </a:extLst>
              </p:cNvPr>
              <p:cNvSpPr txBox="1"/>
              <p:nvPr/>
            </p:nvSpPr>
            <p:spPr>
              <a:xfrm>
                <a:off x="1856391" y="1341876"/>
                <a:ext cx="4084475" cy="374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chemeClr val="bg1"/>
                    </a:solidFill>
                    <a:latin typeface="Poppins" pitchFamily="2" charset="77"/>
                    <a:cs typeface="Poppins" pitchFamily="2" charset="77"/>
                  </a:rPr>
                  <a:t>Recap </a:t>
                </a:r>
                <a:r>
                  <a:rPr lang="en-US" sz="2600" dirty="0" err="1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colourful</a:t>
                </a:r>
                <a:r>
                  <a:rPr lang="en-US" sz="2600" dirty="0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 </a:t>
                </a:r>
                <a:r>
                  <a:rPr lang="en-US" sz="2600" dirty="0" err="1">
                    <a:solidFill>
                      <a:schemeClr val="bg1"/>
                    </a:solidFill>
                    <a:latin typeface="Poppins ExtraBold" panose="00000900000000000000" pitchFamily="2" charset="0"/>
                    <a:cs typeface="Poppins ExtraBold" panose="00000900000000000000" pitchFamily="2" charset="0"/>
                  </a:rPr>
                  <a:t>behaviours</a:t>
                </a:r>
                <a:endParaRPr lang="en-US" sz="2600" dirty="0">
                  <a:solidFill>
                    <a:schemeClr val="bg1"/>
                  </a:solidFill>
                  <a:latin typeface="Poppins ExtraBold" panose="00000900000000000000" pitchFamily="2" charset="0"/>
                  <a:cs typeface="Poppins ExtraBold" panose="00000900000000000000" pitchFamily="2" charset="0"/>
                </a:endParaRP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25E4756-0CE2-5647-6037-45F018D4921F}"/>
              </a:ext>
            </a:extLst>
          </p:cNvPr>
          <p:cNvSpPr txBox="1"/>
          <p:nvPr/>
        </p:nvSpPr>
        <p:spPr>
          <a:xfrm>
            <a:off x="6489821" y="5705686"/>
            <a:ext cx="5315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are your aims? …..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F28481-BD27-C724-801E-FAE6F18F64D3}"/>
              </a:ext>
            </a:extLst>
          </p:cNvPr>
          <p:cNvSpPr txBox="1"/>
          <p:nvPr/>
        </p:nvSpPr>
        <p:spPr>
          <a:xfrm>
            <a:off x="480430" y="5019274"/>
            <a:ext cx="12898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29A7DD"/>
                </a:solidFill>
                <a:latin typeface="Poppins" pitchFamily="2" charset="77"/>
                <a:cs typeface="Poppins" pitchFamily="2" charset="77"/>
              </a:rPr>
              <a:t>05</a:t>
            </a:r>
            <a:endParaRPr lang="en-US" sz="2600" b="1" dirty="0">
              <a:solidFill>
                <a:srgbClr val="29A7DD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F9A6F8-1341-EE67-57DB-6D75BC688AC5}"/>
              </a:ext>
            </a:extLst>
          </p:cNvPr>
          <p:cNvSpPr txBox="1"/>
          <p:nvPr/>
        </p:nvSpPr>
        <p:spPr>
          <a:xfrm>
            <a:off x="1651208" y="5019907"/>
            <a:ext cx="877713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Apply learning to </a:t>
            </a:r>
            <a:r>
              <a:rPr lang="en-US" sz="2600" dirty="0" err="1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maximise</a:t>
            </a:r>
            <a:r>
              <a:rPr lang="en-US" sz="2600" dirty="0">
                <a:solidFill>
                  <a:schemeClr val="bg1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 performance</a:t>
            </a:r>
            <a:endParaRPr lang="en-US" sz="2600" b="1" dirty="0">
              <a:solidFill>
                <a:schemeClr val="bg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82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56CA0-615F-C009-C28B-DDD5D5588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1A1B60A-306D-4F9C-5230-5EEF72DF7057}"/>
              </a:ext>
            </a:extLst>
          </p:cNvPr>
          <p:cNvSpPr/>
          <p:nvPr/>
        </p:nvSpPr>
        <p:spPr>
          <a:xfrm>
            <a:off x="-3249" y="21628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D94403-50B5-9272-00F8-3093946C6D2D}"/>
              </a:ext>
            </a:extLst>
          </p:cNvPr>
          <p:cNvSpPr txBox="1"/>
          <p:nvPr/>
        </p:nvSpPr>
        <p:spPr>
          <a:xfrm>
            <a:off x="438633" y="167630"/>
            <a:ext cx="8376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Remember the C-me and Jungian axes?</a:t>
            </a:r>
            <a:endParaRPr lang="en-US" sz="3200" b="1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68CCC5DC-8A04-9858-268D-7DE1B519E44A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8D7685C6-E8F4-D1AF-3931-D90D800DE9B1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10914A87-1D9A-BDF3-C95F-7571CBCDB78B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40CC7958-E0DA-CFC3-5844-D993531C8052}"/>
              </a:ext>
            </a:extLst>
          </p:cNvPr>
          <p:cNvSpPr/>
          <p:nvPr/>
        </p:nvSpPr>
        <p:spPr>
          <a:xfrm>
            <a:off x="8771393" y="-418308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C8E5E9D6-74E8-1F15-9C97-5B800EE3C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28AB7768-5AA4-A25F-5A64-643443D7179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6504485" y="2030574"/>
            <a:ext cx="3391304" cy="3389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CAD3CA-7FF4-B66B-82D3-FD35DEE7AE6D}"/>
              </a:ext>
            </a:extLst>
          </p:cNvPr>
          <p:cNvSpPr txBox="1"/>
          <p:nvPr/>
        </p:nvSpPr>
        <p:spPr>
          <a:xfrm>
            <a:off x="6229544" y="1072784"/>
            <a:ext cx="42082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Thinking</a:t>
            </a:r>
            <a:r>
              <a:rPr lang="en-GB" sz="26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preference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5F41F4-CC79-E80D-AA18-0A8247C45116}"/>
              </a:ext>
            </a:extLst>
          </p:cNvPr>
          <p:cNvSpPr txBox="1"/>
          <p:nvPr/>
        </p:nvSpPr>
        <p:spPr>
          <a:xfrm>
            <a:off x="6436557" y="5852033"/>
            <a:ext cx="3968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Feeling</a:t>
            </a:r>
            <a:r>
              <a:rPr lang="en-GB" sz="26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preference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0DAB888-03B8-C24E-5FD6-304A86251298}"/>
              </a:ext>
            </a:extLst>
          </p:cNvPr>
          <p:cNvCxnSpPr>
            <a:cxnSpLocks/>
          </p:cNvCxnSpPr>
          <p:nvPr/>
        </p:nvCxnSpPr>
        <p:spPr>
          <a:xfrm flipH="1">
            <a:off x="8190722" y="1762495"/>
            <a:ext cx="6927" cy="403017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6131186-257F-6038-F318-1D079531CFAB}"/>
              </a:ext>
            </a:extLst>
          </p:cNvPr>
          <p:cNvCxnSpPr>
            <a:cxnSpLocks/>
          </p:cNvCxnSpPr>
          <p:nvPr/>
        </p:nvCxnSpPr>
        <p:spPr>
          <a:xfrm>
            <a:off x="6229544" y="3724436"/>
            <a:ext cx="386791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956DFB36-387F-4A28-9198-3D849A3FAB8F}"/>
              </a:ext>
            </a:extLst>
          </p:cNvPr>
          <p:cNvSpPr txBox="1"/>
          <p:nvPr/>
        </p:nvSpPr>
        <p:spPr>
          <a:xfrm>
            <a:off x="4104825" y="3236131"/>
            <a:ext cx="24626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Reflective</a:t>
            </a:r>
          </a:p>
          <a:p>
            <a:pPr algn="ctr"/>
            <a:r>
              <a:rPr lang="en-GB" sz="26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preference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AC1982D-DF6A-9972-42A1-3A0669B3D354}"/>
              </a:ext>
            </a:extLst>
          </p:cNvPr>
          <p:cNvSpPr txBox="1"/>
          <p:nvPr/>
        </p:nvSpPr>
        <p:spPr>
          <a:xfrm>
            <a:off x="9729350" y="3236131"/>
            <a:ext cx="24626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Expressive</a:t>
            </a:r>
          </a:p>
          <a:p>
            <a:pPr algn="ctr"/>
            <a:r>
              <a:rPr lang="en-GB" sz="26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preference</a:t>
            </a:r>
          </a:p>
        </p:txBody>
      </p:sp>
      <p:sp>
        <p:nvSpPr>
          <p:cNvPr id="39" name="TextBox 10">
            <a:extLst>
              <a:ext uri="{FF2B5EF4-FFF2-40B4-BE49-F238E27FC236}">
                <a16:creationId xmlns:a16="http://schemas.microsoft.com/office/drawing/2014/main" id="{A99BC327-F5FD-51A8-6130-492D9CA8985C}"/>
              </a:ext>
            </a:extLst>
          </p:cNvPr>
          <p:cNvSpPr txBox="1"/>
          <p:nvPr/>
        </p:nvSpPr>
        <p:spPr>
          <a:xfrm>
            <a:off x="440765" y="2371164"/>
            <a:ext cx="3950833" cy="541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US" sz="3200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Recap</a:t>
            </a:r>
          </a:p>
        </p:txBody>
      </p:sp>
      <p:sp>
        <p:nvSpPr>
          <p:cNvPr id="40" name="TextBox 10">
            <a:extLst>
              <a:ext uri="{FF2B5EF4-FFF2-40B4-BE49-F238E27FC236}">
                <a16:creationId xmlns:a16="http://schemas.microsoft.com/office/drawing/2014/main" id="{12D0964F-9AF5-FDF7-B6D4-73208EFB242C}"/>
              </a:ext>
            </a:extLst>
          </p:cNvPr>
          <p:cNvSpPr txBox="1"/>
          <p:nvPr/>
        </p:nvSpPr>
        <p:spPr>
          <a:xfrm>
            <a:off x="440766" y="2993929"/>
            <a:ext cx="2746571" cy="910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4110" tIns="24110" rIns="24110" bIns="24110" anchor="t">
            <a:spAutoFit/>
          </a:bodyPr>
          <a:lstStyle>
            <a:lvl1pPr defTabSz="321468">
              <a:defRPr sz="3000" b="1">
                <a:solidFill>
                  <a:srgbClr val="0D3E56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lang="en-GB" sz="2800" b="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are the 4 titles?</a:t>
            </a:r>
            <a:endParaRPr lang="en-US" sz="2800" b="0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F862C-1B70-7821-77E9-E33733543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7251F3CC-1D10-5F07-E88C-757DD421B551}"/>
              </a:ext>
            </a:extLst>
          </p:cNvPr>
          <p:cNvSpPr/>
          <p:nvPr/>
        </p:nvSpPr>
        <p:spPr>
          <a:xfrm>
            <a:off x="0" y="-21143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0DFE0222-02B9-FF30-7E02-337F8F32B306}"/>
              </a:ext>
            </a:extLst>
          </p:cNvPr>
          <p:cNvSpPr/>
          <p:nvPr/>
        </p:nvSpPr>
        <p:spPr>
          <a:xfrm>
            <a:off x="3895853" y="1329726"/>
            <a:ext cx="4396055" cy="4511215"/>
          </a:xfrm>
          <a:custGeom>
            <a:avLst/>
            <a:gdLst/>
            <a:ahLst/>
            <a:cxnLst/>
            <a:rect l="l" t="t" r="r" b="b"/>
            <a:pathLst>
              <a:path w="7759694" h="7759694">
                <a:moveTo>
                  <a:pt x="0" y="0"/>
                </a:moveTo>
                <a:lnTo>
                  <a:pt x="7759694" y="0"/>
                </a:lnTo>
                <a:lnTo>
                  <a:pt x="7759694" y="7759694"/>
                </a:lnTo>
                <a:lnTo>
                  <a:pt x="0" y="7759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06B87E2-C00B-F303-B85C-67CC5D098B19}"/>
              </a:ext>
            </a:extLst>
          </p:cNvPr>
          <p:cNvSpPr/>
          <p:nvPr/>
        </p:nvSpPr>
        <p:spPr>
          <a:xfrm>
            <a:off x="758752" y="1017059"/>
            <a:ext cx="3601103" cy="5051816"/>
          </a:xfrm>
          <a:prstGeom prst="roundRect">
            <a:avLst/>
          </a:prstGeom>
          <a:solidFill>
            <a:srgbClr val="00CC99">
              <a:alpha val="65000"/>
            </a:srgbClr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C8D5BB06-3EDC-14A4-EAC0-935B3EAA4028}"/>
              </a:ext>
            </a:extLst>
          </p:cNvPr>
          <p:cNvSpPr/>
          <p:nvPr/>
        </p:nvSpPr>
        <p:spPr>
          <a:xfrm>
            <a:off x="7779204" y="1017059"/>
            <a:ext cx="3601103" cy="5051816"/>
          </a:xfrm>
          <a:prstGeom prst="roundRect">
            <a:avLst/>
          </a:prstGeom>
          <a:solidFill>
            <a:srgbClr val="EB7321">
              <a:alpha val="68000"/>
            </a:srgbClr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FF837AA8-6D11-6887-D15F-8654C4B7769D}"/>
              </a:ext>
            </a:extLst>
          </p:cNvPr>
          <p:cNvSpPr txBox="1">
            <a:spLocks/>
          </p:cNvSpPr>
          <p:nvPr/>
        </p:nvSpPr>
        <p:spPr>
          <a:xfrm>
            <a:off x="119288" y="92347"/>
            <a:ext cx="9618045" cy="56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Reflective/expressive </a:t>
            </a:r>
            <a:r>
              <a:rPr lang="en-US" sz="4000" b="1" dirty="0" err="1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behaviours</a:t>
            </a:r>
            <a:endParaRPr lang="en-US" sz="4000" b="1" dirty="0">
              <a:solidFill>
                <a:srgbClr val="28265B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E2BE3398-F4DF-333A-D1C2-D92885BE757B}"/>
              </a:ext>
            </a:extLst>
          </p:cNvPr>
          <p:cNvSpPr txBox="1"/>
          <p:nvPr/>
        </p:nvSpPr>
        <p:spPr>
          <a:xfrm>
            <a:off x="8150196" y="1388696"/>
            <a:ext cx="3174274" cy="4296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Responds quickly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May challenge more directly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Sounds ‘sure of facts’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May interrupt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Fills silences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Conversational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Spontaneous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Direct eye contact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Likely to stand closer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More animated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Future focused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Optimistic</a:t>
            </a:r>
          </a:p>
          <a:p>
            <a:pPr>
              <a:lnSpc>
                <a:spcPts val="2427"/>
              </a:lnSpc>
            </a:pPr>
            <a:endParaRPr lang="en-US" b="1" dirty="0">
              <a:solidFill>
                <a:srgbClr val="FFFFFF"/>
              </a:solidFill>
              <a:latin typeface="Poppins ExtraBold" panose="00000900000000000000" pitchFamily="2" charset="0"/>
              <a:ea typeface="Poppins Bold"/>
              <a:cs typeface="Poppins ExtraBold" panose="00000900000000000000" pitchFamily="2" charset="0"/>
              <a:sym typeface="Poppins Bold"/>
            </a:endParaRPr>
          </a:p>
        </p:txBody>
      </p:sp>
      <p:pic>
        <p:nvPicPr>
          <p:cNvPr id="35" name="Picture 34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41FFCF4A-85D4-B724-E633-C87BE1195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4" y="6068875"/>
            <a:ext cx="790529" cy="790529"/>
          </a:xfrm>
          <a:prstGeom prst="rect">
            <a:avLst/>
          </a:prstGeom>
        </p:spPr>
      </p:pic>
      <p:sp>
        <p:nvSpPr>
          <p:cNvPr id="36" name="Freeform: Shape 5">
            <a:extLst>
              <a:ext uri="{FF2B5EF4-FFF2-40B4-BE49-F238E27FC236}">
                <a16:creationId xmlns:a16="http://schemas.microsoft.com/office/drawing/2014/main" id="{ECCAACD7-56A8-1D69-3292-A903B4F50791}"/>
              </a:ext>
            </a:extLst>
          </p:cNvPr>
          <p:cNvSpPr/>
          <p:nvPr/>
        </p:nvSpPr>
        <p:spPr>
          <a:xfrm>
            <a:off x="11663552" y="-10801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7" name="Freeform: Shape 2">
            <a:extLst>
              <a:ext uri="{FF2B5EF4-FFF2-40B4-BE49-F238E27FC236}">
                <a16:creationId xmlns:a16="http://schemas.microsoft.com/office/drawing/2014/main" id="{101875DD-5E09-10DD-FCD4-2C837E05E864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8" name="Freeform: Shape 1">
            <a:extLst>
              <a:ext uri="{FF2B5EF4-FFF2-40B4-BE49-F238E27FC236}">
                <a16:creationId xmlns:a16="http://schemas.microsoft.com/office/drawing/2014/main" id="{4C52938D-FD23-70F2-4286-3C252CF23E9B}"/>
              </a:ext>
            </a:extLst>
          </p:cNvPr>
          <p:cNvSpPr/>
          <p:nvPr/>
        </p:nvSpPr>
        <p:spPr>
          <a:xfrm>
            <a:off x="-474195" y="656177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9" name="Freeform: Shape 4">
            <a:extLst>
              <a:ext uri="{FF2B5EF4-FFF2-40B4-BE49-F238E27FC236}">
                <a16:creationId xmlns:a16="http://schemas.microsoft.com/office/drawing/2014/main" id="{6377D084-A214-DB35-D59E-A1AFB0431EBA}"/>
              </a:ext>
            </a:extLst>
          </p:cNvPr>
          <p:cNvSpPr/>
          <p:nvPr/>
        </p:nvSpPr>
        <p:spPr>
          <a:xfrm>
            <a:off x="4597971" y="6357283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2A04D4D8-EB73-B701-4C1A-75F2A7D1C1BC}"/>
              </a:ext>
            </a:extLst>
          </p:cNvPr>
          <p:cNvSpPr txBox="1"/>
          <p:nvPr/>
        </p:nvSpPr>
        <p:spPr>
          <a:xfrm>
            <a:off x="953616" y="1313978"/>
            <a:ext cx="3270297" cy="4296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Thinks before responding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Takes time to commit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Uses fewer hand gestures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Needs more personal space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Thoughtful/slower pace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More measured 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Non-judgemental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Tactful + diplomatic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Leaves room for others’ views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Deliberate/intentional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Asks questions</a:t>
            </a:r>
          </a:p>
          <a:p>
            <a:pPr>
              <a:lnSpc>
                <a:spcPts val="2427"/>
              </a:lnSpc>
            </a:pPr>
            <a:r>
              <a:rPr lang="en-GB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Actively listens</a:t>
            </a:r>
            <a:endParaRPr lang="en-US" b="1" dirty="0">
              <a:solidFill>
                <a:srgbClr val="FFFFFF"/>
              </a:solidFill>
              <a:latin typeface="Poppins ExtraBold" panose="00000900000000000000" pitchFamily="2" charset="0"/>
              <a:ea typeface="Poppins Bold"/>
              <a:cs typeface="Poppins ExtraBold" panose="00000900000000000000" pitchFamily="2" charset="0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4023710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AC065-C8FE-EBFA-0161-28A943E53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425BE1A-4818-4909-AC4F-3C5ABD926276}"/>
              </a:ext>
            </a:extLst>
          </p:cNvPr>
          <p:cNvSpPr/>
          <p:nvPr/>
        </p:nvSpPr>
        <p:spPr>
          <a:xfrm>
            <a:off x="0" y="-21143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07CB59BE-E57D-1641-25DA-A352CFAAB248}"/>
              </a:ext>
            </a:extLst>
          </p:cNvPr>
          <p:cNvSpPr/>
          <p:nvPr/>
        </p:nvSpPr>
        <p:spPr>
          <a:xfrm>
            <a:off x="3895853" y="1329726"/>
            <a:ext cx="4396055" cy="4511215"/>
          </a:xfrm>
          <a:custGeom>
            <a:avLst/>
            <a:gdLst/>
            <a:ahLst/>
            <a:cxnLst/>
            <a:rect l="l" t="t" r="r" b="b"/>
            <a:pathLst>
              <a:path w="7759694" h="7759694">
                <a:moveTo>
                  <a:pt x="0" y="0"/>
                </a:moveTo>
                <a:lnTo>
                  <a:pt x="7759694" y="0"/>
                </a:lnTo>
                <a:lnTo>
                  <a:pt x="7759694" y="7759694"/>
                </a:lnTo>
                <a:lnTo>
                  <a:pt x="0" y="7759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5F6325FD-AFB2-E48D-A4C7-FC003434F55A}"/>
              </a:ext>
            </a:extLst>
          </p:cNvPr>
          <p:cNvSpPr/>
          <p:nvPr/>
        </p:nvSpPr>
        <p:spPr>
          <a:xfrm>
            <a:off x="1267096" y="816042"/>
            <a:ext cx="9392195" cy="2281350"/>
          </a:xfrm>
          <a:prstGeom prst="roundRect">
            <a:avLst/>
          </a:prstGeom>
          <a:solidFill>
            <a:srgbClr val="7030A0">
              <a:alpha val="51000"/>
            </a:srgbClr>
          </a:solidFill>
        </p:spPr>
        <p:txBody>
          <a:bodyPr/>
          <a:lstStyle/>
          <a:p>
            <a:endParaRPr lang="en-GB" sz="1200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3F671CF-D5FB-FCA8-4F08-FE2A674CE7F4}"/>
              </a:ext>
            </a:extLst>
          </p:cNvPr>
          <p:cNvSpPr/>
          <p:nvPr/>
        </p:nvSpPr>
        <p:spPr>
          <a:xfrm>
            <a:off x="1267096" y="3847592"/>
            <a:ext cx="9392195" cy="2281350"/>
          </a:xfrm>
          <a:prstGeom prst="roundRect">
            <a:avLst/>
          </a:prstGeom>
          <a:solidFill>
            <a:srgbClr val="D5D90A">
              <a:alpha val="56000"/>
            </a:srgbClr>
          </a:solidFill>
        </p:spPr>
        <p:txBody>
          <a:bodyPr/>
          <a:lstStyle/>
          <a:p>
            <a:endParaRPr lang="en-GB" sz="1200">
              <a:highlight>
                <a:srgbClr val="D5D90A"/>
              </a:highlight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E9213C3-3581-128D-75E3-D9228812590F}"/>
              </a:ext>
            </a:extLst>
          </p:cNvPr>
          <p:cNvSpPr txBox="1">
            <a:spLocks/>
          </p:cNvSpPr>
          <p:nvPr/>
        </p:nvSpPr>
        <p:spPr>
          <a:xfrm>
            <a:off x="-429826" y="104078"/>
            <a:ext cx="10055593" cy="5638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Thinking/feeling </a:t>
            </a:r>
            <a:r>
              <a:rPr lang="en-US" sz="4000" b="1" dirty="0" err="1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behaviours</a:t>
            </a:r>
            <a:endParaRPr lang="en-US" sz="4000" b="1" dirty="0">
              <a:solidFill>
                <a:srgbClr val="28265B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26" name="TextBox 6">
            <a:extLst>
              <a:ext uri="{FF2B5EF4-FFF2-40B4-BE49-F238E27FC236}">
                <a16:creationId xmlns:a16="http://schemas.microsoft.com/office/drawing/2014/main" id="{E3A2D199-77DE-7A46-E17E-1A5F546C91AE}"/>
              </a:ext>
            </a:extLst>
          </p:cNvPr>
          <p:cNvSpPr txBox="1"/>
          <p:nvPr/>
        </p:nvSpPr>
        <p:spPr>
          <a:xfrm>
            <a:off x="2114542" y="854046"/>
            <a:ext cx="3731068" cy="2453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Business like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Self-contained/controlled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Pragmatic 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Focused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Analytical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Structured/organised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More formal</a:t>
            </a:r>
          </a:p>
          <a:p>
            <a:pPr>
              <a:lnSpc>
                <a:spcPts val="2427"/>
              </a:lnSpc>
            </a:pPr>
            <a:endParaRPr lang="en-US" sz="1900" b="1" dirty="0">
              <a:solidFill>
                <a:srgbClr val="FFFFFF"/>
              </a:solidFill>
              <a:latin typeface="Poppins ExtraBold" panose="00000900000000000000" pitchFamily="2" charset="0"/>
              <a:ea typeface="Poppins Bold"/>
              <a:cs typeface="Poppins ExtraBold" panose="00000900000000000000" pitchFamily="2" charset="0"/>
              <a:sym typeface="Poppins Bold"/>
            </a:endParaRPr>
          </a:p>
        </p:txBody>
      </p:sp>
      <p:sp>
        <p:nvSpPr>
          <p:cNvPr id="31" name="TextBox 6">
            <a:extLst>
              <a:ext uri="{FF2B5EF4-FFF2-40B4-BE49-F238E27FC236}">
                <a16:creationId xmlns:a16="http://schemas.microsoft.com/office/drawing/2014/main" id="{FE6E37F4-7018-2C61-CA44-31505DA27BDE}"/>
              </a:ext>
            </a:extLst>
          </p:cNvPr>
          <p:cNvSpPr txBox="1"/>
          <p:nvPr/>
        </p:nvSpPr>
        <p:spPr>
          <a:xfrm>
            <a:off x="2114542" y="4046821"/>
            <a:ext cx="3601103" cy="1837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Considerate/caring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Flexible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Shows feelings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Easy to get to know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Questions are less pointed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People come first</a:t>
            </a:r>
            <a:endParaRPr lang="en-US" sz="1900" b="1" dirty="0">
              <a:solidFill>
                <a:srgbClr val="FFFFFF"/>
              </a:solidFill>
              <a:latin typeface="Poppins ExtraBold" panose="00000900000000000000" pitchFamily="2" charset="0"/>
              <a:ea typeface="Poppins Bold"/>
              <a:cs typeface="Poppins ExtraBold" panose="00000900000000000000" pitchFamily="2" charset="0"/>
              <a:sym typeface="Poppins Bold"/>
            </a:endParaRPr>
          </a:p>
        </p:txBody>
      </p:sp>
      <p:pic>
        <p:nvPicPr>
          <p:cNvPr id="35" name="Picture 34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F00437A0-6952-B973-2F74-662B36990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4" y="6068875"/>
            <a:ext cx="790529" cy="790529"/>
          </a:xfrm>
          <a:prstGeom prst="rect">
            <a:avLst/>
          </a:prstGeom>
        </p:spPr>
      </p:pic>
      <p:sp>
        <p:nvSpPr>
          <p:cNvPr id="36" name="Freeform: Shape 5">
            <a:extLst>
              <a:ext uri="{FF2B5EF4-FFF2-40B4-BE49-F238E27FC236}">
                <a16:creationId xmlns:a16="http://schemas.microsoft.com/office/drawing/2014/main" id="{FDAE55D6-F7F3-140B-3DA8-DEE78F434198}"/>
              </a:ext>
            </a:extLst>
          </p:cNvPr>
          <p:cNvSpPr/>
          <p:nvPr/>
        </p:nvSpPr>
        <p:spPr>
          <a:xfrm>
            <a:off x="11663552" y="-10801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7" name="Freeform: Shape 2">
            <a:extLst>
              <a:ext uri="{FF2B5EF4-FFF2-40B4-BE49-F238E27FC236}">
                <a16:creationId xmlns:a16="http://schemas.microsoft.com/office/drawing/2014/main" id="{1E294782-8F60-7CAC-24BF-A731A66C31FB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8" name="Freeform: Shape 1">
            <a:extLst>
              <a:ext uri="{FF2B5EF4-FFF2-40B4-BE49-F238E27FC236}">
                <a16:creationId xmlns:a16="http://schemas.microsoft.com/office/drawing/2014/main" id="{6A2073BC-90B9-D0E5-2C38-96557ADDBD70}"/>
              </a:ext>
            </a:extLst>
          </p:cNvPr>
          <p:cNvSpPr/>
          <p:nvPr/>
        </p:nvSpPr>
        <p:spPr>
          <a:xfrm>
            <a:off x="-275038" y="-160625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39" name="Freeform: Shape 4">
            <a:extLst>
              <a:ext uri="{FF2B5EF4-FFF2-40B4-BE49-F238E27FC236}">
                <a16:creationId xmlns:a16="http://schemas.microsoft.com/office/drawing/2014/main" id="{D99AC4D7-EE1C-0BEA-2DF1-19624ADADA46}"/>
              </a:ext>
            </a:extLst>
          </p:cNvPr>
          <p:cNvSpPr/>
          <p:nvPr/>
        </p:nvSpPr>
        <p:spPr>
          <a:xfrm>
            <a:off x="4597971" y="6357283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308411A4-A603-3E4F-7080-D6EB77677058}"/>
              </a:ext>
            </a:extLst>
          </p:cNvPr>
          <p:cNvSpPr txBox="1"/>
          <p:nvPr/>
        </p:nvSpPr>
        <p:spPr>
          <a:xfrm>
            <a:off x="6943188" y="854046"/>
            <a:ext cx="4478752" cy="2145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Independent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Timescales are important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Body language is deliberate/measured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Asks pointed questions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Less facial expression/more controlled 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6ADB8F70-C104-7E64-C649-0EA7AC0022D3}"/>
              </a:ext>
            </a:extLst>
          </p:cNvPr>
          <p:cNvSpPr txBox="1"/>
          <p:nvPr/>
        </p:nvSpPr>
        <p:spPr>
          <a:xfrm>
            <a:off x="7496956" y="4046820"/>
            <a:ext cx="3601103" cy="1837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More emotional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Smiles more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More casual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Comfortable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Responsive</a:t>
            </a:r>
          </a:p>
          <a:p>
            <a:pPr>
              <a:lnSpc>
                <a:spcPts val="2427"/>
              </a:lnSpc>
            </a:pPr>
            <a:r>
              <a:rPr lang="en-GB" sz="1900" b="1" dirty="0">
                <a:solidFill>
                  <a:schemeClr val="bg1"/>
                </a:solidFill>
                <a:latin typeface="Poppins ExtraBold" panose="00000900000000000000" pitchFamily="2" charset="0"/>
                <a:ea typeface="ＭＳ 明朝"/>
                <a:cs typeface="Poppins ExtraBold" panose="00000900000000000000" pitchFamily="2" charset="0"/>
              </a:rPr>
              <a:t>Sociable</a:t>
            </a:r>
            <a:endParaRPr lang="en-US" sz="1900" b="1" dirty="0">
              <a:solidFill>
                <a:srgbClr val="FFFFFF"/>
              </a:solidFill>
              <a:latin typeface="Poppins ExtraBold" panose="00000900000000000000" pitchFamily="2" charset="0"/>
              <a:ea typeface="Poppins Bold"/>
              <a:cs typeface="Poppins ExtraBold" panose="00000900000000000000" pitchFamily="2" charset="0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2220756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B2FDB-BA7C-1323-24CB-AC4920222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0A09DE6-AECA-3FDE-9CEB-3737FA2267E1}"/>
              </a:ext>
            </a:extLst>
          </p:cNvPr>
          <p:cNvSpPr/>
          <p:nvPr/>
        </p:nvSpPr>
        <p:spPr>
          <a:xfrm>
            <a:off x="24236" y="-42286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71DDF8-5F6F-5DC4-4084-1334D620B591}"/>
              </a:ext>
            </a:extLst>
          </p:cNvPr>
          <p:cNvSpPr txBox="1"/>
          <p:nvPr/>
        </p:nvSpPr>
        <p:spPr>
          <a:xfrm>
            <a:off x="462873" y="241788"/>
            <a:ext cx="8376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Effective approach to influencing</a:t>
            </a:r>
            <a:endParaRPr lang="en-US" sz="3200" b="1" dirty="0">
              <a:solidFill>
                <a:srgbClr val="002060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A82A1321-35D6-F463-3FCF-2CFC809A7035}"/>
              </a:ext>
            </a:extLst>
          </p:cNvPr>
          <p:cNvSpPr/>
          <p:nvPr/>
        </p:nvSpPr>
        <p:spPr>
          <a:xfrm>
            <a:off x="-310672" y="-35319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9692830E-E358-CCEC-5D0A-A8420AFCCA74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7B124311-0218-12E5-7768-E79FBFEEAE00}"/>
              </a:ext>
            </a:extLst>
          </p:cNvPr>
          <p:cNvSpPr/>
          <p:nvPr/>
        </p:nvSpPr>
        <p:spPr>
          <a:xfrm>
            <a:off x="4495175" y="64892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530ACC15-90C1-5473-2B55-8245527E64BD}"/>
              </a:ext>
            </a:extLst>
          </p:cNvPr>
          <p:cNvSpPr/>
          <p:nvPr/>
        </p:nvSpPr>
        <p:spPr>
          <a:xfrm>
            <a:off x="8771393" y="-418308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DD280E5F-F020-6CF0-CDDB-E008521D2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327314"/>
            <a:ext cx="501649" cy="501649"/>
          </a:xfrm>
          <a:prstGeom prst="rect">
            <a:avLst/>
          </a:prstGeom>
        </p:spPr>
      </p:pic>
      <p:pic>
        <p:nvPicPr>
          <p:cNvPr id="2" name="Picture 5" descr="Picture 5">
            <a:extLst>
              <a:ext uri="{FF2B5EF4-FFF2-40B4-BE49-F238E27FC236}">
                <a16:creationId xmlns:a16="http://schemas.microsoft.com/office/drawing/2014/main" id="{B81B8174-135F-7DD9-E35D-9A48FCDE5A9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94" t="999" r="952" b="999"/>
          <a:stretch>
            <a:fillRect/>
          </a:stretch>
        </p:blipFill>
        <p:spPr>
          <a:xfrm>
            <a:off x="6504485" y="2030574"/>
            <a:ext cx="3391304" cy="3389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4" h="21463" extrusionOk="0">
                <a:moveTo>
                  <a:pt x="10584" y="0"/>
                </a:moveTo>
                <a:cubicBezTo>
                  <a:pt x="7913" y="21"/>
                  <a:pt x="5224" y="1035"/>
                  <a:pt x="3121" y="3139"/>
                </a:cubicBezTo>
                <a:cubicBezTo>
                  <a:pt x="957" y="5303"/>
                  <a:pt x="-138" y="8175"/>
                  <a:pt x="14" y="11279"/>
                </a:cubicBezTo>
                <a:cubicBezTo>
                  <a:pt x="257" y="16231"/>
                  <a:pt x="3625" y="20210"/>
                  <a:pt x="8484" y="21290"/>
                </a:cubicBezTo>
                <a:cubicBezTo>
                  <a:pt x="9745" y="21570"/>
                  <a:pt x="12287" y="21500"/>
                  <a:pt x="13482" y="21153"/>
                </a:cubicBezTo>
                <a:cubicBezTo>
                  <a:pt x="17367" y="20024"/>
                  <a:pt x="20095" y="17252"/>
                  <a:pt x="21095" y="13412"/>
                </a:cubicBezTo>
                <a:cubicBezTo>
                  <a:pt x="21367" y="12371"/>
                  <a:pt x="21462" y="10161"/>
                  <a:pt x="21284" y="9044"/>
                </a:cubicBezTo>
                <a:cubicBezTo>
                  <a:pt x="21122" y="8029"/>
                  <a:pt x="20744" y="6832"/>
                  <a:pt x="20307" y="5959"/>
                </a:cubicBezTo>
                <a:cubicBezTo>
                  <a:pt x="18357" y="2059"/>
                  <a:pt x="14488" y="-30"/>
                  <a:pt x="10584" y="0"/>
                </a:cubicBezTo>
                <a:close/>
                <a:moveTo>
                  <a:pt x="10648" y="6630"/>
                </a:moveTo>
                <a:cubicBezTo>
                  <a:pt x="11252" y="6629"/>
                  <a:pt x="11869" y="6777"/>
                  <a:pt x="12480" y="7079"/>
                </a:cubicBezTo>
                <a:cubicBezTo>
                  <a:pt x="13958" y="7810"/>
                  <a:pt x="14775" y="9107"/>
                  <a:pt x="14778" y="10732"/>
                </a:cubicBezTo>
                <a:cubicBezTo>
                  <a:pt x="14782" y="12351"/>
                  <a:pt x="13922" y="13743"/>
                  <a:pt x="12487" y="14444"/>
                </a:cubicBezTo>
                <a:cubicBezTo>
                  <a:pt x="10663" y="15334"/>
                  <a:pt x="8580" y="14804"/>
                  <a:pt x="7383" y="13148"/>
                </a:cubicBezTo>
                <a:cubicBezTo>
                  <a:pt x="6187" y="11494"/>
                  <a:pt x="6379" y="9314"/>
                  <a:pt x="7846" y="7866"/>
                </a:cubicBezTo>
                <a:cubicBezTo>
                  <a:pt x="8674" y="7049"/>
                  <a:pt x="9641" y="6632"/>
                  <a:pt x="10648" y="663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8C6601-7C0D-8430-BC2F-1BF6A96EDB01}"/>
              </a:ext>
            </a:extLst>
          </p:cNvPr>
          <p:cNvSpPr txBox="1"/>
          <p:nvPr/>
        </p:nvSpPr>
        <p:spPr>
          <a:xfrm>
            <a:off x="6229544" y="1072784"/>
            <a:ext cx="42082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Thinking</a:t>
            </a:r>
            <a:r>
              <a:rPr lang="en-GB" sz="26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preference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8424B-BD51-CF42-0795-845652ED09FF}"/>
              </a:ext>
            </a:extLst>
          </p:cNvPr>
          <p:cNvSpPr txBox="1"/>
          <p:nvPr/>
        </p:nvSpPr>
        <p:spPr>
          <a:xfrm>
            <a:off x="6349433" y="5819518"/>
            <a:ext cx="39684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Feeling</a:t>
            </a:r>
            <a:r>
              <a:rPr lang="en-GB" sz="26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preference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F39999-4A0B-74E8-D95D-B105E05A8A51}"/>
              </a:ext>
            </a:extLst>
          </p:cNvPr>
          <p:cNvCxnSpPr>
            <a:cxnSpLocks/>
          </p:cNvCxnSpPr>
          <p:nvPr/>
        </p:nvCxnSpPr>
        <p:spPr>
          <a:xfrm flipH="1">
            <a:off x="8190722" y="1762495"/>
            <a:ext cx="6927" cy="403017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AEB202-6792-565E-8784-DBED6CA47F19}"/>
              </a:ext>
            </a:extLst>
          </p:cNvPr>
          <p:cNvCxnSpPr>
            <a:cxnSpLocks/>
          </p:cNvCxnSpPr>
          <p:nvPr/>
        </p:nvCxnSpPr>
        <p:spPr>
          <a:xfrm>
            <a:off x="6229544" y="3724436"/>
            <a:ext cx="386791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709926C-346F-BA56-8E41-B534CE809FAD}"/>
              </a:ext>
            </a:extLst>
          </p:cNvPr>
          <p:cNvSpPr txBox="1"/>
          <p:nvPr/>
        </p:nvSpPr>
        <p:spPr>
          <a:xfrm>
            <a:off x="4104825" y="3236131"/>
            <a:ext cx="24626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Reflective</a:t>
            </a:r>
          </a:p>
          <a:p>
            <a:pPr algn="ctr"/>
            <a:r>
              <a:rPr lang="en-GB" sz="26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preference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33A13B-E3C4-6CCC-0825-1DF883CDBD1D}"/>
              </a:ext>
            </a:extLst>
          </p:cNvPr>
          <p:cNvSpPr txBox="1"/>
          <p:nvPr/>
        </p:nvSpPr>
        <p:spPr>
          <a:xfrm>
            <a:off x="9729350" y="3236131"/>
            <a:ext cx="24626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Expressive</a:t>
            </a:r>
          </a:p>
          <a:p>
            <a:pPr algn="ctr"/>
            <a:r>
              <a:rPr lang="en-GB" sz="26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preference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0BADBD-ED3A-C7D4-2AFE-1B652A2E120F}"/>
              </a:ext>
            </a:extLst>
          </p:cNvPr>
          <p:cNvSpPr/>
          <p:nvPr/>
        </p:nvSpPr>
        <p:spPr>
          <a:xfrm>
            <a:off x="462873" y="1762495"/>
            <a:ext cx="35384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Exercise 1:  </a:t>
            </a:r>
          </a:p>
          <a:p>
            <a:endParaRPr lang="en-US" sz="1200" b="1" dirty="0">
              <a:solidFill>
                <a:srgbClr val="28265B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2400" dirty="0">
                <a:solidFill>
                  <a:srgbClr val="28265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Considering we are all different, what are the implications for your approach to influencing and customer service? </a:t>
            </a:r>
          </a:p>
        </p:txBody>
      </p:sp>
    </p:spTree>
    <p:extLst>
      <p:ext uri="{BB962C8B-B14F-4D97-AF65-F5344CB8AC3E}">
        <p14:creationId xmlns:p14="http://schemas.microsoft.com/office/powerpoint/2010/main" val="401421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B53CB-3122-9D9C-B2A9-537D0634D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65DF14F-3B04-368C-7242-9E489C02F27E}"/>
              </a:ext>
            </a:extLst>
          </p:cNvPr>
          <p:cNvSpPr/>
          <p:nvPr/>
        </p:nvSpPr>
        <p:spPr>
          <a:xfrm>
            <a:off x="-19723" y="-42286"/>
            <a:ext cx="10073219" cy="690028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2000">
                <a:srgbClr val="F3FAFF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</a:t>
            </a:r>
          </a:p>
        </p:txBody>
      </p:sp>
      <p:sp>
        <p:nvSpPr>
          <p:cNvPr id="13" name="Freeform: Shape 1">
            <a:extLst>
              <a:ext uri="{FF2B5EF4-FFF2-40B4-BE49-F238E27FC236}">
                <a16:creationId xmlns:a16="http://schemas.microsoft.com/office/drawing/2014/main" id="{CC6DACF5-55B2-CF0C-8952-6FA90F76805C}"/>
              </a:ext>
            </a:extLst>
          </p:cNvPr>
          <p:cNvSpPr/>
          <p:nvPr/>
        </p:nvSpPr>
        <p:spPr>
          <a:xfrm>
            <a:off x="-421677" y="964664"/>
            <a:ext cx="1047643" cy="790529"/>
          </a:xfrm>
          <a:custGeom>
            <a:avLst/>
            <a:gdLst>
              <a:gd name="connsiteX0" fmla="*/ 1047643 w 1047643"/>
              <a:gd name="connsiteY0" fmla="*/ 308884 h 790529"/>
              <a:gd name="connsiteX1" fmla="*/ 1036404 w 1047643"/>
              <a:gd name="connsiteY1" fmla="*/ 321172 h 790529"/>
              <a:gd name="connsiteX2" fmla="*/ 582347 w 1047643"/>
              <a:gd name="connsiteY2" fmla="*/ 781801 h 790529"/>
              <a:gd name="connsiteX3" fmla="*/ 553201 w 1047643"/>
              <a:gd name="connsiteY3" fmla="*/ 783610 h 790529"/>
              <a:gd name="connsiteX4" fmla="*/ 285929 w 1047643"/>
              <a:gd name="connsiteY4" fmla="*/ 684360 h 790529"/>
              <a:gd name="connsiteX5" fmla="*/ 191060 w 1047643"/>
              <a:gd name="connsiteY5" fmla="*/ 689408 h 790529"/>
              <a:gd name="connsiteX6" fmla="*/ 173725 w 1047643"/>
              <a:gd name="connsiteY6" fmla="*/ 677121 h 790529"/>
              <a:gd name="connsiteX7" fmla="*/ 71140 w 1047643"/>
              <a:gd name="connsiteY7" fmla="*/ 302026 h 790529"/>
              <a:gd name="connsiteX8" fmla="*/ 1798 w 1047643"/>
              <a:gd name="connsiteY8" fmla="*/ 49519 h 790529"/>
              <a:gd name="connsiteX9" fmla="*/ 15419 w 1047643"/>
              <a:gd name="connsiteY9" fmla="*/ 26278 h 790529"/>
              <a:gd name="connsiteX10" fmla="*/ 505480 w 1047643"/>
              <a:gd name="connsiteY10" fmla="*/ 25801 h 790529"/>
              <a:gd name="connsiteX11" fmla="*/ 908007 w 1047643"/>
              <a:gd name="connsiteY11" fmla="*/ 198013 h 790529"/>
              <a:gd name="connsiteX12" fmla="*/ 1003352 w 1047643"/>
              <a:gd name="connsiteY12" fmla="*/ 269546 h 790529"/>
              <a:gd name="connsiteX13" fmla="*/ 1013258 w 1047643"/>
              <a:gd name="connsiteY13" fmla="*/ 274785 h 790529"/>
              <a:gd name="connsiteX14" fmla="*/ 1047643 w 1047643"/>
              <a:gd name="connsiteY14" fmla="*/ 308884 h 79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7643" h="790529">
                <a:moveTo>
                  <a:pt x="1047643" y="308884"/>
                </a:moveTo>
                <a:cubicBezTo>
                  <a:pt x="1043929" y="312980"/>
                  <a:pt x="1040309" y="317171"/>
                  <a:pt x="1036404" y="321172"/>
                </a:cubicBezTo>
                <a:cubicBezTo>
                  <a:pt x="884956" y="474715"/>
                  <a:pt x="733604" y="628258"/>
                  <a:pt x="582347" y="781801"/>
                </a:cubicBezTo>
                <a:cubicBezTo>
                  <a:pt x="571774" y="792564"/>
                  <a:pt x="565964" y="793612"/>
                  <a:pt x="553201" y="783610"/>
                </a:cubicBezTo>
                <a:cubicBezTo>
                  <a:pt x="476810" y="723031"/>
                  <a:pt x="383275" y="688265"/>
                  <a:pt x="285929" y="684360"/>
                </a:cubicBezTo>
                <a:cubicBezTo>
                  <a:pt x="254211" y="682550"/>
                  <a:pt x="222397" y="684265"/>
                  <a:pt x="191060" y="689408"/>
                </a:cubicBezTo>
                <a:cubicBezTo>
                  <a:pt x="179630" y="691408"/>
                  <a:pt x="176487" y="687122"/>
                  <a:pt x="173725" y="677121"/>
                </a:cubicBezTo>
                <a:cubicBezTo>
                  <a:pt x="139816" y="552058"/>
                  <a:pt x="105621" y="426994"/>
                  <a:pt x="71140" y="302026"/>
                </a:cubicBezTo>
                <a:cubicBezTo>
                  <a:pt x="48090" y="217825"/>
                  <a:pt x="25325" y="133624"/>
                  <a:pt x="1798" y="49519"/>
                </a:cubicBezTo>
                <a:cubicBezTo>
                  <a:pt x="-2202" y="35231"/>
                  <a:pt x="-297" y="29516"/>
                  <a:pt x="15419" y="26278"/>
                </a:cubicBezTo>
                <a:cubicBezTo>
                  <a:pt x="176868" y="-8584"/>
                  <a:pt x="343936" y="-8774"/>
                  <a:pt x="505480" y="25801"/>
                </a:cubicBezTo>
                <a:cubicBezTo>
                  <a:pt x="649498" y="56758"/>
                  <a:pt x="786182" y="115241"/>
                  <a:pt x="908007" y="198013"/>
                </a:cubicBezTo>
                <a:cubicBezTo>
                  <a:pt x="940963" y="220207"/>
                  <a:pt x="972586" y="244305"/>
                  <a:pt x="1003352" y="269546"/>
                </a:cubicBezTo>
                <a:cubicBezTo>
                  <a:pt x="1006210" y="271927"/>
                  <a:pt x="1008210" y="276499"/>
                  <a:pt x="1013258" y="274785"/>
                </a:cubicBezTo>
                <a:lnTo>
                  <a:pt x="1047643" y="308884"/>
                </a:lnTo>
              </a:path>
            </a:pathLst>
          </a:custGeom>
          <a:solidFill>
            <a:srgbClr val="A7C83D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4" name="Freeform: Shape 2">
            <a:extLst>
              <a:ext uri="{FF2B5EF4-FFF2-40B4-BE49-F238E27FC236}">
                <a16:creationId xmlns:a16="http://schemas.microsoft.com/office/drawing/2014/main" id="{33FB5225-05E9-3232-30A1-5D0F33E29D1B}"/>
              </a:ext>
            </a:extLst>
          </p:cNvPr>
          <p:cNvSpPr/>
          <p:nvPr/>
        </p:nvSpPr>
        <p:spPr>
          <a:xfrm>
            <a:off x="11714303" y="6204424"/>
            <a:ext cx="892199" cy="951930"/>
          </a:xfrm>
          <a:custGeom>
            <a:avLst/>
            <a:gdLst>
              <a:gd name="connsiteX0" fmla="*/ 373611 w 892199"/>
              <a:gd name="connsiteY0" fmla="*/ 932024 h 951930"/>
              <a:gd name="connsiteX1" fmla="*/ 434286 w 892199"/>
              <a:gd name="connsiteY1" fmla="*/ 886685 h 951930"/>
              <a:gd name="connsiteX2" fmla="*/ 667077 w 892199"/>
              <a:gd name="connsiteY2" fmla="*/ 649988 h 951930"/>
              <a:gd name="connsiteX3" fmla="*/ 857005 w 892199"/>
              <a:gd name="connsiteY3" fmla="*/ 248605 h 951930"/>
              <a:gd name="connsiteX4" fmla="*/ 892152 w 892199"/>
              <a:gd name="connsiteY4" fmla="*/ 12004 h 951930"/>
              <a:gd name="connsiteX5" fmla="*/ 880151 w 892199"/>
              <a:gd name="connsiteY5" fmla="*/ 2 h 951930"/>
              <a:gd name="connsiteX6" fmla="*/ 432952 w 892199"/>
              <a:gd name="connsiteY6" fmla="*/ 2574 h 951930"/>
              <a:gd name="connsiteX7" fmla="*/ 220068 w 892199"/>
              <a:gd name="connsiteY7" fmla="*/ 2860 h 951930"/>
              <a:gd name="connsiteX8" fmla="*/ 201114 w 892199"/>
              <a:gd name="connsiteY8" fmla="*/ 18957 h 951930"/>
              <a:gd name="connsiteX9" fmla="*/ 6613 w 892199"/>
              <a:gd name="connsiteY9" fmla="*/ 353094 h 951930"/>
              <a:gd name="connsiteX10" fmla="*/ 5280 w 892199"/>
              <a:gd name="connsiteY10" fmla="*/ 374049 h 951930"/>
              <a:gd name="connsiteX11" fmla="*/ 254644 w 892199"/>
              <a:gd name="connsiteY11" fmla="*/ 806770 h 951930"/>
              <a:gd name="connsiteX12" fmla="*/ 339131 w 892199"/>
              <a:gd name="connsiteY12" fmla="*/ 951931 h 951930"/>
              <a:gd name="connsiteX13" fmla="*/ 373516 w 892199"/>
              <a:gd name="connsiteY13" fmla="*/ 932119 h 9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92199" h="951930">
                <a:moveTo>
                  <a:pt x="373611" y="932024"/>
                </a:moveTo>
                <a:cubicBezTo>
                  <a:pt x="393804" y="916879"/>
                  <a:pt x="414188" y="901925"/>
                  <a:pt x="434286" y="886685"/>
                </a:cubicBezTo>
                <a:cubicBezTo>
                  <a:pt x="522963" y="819533"/>
                  <a:pt x="601449" y="739809"/>
                  <a:pt x="667077" y="649988"/>
                </a:cubicBezTo>
                <a:cubicBezTo>
                  <a:pt x="755564" y="529592"/>
                  <a:pt x="820048" y="393290"/>
                  <a:pt x="857005" y="248605"/>
                </a:cubicBezTo>
                <a:cubicBezTo>
                  <a:pt x="876627" y="171071"/>
                  <a:pt x="888438" y="91823"/>
                  <a:pt x="892152" y="12004"/>
                </a:cubicBezTo>
                <a:cubicBezTo>
                  <a:pt x="892629" y="2574"/>
                  <a:pt x="889581" y="-93"/>
                  <a:pt x="880151" y="2"/>
                </a:cubicBezTo>
                <a:cubicBezTo>
                  <a:pt x="731085" y="1050"/>
                  <a:pt x="582018" y="1907"/>
                  <a:pt x="432952" y="2574"/>
                </a:cubicBezTo>
                <a:cubicBezTo>
                  <a:pt x="361991" y="2955"/>
                  <a:pt x="291030" y="3336"/>
                  <a:pt x="220068" y="2860"/>
                </a:cubicBezTo>
                <a:cubicBezTo>
                  <a:pt x="207495" y="2860"/>
                  <a:pt x="202733" y="5336"/>
                  <a:pt x="201114" y="18957"/>
                </a:cubicBezTo>
                <a:cubicBezTo>
                  <a:pt x="187493" y="153164"/>
                  <a:pt x="116627" y="274989"/>
                  <a:pt x="6613" y="353094"/>
                </a:cubicBezTo>
                <a:cubicBezTo>
                  <a:pt x="-4817" y="361476"/>
                  <a:pt x="1184" y="367001"/>
                  <a:pt x="5280" y="374049"/>
                </a:cubicBezTo>
                <a:cubicBezTo>
                  <a:pt x="88338" y="518353"/>
                  <a:pt x="171491" y="662562"/>
                  <a:pt x="254644" y="806770"/>
                </a:cubicBezTo>
                <a:cubicBezTo>
                  <a:pt x="282648" y="855252"/>
                  <a:pt x="311032" y="903544"/>
                  <a:pt x="339131" y="951931"/>
                </a:cubicBezTo>
                <a:lnTo>
                  <a:pt x="373516" y="932119"/>
                </a:lnTo>
                <a:close/>
              </a:path>
            </a:pathLst>
          </a:custGeom>
          <a:solidFill>
            <a:srgbClr val="30A9E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5" name="Freeform: Shape 4">
            <a:extLst>
              <a:ext uri="{FF2B5EF4-FFF2-40B4-BE49-F238E27FC236}">
                <a16:creationId xmlns:a16="http://schemas.microsoft.com/office/drawing/2014/main" id="{B294363A-5742-984E-97E5-12CB11B723A3}"/>
              </a:ext>
            </a:extLst>
          </p:cNvPr>
          <p:cNvSpPr/>
          <p:nvPr/>
        </p:nvSpPr>
        <p:spPr>
          <a:xfrm>
            <a:off x="3216836" y="6461598"/>
            <a:ext cx="1076372" cy="819228"/>
          </a:xfrm>
          <a:custGeom>
            <a:avLst/>
            <a:gdLst>
              <a:gd name="connsiteX0" fmla="*/ 473887 w 1076372"/>
              <a:gd name="connsiteY0" fmla="*/ 759062 h 819228"/>
              <a:gd name="connsiteX1" fmla="*/ 17830 w 1076372"/>
              <a:gd name="connsiteY1" fmla="*/ 480741 h 819228"/>
              <a:gd name="connsiteX2" fmla="*/ 17830 w 1076372"/>
              <a:gd name="connsiteY2" fmla="*/ 439783 h 819228"/>
              <a:gd name="connsiteX3" fmla="*/ 316534 w 1076372"/>
              <a:gd name="connsiteY3" fmla="*/ 166416 h 819228"/>
              <a:gd name="connsiteX4" fmla="*/ 491413 w 1076372"/>
              <a:gd name="connsiteY4" fmla="*/ 6967 h 819228"/>
              <a:gd name="connsiteX5" fmla="*/ 516845 w 1076372"/>
              <a:gd name="connsiteY5" fmla="*/ 6967 h 819228"/>
              <a:gd name="connsiteX6" fmla="*/ 758685 w 1076372"/>
              <a:gd name="connsiteY6" fmla="*/ 123458 h 819228"/>
              <a:gd name="connsiteX7" fmla="*/ 908513 w 1076372"/>
              <a:gd name="connsiteY7" fmla="*/ 122315 h 819228"/>
              <a:gd name="connsiteX8" fmla="*/ 927182 w 1076372"/>
              <a:gd name="connsiteY8" fmla="*/ 138984 h 819228"/>
              <a:gd name="connsiteX9" fmla="*/ 984332 w 1076372"/>
              <a:gd name="connsiteY9" fmla="*/ 387205 h 819228"/>
              <a:gd name="connsiteX10" fmla="*/ 1075677 w 1076372"/>
              <a:gd name="connsiteY10" fmla="*/ 780874 h 819228"/>
              <a:gd name="connsiteX11" fmla="*/ 1064342 w 1076372"/>
              <a:gd name="connsiteY11" fmla="*/ 794685 h 819228"/>
              <a:gd name="connsiteX12" fmla="*/ 808024 w 1076372"/>
              <a:gd name="connsiteY12" fmla="*/ 819069 h 819228"/>
              <a:gd name="connsiteX13" fmla="*/ 598760 w 1076372"/>
              <a:gd name="connsiteY13" fmla="*/ 795828 h 819228"/>
              <a:gd name="connsiteX14" fmla="*/ 473792 w 1076372"/>
              <a:gd name="connsiteY14" fmla="*/ 759157 h 81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76372" h="819228">
                <a:moveTo>
                  <a:pt x="473887" y="759062"/>
                </a:moveTo>
                <a:cubicBezTo>
                  <a:pt x="298532" y="705340"/>
                  <a:pt x="147942" y="609995"/>
                  <a:pt x="17830" y="480741"/>
                </a:cubicBezTo>
                <a:cubicBezTo>
                  <a:pt x="-6840" y="456262"/>
                  <a:pt x="-5030" y="460643"/>
                  <a:pt x="17830" y="439783"/>
                </a:cubicBezTo>
                <a:cubicBezTo>
                  <a:pt x="117176" y="348439"/>
                  <a:pt x="216807" y="257284"/>
                  <a:pt x="316534" y="166416"/>
                </a:cubicBezTo>
                <a:cubicBezTo>
                  <a:pt x="374732" y="113171"/>
                  <a:pt x="433406" y="60403"/>
                  <a:pt x="491413" y="6967"/>
                </a:cubicBezTo>
                <a:cubicBezTo>
                  <a:pt x="501128" y="-1986"/>
                  <a:pt x="506558" y="-2653"/>
                  <a:pt x="516845" y="6967"/>
                </a:cubicBezTo>
                <a:cubicBezTo>
                  <a:pt x="584091" y="68975"/>
                  <a:pt x="668292" y="109552"/>
                  <a:pt x="758685" y="123458"/>
                </a:cubicBezTo>
                <a:cubicBezTo>
                  <a:pt x="808310" y="131555"/>
                  <a:pt x="858983" y="131173"/>
                  <a:pt x="908513" y="122315"/>
                </a:cubicBezTo>
                <a:cubicBezTo>
                  <a:pt x="924324" y="119648"/>
                  <a:pt x="924896" y="129268"/>
                  <a:pt x="927182" y="138984"/>
                </a:cubicBezTo>
                <a:cubicBezTo>
                  <a:pt x="946327" y="221661"/>
                  <a:pt x="965377" y="304433"/>
                  <a:pt x="984332" y="387205"/>
                </a:cubicBezTo>
                <a:cubicBezTo>
                  <a:pt x="1014621" y="518460"/>
                  <a:pt x="1044816" y="649810"/>
                  <a:pt x="1075677" y="780874"/>
                </a:cubicBezTo>
                <a:cubicBezTo>
                  <a:pt x="1078629" y="793542"/>
                  <a:pt x="1071676" y="793161"/>
                  <a:pt x="1064342" y="794685"/>
                </a:cubicBezTo>
                <a:cubicBezTo>
                  <a:pt x="980046" y="812306"/>
                  <a:pt x="894130" y="820498"/>
                  <a:pt x="808024" y="819069"/>
                </a:cubicBezTo>
                <a:cubicBezTo>
                  <a:pt x="737730" y="817545"/>
                  <a:pt x="667721" y="809734"/>
                  <a:pt x="598760" y="795828"/>
                </a:cubicBezTo>
                <a:cubicBezTo>
                  <a:pt x="556469" y="786017"/>
                  <a:pt x="514749" y="773825"/>
                  <a:pt x="473792" y="759157"/>
                </a:cubicBezTo>
              </a:path>
            </a:pathLst>
          </a:custGeom>
          <a:solidFill>
            <a:srgbClr val="FED508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sp>
        <p:nvSpPr>
          <p:cNvPr id="16" name="Freeform: Shape 5">
            <a:extLst>
              <a:ext uri="{FF2B5EF4-FFF2-40B4-BE49-F238E27FC236}">
                <a16:creationId xmlns:a16="http://schemas.microsoft.com/office/drawing/2014/main" id="{D364D69A-ABD3-DC30-395A-3D308EB45022}"/>
              </a:ext>
            </a:extLst>
          </p:cNvPr>
          <p:cNvSpPr/>
          <p:nvPr/>
        </p:nvSpPr>
        <p:spPr>
          <a:xfrm>
            <a:off x="11921569" y="-111511"/>
            <a:ext cx="942950" cy="962057"/>
          </a:xfrm>
          <a:custGeom>
            <a:avLst/>
            <a:gdLst>
              <a:gd name="connsiteX0" fmla="*/ 698326 w 942950"/>
              <a:gd name="connsiteY0" fmla="*/ 621958 h 962057"/>
              <a:gd name="connsiteX1" fmla="*/ 200168 w 942950"/>
              <a:gd name="connsiteY1" fmla="*/ 959524 h 962057"/>
              <a:gd name="connsiteX2" fmla="*/ 179594 w 942950"/>
              <a:gd name="connsiteY2" fmla="*/ 949618 h 962057"/>
              <a:gd name="connsiteX3" fmla="*/ 49292 w 942950"/>
              <a:gd name="connsiteY3" fmla="*/ 484988 h 962057"/>
              <a:gd name="connsiteX4" fmla="*/ 1572 w 942950"/>
              <a:gd name="connsiteY4" fmla="*/ 316015 h 962057"/>
              <a:gd name="connsiteX5" fmla="*/ 12050 w 942950"/>
              <a:gd name="connsiteY5" fmla="*/ 292583 h 962057"/>
              <a:gd name="connsiteX6" fmla="*/ 268558 w 942950"/>
              <a:gd name="connsiteY6" fmla="*/ 11882 h 962057"/>
              <a:gd name="connsiteX7" fmla="*/ 287798 w 942950"/>
              <a:gd name="connsiteY7" fmla="*/ 928 h 962057"/>
              <a:gd name="connsiteX8" fmla="*/ 930736 w 942950"/>
              <a:gd name="connsiteY8" fmla="*/ 143136 h 962057"/>
              <a:gd name="connsiteX9" fmla="*/ 941594 w 942950"/>
              <a:gd name="connsiteY9" fmla="*/ 161424 h 962057"/>
              <a:gd name="connsiteX10" fmla="*/ 786527 w 942950"/>
              <a:gd name="connsiteY10" fmla="*/ 504705 h 962057"/>
              <a:gd name="connsiteX11" fmla="*/ 698230 w 942950"/>
              <a:gd name="connsiteY11" fmla="*/ 621863 h 96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50" h="962057">
                <a:moveTo>
                  <a:pt x="698326" y="621958"/>
                </a:moveTo>
                <a:cubicBezTo>
                  <a:pt x="545640" y="788741"/>
                  <a:pt x="386192" y="894373"/>
                  <a:pt x="200168" y="959524"/>
                </a:cubicBezTo>
                <a:cubicBezTo>
                  <a:pt x="189310" y="963334"/>
                  <a:pt x="183785" y="964763"/>
                  <a:pt x="179594" y="949618"/>
                </a:cubicBezTo>
                <a:cubicBezTo>
                  <a:pt x="136827" y="794551"/>
                  <a:pt x="92917" y="639865"/>
                  <a:pt x="49292" y="484988"/>
                </a:cubicBezTo>
                <a:cubicBezTo>
                  <a:pt x="33481" y="428600"/>
                  <a:pt x="18050" y="372212"/>
                  <a:pt x="1572" y="316015"/>
                </a:cubicBezTo>
                <a:cubicBezTo>
                  <a:pt x="-2047" y="303632"/>
                  <a:pt x="238" y="297917"/>
                  <a:pt x="12050" y="292583"/>
                </a:cubicBezTo>
                <a:cubicBezTo>
                  <a:pt x="133779" y="240005"/>
                  <a:pt x="227219" y="137897"/>
                  <a:pt x="268558" y="11882"/>
                </a:cubicBezTo>
                <a:cubicBezTo>
                  <a:pt x="272177" y="1499"/>
                  <a:pt x="275606" y="-1834"/>
                  <a:pt x="287798" y="928"/>
                </a:cubicBezTo>
                <a:cubicBezTo>
                  <a:pt x="502016" y="48839"/>
                  <a:pt x="716328" y="96273"/>
                  <a:pt x="930736" y="143136"/>
                </a:cubicBezTo>
                <a:cubicBezTo>
                  <a:pt x="942928" y="145803"/>
                  <a:pt x="944738" y="149899"/>
                  <a:pt x="941594" y="161424"/>
                </a:cubicBezTo>
                <a:cubicBezTo>
                  <a:pt x="908828" y="283439"/>
                  <a:pt x="856441" y="399359"/>
                  <a:pt x="786527" y="504705"/>
                </a:cubicBezTo>
                <a:cubicBezTo>
                  <a:pt x="759857" y="545758"/>
                  <a:pt x="730330" y="584906"/>
                  <a:pt x="698230" y="621863"/>
                </a:cubicBezTo>
              </a:path>
            </a:pathLst>
          </a:custGeom>
          <a:solidFill>
            <a:srgbClr val="E7442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PK"/>
          </a:p>
        </p:txBody>
      </p:sp>
      <p:pic>
        <p:nvPicPr>
          <p:cNvPr id="22" name="Picture 21" descr="A colorful circle with a black background&#10;&#10;AI-generated content may be incorrect.">
            <a:extLst>
              <a:ext uri="{FF2B5EF4-FFF2-40B4-BE49-F238E27FC236}">
                <a16:creationId xmlns:a16="http://schemas.microsoft.com/office/drawing/2014/main" id="{CF6FF791-838B-75DA-D140-34CFC06F3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99" y="6038434"/>
            <a:ext cx="790529" cy="7905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73ADCBB-35BF-6D3B-4F7D-4EF2E94DE210}"/>
              </a:ext>
            </a:extLst>
          </p:cNvPr>
          <p:cNvGrpSpPr/>
          <p:nvPr/>
        </p:nvGrpSpPr>
        <p:grpSpPr>
          <a:xfrm>
            <a:off x="1" y="839315"/>
            <a:ext cx="12155662" cy="4890623"/>
            <a:chOff x="-221074" y="824748"/>
            <a:chExt cx="18990990" cy="7685672"/>
          </a:xfrm>
        </p:grpSpPr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597A7A5B-395F-656F-F265-9963B5B80E6F}"/>
                </a:ext>
              </a:extLst>
            </p:cNvPr>
            <p:cNvSpPr/>
            <p:nvPr/>
          </p:nvSpPr>
          <p:spPr>
            <a:xfrm>
              <a:off x="6370280" y="824748"/>
              <a:ext cx="6046548" cy="1275272"/>
            </a:xfrm>
            <a:custGeom>
              <a:avLst/>
              <a:gdLst/>
              <a:ahLst/>
              <a:cxnLst/>
              <a:rect l="l" t="t" r="r" b="b"/>
              <a:pathLst>
                <a:path w="8062063" h="1700362">
                  <a:moveTo>
                    <a:pt x="0" y="0"/>
                  </a:moveTo>
                  <a:lnTo>
                    <a:pt x="8062063" y="0"/>
                  </a:lnTo>
                  <a:lnTo>
                    <a:pt x="8062063" y="1700362"/>
                  </a:lnTo>
                  <a:lnTo>
                    <a:pt x="0" y="1700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92AF0B3C-383A-7B41-2818-45C362C9DC99}"/>
                </a:ext>
              </a:extLst>
            </p:cNvPr>
            <p:cNvSpPr/>
            <p:nvPr/>
          </p:nvSpPr>
          <p:spPr>
            <a:xfrm>
              <a:off x="6120727" y="2214320"/>
              <a:ext cx="6296100" cy="6296100"/>
            </a:xfrm>
            <a:custGeom>
              <a:avLst/>
              <a:gdLst/>
              <a:ahLst/>
              <a:cxnLst/>
              <a:rect l="l" t="t" r="r" b="b"/>
              <a:pathLst>
                <a:path w="6296100" h="6296100">
                  <a:moveTo>
                    <a:pt x="0" y="0"/>
                  </a:moveTo>
                  <a:lnTo>
                    <a:pt x="6296099" y="0"/>
                  </a:lnTo>
                  <a:lnTo>
                    <a:pt x="6296099" y="6296100"/>
                  </a:lnTo>
                  <a:lnTo>
                    <a:pt x="0" y="6296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grpSp>
          <p:nvGrpSpPr>
            <p:cNvPr id="5" name="Group 8">
              <a:extLst>
                <a:ext uri="{FF2B5EF4-FFF2-40B4-BE49-F238E27FC236}">
                  <a16:creationId xmlns:a16="http://schemas.microsoft.com/office/drawing/2014/main" id="{5C7E852B-162C-5F7F-D60E-285AE72DF8A1}"/>
                </a:ext>
              </a:extLst>
            </p:cNvPr>
            <p:cNvGrpSpPr/>
            <p:nvPr/>
          </p:nvGrpSpPr>
          <p:grpSpPr>
            <a:xfrm>
              <a:off x="11927953" y="2551859"/>
              <a:ext cx="6123354" cy="1291470"/>
              <a:chOff x="529344" y="17135"/>
              <a:chExt cx="8164472" cy="1721961"/>
            </a:xfrm>
          </p:grpSpPr>
          <p:sp>
            <p:nvSpPr>
              <p:cNvPr id="42" name="Freeform 9">
                <a:extLst>
                  <a:ext uri="{FF2B5EF4-FFF2-40B4-BE49-F238E27FC236}">
                    <a16:creationId xmlns:a16="http://schemas.microsoft.com/office/drawing/2014/main" id="{91BE437E-DB8E-D7E1-C500-DF671B9B846C}"/>
                  </a:ext>
                </a:extLst>
              </p:cNvPr>
              <p:cNvSpPr/>
              <p:nvPr/>
            </p:nvSpPr>
            <p:spPr>
              <a:xfrm>
                <a:off x="529344" y="17135"/>
                <a:ext cx="8164472" cy="1721961"/>
              </a:xfrm>
              <a:custGeom>
                <a:avLst/>
                <a:gdLst/>
                <a:ahLst/>
                <a:cxnLst/>
                <a:rect l="l" t="t" r="r" b="b"/>
                <a:pathLst>
                  <a:path w="8164472" h="1721961">
                    <a:moveTo>
                      <a:pt x="0" y="0"/>
                    </a:moveTo>
                    <a:lnTo>
                      <a:pt x="8164472" y="0"/>
                    </a:lnTo>
                    <a:lnTo>
                      <a:pt x="8164472" y="1721962"/>
                    </a:lnTo>
                    <a:lnTo>
                      <a:pt x="0" y="172196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>
                  <a:alphaModFix amt="78000"/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GB" sz="1200"/>
              </a:p>
            </p:txBody>
          </p:sp>
          <p:sp>
            <p:nvSpPr>
              <p:cNvPr id="43" name="TextBox 10">
                <a:extLst>
                  <a:ext uri="{FF2B5EF4-FFF2-40B4-BE49-F238E27FC236}">
                    <a16:creationId xmlns:a16="http://schemas.microsoft.com/office/drawing/2014/main" id="{F7B43CEB-50EE-9F84-813D-C76CE42AA18C}"/>
                  </a:ext>
                </a:extLst>
              </p:cNvPr>
              <p:cNvSpPr txBox="1"/>
              <p:nvPr/>
            </p:nvSpPr>
            <p:spPr>
              <a:xfrm>
                <a:off x="1187625" y="55868"/>
                <a:ext cx="6847906" cy="164449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7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Happy to close</a:t>
                </a:r>
              </a:p>
              <a:p>
                <a:pPr algn="ctr"/>
                <a:r>
                  <a:rPr lang="en-US" sz="17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Negotiator</a:t>
                </a:r>
              </a:p>
              <a:p>
                <a:pPr algn="ctr"/>
                <a:r>
                  <a:rPr lang="en-US" sz="1700" b="1" dirty="0">
                    <a:solidFill>
                      <a:srgbClr val="FFFFFF"/>
                    </a:solidFill>
                    <a:latin typeface="Poppins ExtraBold" panose="00000900000000000000" pitchFamily="2" charset="0"/>
                    <a:ea typeface="Poppins Bold"/>
                    <a:cs typeface="Poppins ExtraBold" panose="00000900000000000000" pitchFamily="2" charset="0"/>
                    <a:sym typeface="Poppins Bold"/>
                  </a:rPr>
                  <a:t>Moves on quickly</a:t>
                </a:r>
              </a:p>
            </p:txBody>
          </p:sp>
        </p:grpSp>
        <p:sp>
          <p:nvSpPr>
            <p:cNvPr id="40" name="Freeform 12">
              <a:extLst>
                <a:ext uri="{FF2B5EF4-FFF2-40B4-BE49-F238E27FC236}">
                  <a16:creationId xmlns:a16="http://schemas.microsoft.com/office/drawing/2014/main" id="{E97BB2A3-9A6C-55FF-0A40-5BA53D6D77EF}"/>
                </a:ext>
              </a:extLst>
            </p:cNvPr>
            <p:cNvSpPr/>
            <p:nvPr/>
          </p:nvSpPr>
          <p:spPr>
            <a:xfrm>
              <a:off x="12559432" y="4691714"/>
              <a:ext cx="6210484" cy="1321821"/>
            </a:xfrm>
            <a:custGeom>
              <a:avLst/>
              <a:gdLst/>
              <a:ahLst/>
              <a:cxnLst/>
              <a:rect l="l" t="t" r="r" b="b"/>
              <a:pathLst>
                <a:path w="8356340" h="1762428">
                  <a:moveTo>
                    <a:pt x="0" y="0"/>
                  </a:moveTo>
                  <a:lnTo>
                    <a:pt x="8356340" y="0"/>
                  </a:lnTo>
                  <a:lnTo>
                    <a:pt x="8356340" y="1762428"/>
                  </a:lnTo>
                  <a:lnTo>
                    <a:pt x="0" y="1762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 dirty="0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EE40383C-AD2B-87DB-2F98-8467B72ACAE2}"/>
                </a:ext>
              </a:extLst>
            </p:cNvPr>
            <p:cNvSpPr/>
            <p:nvPr/>
          </p:nvSpPr>
          <p:spPr>
            <a:xfrm>
              <a:off x="11995890" y="6825206"/>
              <a:ext cx="5987474" cy="1275272"/>
            </a:xfrm>
            <a:custGeom>
              <a:avLst/>
              <a:gdLst/>
              <a:ahLst/>
              <a:cxnLst/>
              <a:rect l="l" t="t" r="r" b="b"/>
              <a:pathLst>
                <a:path w="7983299" h="1700362">
                  <a:moveTo>
                    <a:pt x="0" y="0"/>
                  </a:moveTo>
                  <a:lnTo>
                    <a:pt x="7983299" y="0"/>
                  </a:lnTo>
                  <a:lnTo>
                    <a:pt x="7983299" y="1700362"/>
                  </a:lnTo>
                  <a:lnTo>
                    <a:pt x="0" y="1700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493" r="-493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6F1EEE47-43EB-C9F1-74D7-07736890D75C}"/>
                </a:ext>
              </a:extLst>
            </p:cNvPr>
            <p:cNvSpPr/>
            <p:nvPr/>
          </p:nvSpPr>
          <p:spPr>
            <a:xfrm>
              <a:off x="179082" y="6825206"/>
              <a:ext cx="6466482" cy="1341312"/>
            </a:xfrm>
            <a:custGeom>
              <a:avLst/>
              <a:gdLst/>
              <a:ahLst/>
              <a:cxnLst/>
              <a:rect l="l" t="t" r="r" b="b"/>
              <a:pathLst>
                <a:path w="8621978" h="1788416">
                  <a:moveTo>
                    <a:pt x="0" y="0"/>
                  </a:moveTo>
                  <a:lnTo>
                    <a:pt x="8621978" y="0"/>
                  </a:lnTo>
                  <a:lnTo>
                    <a:pt x="8621978" y="1788416"/>
                  </a:lnTo>
                  <a:lnTo>
                    <a:pt x="0" y="1788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839" b="-839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BFE0C0F3-B08D-3DE9-448E-0EC0FD1536C5}"/>
                </a:ext>
              </a:extLst>
            </p:cNvPr>
            <p:cNvSpPr/>
            <p:nvPr/>
          </p:nvSpPr>
          <p:spPr>
            <a:xfrm>
              <a:off x="-221074" y="4691714"/>
              <a:ext cx="6155983" cy="1341312"/>
            </a:xfrm>
            <a:custGeom>
              <a:avLst/>
              <a:gdLst/>
              <a:ahLst/>
              <a:cxnLst/>
              <a:rect l="l" t="t" r="r" b="b"/>
              <a:pathLst>
                <a:path w="8621978" h="1788416">
                  <a:moveTo>
                    <a:pt x="0" y="0"/>
                  </a:moveTo>
                  <a:lnTo>
                    <a:pt x="8621978" y="0"/>
                  </a:lnTo>
                  <a:lnTo>
                    <a:pt x="8621978" y="1788416"/>
                  </a:lnTo>
                  <a:lnTo>
                    <a:pt x="0" y="17884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t="-839" b="-839"/>
              </a:stretch>
            </a:blipFill>
          </p:spPr>
          <p:txBody>
            <a:bodyPr/>
            <a:lstStyle/>
            <a:p>
              <a:endParaRPr lang="en-GB" sz="1200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BB71FF6C-DE9C-14F1-A45C-0FC89C4C74CA}"/>
                </a:ext>
              </a:extLst>
            </p:cNvPr>
            <p:cNvSpPr/>
            <p:nvPr/>
          </p:nvSpPr>
          <p:spPr>
            <a:xfrm>
              <a:off x="556906" y="2497897"/>
              <a:ext cx="6046547" cy="1275272"/>
            </a:xfrm>
            <a:custGeom>
              <a:avLst/>
              <a:gdLst/>
              <a:ahLst/>
              <a:cxnLst/>
              <a:rect l="l" t="t" r="r" b="b"/>
              <a:pathLst>
                <a:path w="8062063" h="1700362">
                  <a:moveTo>
                    <a:pt x="0" y="0"/>
                  </a:moveTo>
                  <a:lnTo>
                    <a:pt x="8062063" y="0"/>
                  </a:lnTo>
                  <a:lnTo>
                    <a:pt x="8062063" y="1700362"/>
                  </a:lnTo>
                  <a:lnTo>
                    <a:pt x="0" y="1700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alphaModFix amt="78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 sz="1200" dirty="0"/>
            </a:p>
          </p:txBody>
        </p:sp>
      </p:grpSp>
      <p:sp>
        <p:nvSpPr>
          <p:cNvPr id="48" name="TextBox 10">
            <a:extLst>
              <a:ext uri="{FF2B5EF4-FFF2-40B4-BE49-F238E27FC236}">
                <a16:creationId xmlns:a16="http://schemas.microsoft.com/office/drawing/2014/main" id="{D317681F-7D1E-BB34-C471-3A23B7EACAF6}"/>
              </a:ext>
            </a:extLst>
          </p:cNvPr>
          <p:cNvSpPr txBox="1"/>
          <p:nvPr/>
        </p:nvSpPr>
        <p:spPr>
          <a:xfrm>
            <a:off x="4126969" y="839315"/>
            <a:ext cx="3667741" cy="784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Discernment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Accuracy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Right way of doing things</a:t>
            </a:r>
          </a:p>
        </p:txBody>
      </p:sp>
      <p:sp>
        <p:nvSpPr>
          <p:cNvPr id="49" name="TextBox 10">
            <a:extLst>
              <a:ext uri="{FF2B5EF4-FFF2-40B4-BE49-F238E27FC236}">
                <a16:creationId xmlns:a16="http://schemas.microsoft.com/office/drawing/2014/main" id="{A785C075-CEFF-181E-0C11-7BAFEB48D1DD}"/>
              </a:ext>
            </a:extLst>
          </p:cNvPr>
          <p:cNvSpPr txBox="1"/>
          <p:nvPr/>
        </p:nvSpPr>
        <p:spPr>
          <a:xfrm>
            <a:off x="8089208" y="3333378"/>
            <a:ext cx="4066455" cy="784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Networker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Enthusiastic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Convincing presentation</a:t>
            </a:r>
          </a:p>
        </p:txBody>
      </p:sp>
      <p:sp>
        <p:nvSpPr>
          <p:cNvPr id="50" name="TextBox 10">
            <a:extLst>
              <a:ext uri="{FF2B5EF4-FFF2-40B4-BE49-F238E27FC236}">
                <a16:creationId xmlns:a16="http://schemas.microsoft.com/office/drawing/2014/main" id="{7FA71808-7836-C8A8-0982-BF273D9A0262}"/>
              </a:ext>
            </a:extLst>
          </p:cNvPr>
          <p:cNvSpPr txBox="1"/>
          <p:nvPr/>
        </p:nvSpPr>
        <p:spPr>
          <a:xfrm>
            <a:off x="8018508" y="4652270"/>
            <a:ext cx="3503966" cy="784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Innovative ideas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Enthusiasm + energy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Builds rapport</a:t>
            </a:r>
          </a:p>
        </p:txBody>
      </p:sp>
      <p:sp>
        <p:nvSpPr>
          <p:cNvPr id="52" name="TextBox 10">
            <a:extLst>
              <a:ext uri="{FF2B5EF4-FFF2-40B4-BE49-F238E27FC236}">
                <a16:creationId xmlns:a16="http://schemas.microsoft.com/office/drawing/2014/main" id="{C5EF9F1B-D3BA-232B-5F91-AD6F6AAAF121}"/>
              </a:ext>
            </a:extLst>
          </p:cNvPr>
          <p:cNvSpPr txBox="1"/>
          <p:nvPr/>
        </p:nvSpPr>
        <p:spPr>
          <a:xfrm>
            <a:off x="439306" y="4684250"/>
            <a:ext cx="3674739" cy="784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Wins trust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Builds long term relationship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Considerate + thoughtful</a:t>
            </a:r>
          </a:p>
        </p:txBody>
      </p:sp>
      <p:sp>
        <p:nvSpPr>
          <p:cNvPr id="53" name="TextBox 10">
            <a:extLst>
              <a:ext uri="{FF2B5EF4-FFF2-40B4-BE49-F238E27FC236}">
                <a16:creationId xmlns:a16="http://schemas.microsoft.com/office/drawing/2014/main" id="{46855480-7942-24DA-FCB1-285B66A3FFB7}"/>
              </a:ext>
            </a:extLst>
          </p:cNvPr>
          <p:cNvSpPr txBox="1"/>
          <p:nvPr/>
        </p:nvSpPr>
        <p:spPr>
          <a:xfrm>
            <a:off x="277036" y="3359102"/>
            <a:ext cx="3287381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Follows correct process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Keeps </a:t>
            </a:r>
            <a:r>
              <a:rPr lang="en-US" sz="1700" b="1" dirty="0" err="1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organised</a:t>
            </a:r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 records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Timely reporting</a:t>
            </a:r>
          </a:p>
          <a:p>
            <a:pPr algn="ctr"/>
            <a:endParaRPr lang="en-US" sz="1700" b="1" dirty="0">
              <a:solidFill>
                <a:srgbClr val="FFFFFF"/>
              </a:solidFill>
              <a:latin typeface="Poppins ExtraBold" panose="00000900000000000000" pitchFamily="2" charset="0"/>
              <a:ea typeface="Poppins Bold"/>
              <a:cs typeface="Poppins ExtraBold" panose="00000900000000000000" pitchFamily="2" charset="0"/>
              <a:sym typeface="Poppins Bold"/>
            </a:endParaRPr>
          </a:p>
        </p:txBody>
      </p:sp>
      <p:sp>
        <p:nvSpPr>
          <p:cNvPr id="54" name="TextBox 10">
            <a:extLst>
              <a:ext uri="{FF2B5EF4-FFF2-40B4-BE49-F238E27FC236}">
                <a16:creationId xmlns:a16="http://schemas.microsoft.com/office/drawing/2014/main" id="{55654E42-3B9D-AB87-FBED-D0699DEED04D}"/>
              </a:ext>
            </a:extLst>
          </p:cNvPr>
          <p:cNvSpPr txBox="1"/>
          <p:nvPr/>
        </p:nvSpPr>
        <p:spPr>
          <a:xfrm>
            <a:off x="446304" y="1946476"/>
            <a:ext cx="3667741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Thoroughly researches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Analyses the problem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Defines motive</a:t>
            </a:r>
          </a:p>
          <a:p>
            <a:pPr algn="ctr"/>
            <a:endParaRPr lang="en-US" sz="1700" b="1" dirty="0">
              <a:solidFill>
                <a:srgbClr val="FFFFFF"/>
              </a:solidFill>
              <a:latin typeface="Poppins ExtraBold" panose="00000900000000000000" pitchFamily="2" charset="0"/>
              <a:ea typeface="Poppins Bold"/>
              <a:cs typeface="Poppins ExtraBold" panose="00000900000000000000" pitchFamily="2" charset="0"/>
              <a:sym typeface="Poppins Bold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15FB979-6013-622F-AC15-E5D24D229ACB}"/>
              </a:ext>
            </a:extLst>
          </p:cNvPr>
          <p:cNvSpPr txBox="1"/>
          <p:nvPr/>
        </p:nvSpPr>
        <p:spPr>
          <a:xfrm>
            <a:off x="263862" y="45270"/>
            <a:ext cx="10073219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b="1" dirty="0">
                <a:solidFill>
                  <a:srgbClr val="28265B"/>
                </a:solidFill>
                <a:latin typeface="Poppins ExtraBold" panose="00000900000000000000" pitchFamily="2" charset="0"/>
                <a:cs typeface="Poppins ExtraBold" panose="00000900000000000000" pitchFamily="2" charset="0"/>
              </a:rPr>
              <a:t>Approach to influencing</a:t>
            </a: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CAD83028-A0F2-C5AD-E9D1-C08E01D4B8CE}"/>
              </a:ext>
            </a:extLst>
          </p:cNvPr>
          <p:cNvSpPr/>
          <p:nvPr/>
        </p:nvSpPr>
        <p:spPr>
          <a:xfrm>
            <a:off x="4310241" y="5829334"/>
            <a:ext cx="3870245" cy="811494"/>
          </a:xfrm>
          <a:custGeom>
            <a:avLst/>
            <a:gdLst/>
            <a:ahLst/>
            <a:cxnLst/>
            <a:rect l="l" t="t" r="r" b="b"/>
            <a:pathLst>
              <a:path w="8062063" h="1700362">
                <a:moveTo>
                  <a:pt x="0" y="0"/>
                </a:moveTo>
                <a:lnTo>
                  <a:pt x="8062063" y="0"/>
                </a:lnTo>
                <a:lnTo>
                  <a:pt x="8062063" y="1700362"/>
                </a:lnTo>
                <a:lnTo>
                  <a:pt x="0" y="170036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78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B5527355-E457-0294-9C53-E2F2464AF998}"/>
              </a:ext>
            </a:extLst>
          </p:cNvPr>
          <p:cNvSpPr txBox="1"/>
          <p:nvPr/>
        </p:nvSpPr>
        <p:spPr>
          <a:xfrm>
            <a:off x="4510394" y="5842666"/>
            <a:ext cx="3287381" cy="784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Understands needs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Takes personal interest</a:t>
            </a:r>
          </a:p>
          <a:p>
            <a:pPr algn="ctr"/>
            <a:r>
              <a:rPr lang="en-US" sz="1700" b="1" dirty="0">
                <a:solidFill>
                  <a:srgbClr val="FFFFFF"/>
                </a:solidFill>
                <a:latin typeface="Poppins ExtraBold" panose="00000900000000000000" pitchFamily="2" charset="0"/>
                <a:ea typeface="Poppins Bold"/>
                <a:cs typeface="Poppins ExtraBold" panose="00000900000000000000" pitchFamily="2" charset="0"/>
                <a:sym typeface="Poppins Bold"/>
              </a:rPr>
              <a:t>Develops relationship</a:t>
            </a:r>
          </a:p>
        </p:txBody>
      </p:sp>
    </p:spTree>
    <p:extLst>
      <p:ext uri="{BB962C8B-B14F-4D97-AF65-F5344CB8AC3E}">
        <p14:creationId xmlns:p14="http://schemas.microsoft.com/office/powerpoint/2010/main" val="419366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4FBA451087214FACFD5ECD779766AF" ma:contentTypeVersion="17" ma:contentTypeDescription="Create a new document." ma:contentTypeScope="" ma:versionID="fdb76dfb946639003c8b4e779f5f7eac">
  <xsd:schema xmlns:xsd="http://www.w3.org/2001/XMLSchema" xmlns:xs="http://www.w3.org/2001/XMLSchema" xmlns:p="http://schemas.microsoft.com/office/2006/metadata/properties" xmlns:ns2="07df4daf-58d6-45cc-bacb-221c7e4144a6" xmlns:ns3="e56a6910-d9b8-4bde-85e3-fc231a43f308" targetNamespace="http://schemas.microsoft.com/office/2006/metadata/properties" ma:root="true" ma:fieldsID="8ade77ab843b23947cb4a35127ff9771" ns2:_="" ns3:_="">
    <xsd:import namespace="07df4daf-58d6-45cc-bacb-221c7e4144a6"/>
    <xsd:import namespace="e56a6910-d9b8-4bde-85e3-fc231a43f3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f4daf-58d6-45cc-bacb-221c7e4144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c425c08-834a-45c1-9f0c-7e944c91ad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a6910-d9b8-4bde-85e3-fc231a43f30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5c08af-1139-4212-90d4-53bbf510771c}" ma:internalName="TaxCatchAll" ma:showField="CatchAllData" ma:web="e56a6910-d9b8-4bde-85e3-fc231a43f3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df4daf-58d6-45cc-bacb-221c7e4144a6">
      <Terms xmlns="http://schemas.microsoft.com/office/infopath/2007/PartnerControls"/>
    </lcf76f155ced4ddcb4097134ff3c332f>
    <TaxCatchAll xmlns="e56a6910-d9b8-4bde-85e3-fc231a43f308" xsi:nil="true"/>
    <SharedWithUsers xmlns="e56a6910-d9b8-4bde-85e3-fc231a43f308">
      <UserInfo>
        <DisplayName>Grace Golf</DisplayName>
        <AccountId>177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07024CF8-BD4A-4522-AA19-279E019FDA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ABDCDF-0DE4-4944-81D8-FFE2B99F6D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df4daf-58d6-45cc-bacb-221c7e4144a6"/>
    <ds:schemaRef ds:uri="e56a6910-d9b8-4bde-85e3-fc231a43f3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084F7A-71B0-4891-9E9C-323D20A2F241}">
  <ds:schemaRefs>
    <ds:schemaRef ds:uri="07df4daf-58d6-45cc-bacb-221c7e4144a6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56a6910-d9b8-4bde-85e3-fc231a43f308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3044</Words>
  <Application>Microsoft Office PowerPoint</Application>
  <PresentationFormat>Widescreen</PresentationFormat>
  <Paragraphs>615</Paragraphs>
  <Slides>27</Slides>
  <Notes>27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Helvetica Neue Light</vt:lpstr>
      <vt:lpstr>Helvetica Neue Medium</vt:lpstr>
      <vt:lpstr>Poppins</vt:lpstr>
      <vt:lpstr>Poppins Bold</vt:lpstr>
      <vt:lpstr>Poppins ExtraBold</vt:lpstr>
      <vt:lpstr>Poppins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Brooks</dc:creator>
  <cp:lastModifiedBy>Jayne Holloway</cp:lastModifiedBy>
  <cp:revision>12</cp:revision>
  <dcterms:created xsi:type="dcterms:W3CDTF">2020-12-17T14:02:25Z</dcterms:created>
  <dcterms:modified xsi:type="dcterms:W3CDTF">2026-04-08T08:25:08Z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0x0101001E4FBA451087214FACFD5ECD779766AF</vt:lpwstr>
  </property>
  <property fmtid="{D5CDD505-2E9C-101B-9397-08002B2CF9AE}" pid="3" name="MediaServiceImageTags">
    <vt:lpwstr/>
  </property>
</Properties>
</file>